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6.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7.xml" ContentType="application/vnd.openxmlformats-officedocument.drawingml.chartshapes+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9" r:id="rId3"/>
  </p:sldMasterIdLst>
  <p:notesMasterIdLst>
    <p:notesMasterId r:id="rId42"/>
  </p:notesMasterIdLst>
  <p:handoutMasterIdLst>
    <p:handoutMasterId r:id="rId43"/>
  </p:handoutMasterIdLst>
  <p:sldIdLst>
    <p:sldId id="285" r:id="rId4"/>
    <p:sldId id="297" r:id="rId5"/>
    <p:sldId id="1172" r:id="rId6"/>
    <p:sldId id="1173" r:id="rId7"/>
    <p:sldId id="391" r:id="rId8"/>
    <p:sldId id="361" r:id="rId9"/>
    <p:sldId id="1174" r:id="rId10"/>
    <p:sldId id="1175" r:id="rId11"/>
    <p:sldId id="370" r:id="rId12"/>
    <p:sldId id="372" r:id="rId13"/>
    <p:sldId id="415" r:id="rId14"/>
    <p:sldId id="416" r:id="rId15"/>
    <p:sldId id="388" r:id="rId16"/>
    <p:sldId id="385" r:id="rId17"/>
    <p:sldId id="386" r:id="rId18"/>
    <p:sldId id="417" r:id="rId19"/>
    <p:sldId id="362" r:id="rId20"/>
    <p:sldId id="373" r:id="rId21"/>
    <p:sldId id="387" r:id="rId22"/>
    <p:sldId id="407" r:id="rId23"/>
    <p:sldId id="374" r:id="rId24"/>
    <p:sldId id="375" r:id="rId25"/>
    <p:sldId id="376" r:id="rId26"/>
    <p:sldId id="378" r:id="rId27"/>
    <p:sldId id="399" r:id="rId28"/>
    <p:sldId id="400" r:id="rId29"/>
    <p:sldId id="418" r:id="rId30"/>
    <p:sldId id="379" r:id="rId31"/>
    <p:sldId id="419" r:id="rId32"/>
    <p:sldId id="420" r:id="rId33"/>
    <p:sldId id="380" r:id="rId34"/>
    <p:sldId id="402" r:id="rId35"/>
    <p:sldId id="382" r:id="rId36"/>
    <p:sldId id="383" r:id="rId37"/>
    <p:sldId id="363" r:id="rId38"/>
    <p:sldId id="401" r:id="rId39"/>
    <p:sldId id="409" r:id="rId40"/>
    <p:sldId id="410"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ruvold" initials="e" lastIdx="0" clrIdx="0">
    <p:extLst>
      <p:ext uri="{19B8F6BF-5375-455C-9EA6-DF929625EA0E}">
        <p15:presenceInfo xmlns:p15="http://schemas.microsoft.com/office/powerpoint/2012/main" userId="ebruvo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69" autoAdjust="0"/>
    <p:restoredTop sz="94660"/>
  </p:normalViewPr>
  <p:slideViewPr>
    <p:cSldViewPr snapToGrid="0">
      <p:cViewPr varScale="1">
        <p:scale>
          <a:sx n="86" d="100"/>
          <a:sy n="86" d="100"/>
        </p:scale>
        <p:origin x="288" y="96"/>
      </p:cViewPr>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oleObject" Target="file:///\\sandag.org\home\shared\RES\estimates%20&amp;%20forecast\SR14%20Forecast\Admin\Reports\RPC\2018_05_04_RPC\data%20to%20update%20figure%20with%20HU%20forecast%20that%20matches%20RHN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sandag.org\home\shared\RES\Users\rco\racial%20comp%20of%20the%20popul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andag.org\home\shared\RES\Users\rco\Copy%20of%20components%20of%20change%20to%20the%20total%20popula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sandag.org\home\shared\RES\estimates%20&amp;%20forecast\SR14%20Forecast\Admin\Presentations\2018_04_06_RPC\2018_04_06_RPC_forecast_item_4_2010%20vs%202050%20pop%20by%20ag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nasb8\transdata\socioec\Current_Projects\household_composition_analysis\Ray%20Chart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file:///\\sandag.org\home\shared\RES\estimates%20&amp;%20forecast\SR14%20Forecast\Admin\Presentations\Internal%20SANDAG%20presentation\HousingWith1970Historica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Population </c:v>
                </c:pt>
              </c:strCache>
            </c:strRef>
          </c:tx>
          <c:spPr>
            <a:ln w="28575" cap="rnd">
              <a:solidFill>
                <a:schemeClr val="accent2"/>
              </a:solidFill>
              <a:round/>
            </a:ln>
            <a:effectLst/>
          </c:spPr>
          <c:marker>
            <c:symbol val="none"/>
          </c:marker>
          <c:dLbls>
            <c:dLbl>
              <c:idx val="27"/>
              <c:layout>
                <c:manualLayout>
                  <c:x val="-6.0581998156487231E-2"/>
                  <c:y val="8.9067432329411847E-2"/>
                </c:manualLayout>
              </c:layout>
              <c:tx>
                <c:rich>
                  <a:bodyPr rot="0" spcFirstLastPara="1" vertOverflow="ellipsis" vert="horz" wrap="square" anchor="ctr" anchorCtr="1"/>
                  <a:lstStyle/>
                  <a:p>
                    <a:pPr>
                      <a:defRPr sz="1600" b="1" i="0" u="none" strike="noStrike" kern="1200" baseline="0">
                        <a:solidFill>
                          <a:schemeClr val="accent2"/>
                        </a:solidFill>
                        <a:latin typeface="Arial" panose="020B0604020202020204" pitchFamily="34" charset="0"/>
                        <a:ea typeface="+mn-ea"/>
                        <a:cs typeface="Arial" panose="020B0604020202020204" pitchFamily="34" charset="0"/>
                      </a:defRPr>
                    </a:pPr>
                    <a:fld id="{467838E5-66DF-4EE5-BBFC-076AFC5E3A82}" type="SERIESNAME">
                      <a:rPr lang="en-US">
                        <a:solidFill>
                          <a:schemeClr val="accent2"/>
                        </a:solidFill>
                      </a:rPr>
                      <a:pPr>
                        <a:defRPr sz="1600" b="1">
                          <a:solidFill>
                            <a:schemeClr val="accent2"/>
                          </a:solidFill>
                        </a:defRPr>
                      </a:pPr>
                      <a:t>[SERIES NAME]</a:t>
                    </a:fld>
                    <a:r>
                      <a:rPr lang="en-US">
                        <a:solidFill>
                          <a:schemeClr val="accent2"/>
                        </a:solidFill>
                      </a:rPr>
                      <a:t> 4.0 Million</a:t>
                    </a:r>
                  </a:p>
                </c:rich>
              </c:tx>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7F46-4C18-817B-12B70696681B}"/>
                </c:ext>
              </c:extLst>
            </c:dLbl>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19050" cap="flat" cmpd="sng" algn="ctr">
                      <a:solidFill>
                        <a:schemeClr val="tx1">
                          <a:lumMod val="35000"/>
                          <a:lumOff val="65000"/>
                        </a:schemeClr>
                      </a:solidFill>
                      <a:round/>
                    </a:ln>
                    <a:effectLst/>
                  </c:spPr>
                </c15:leaderLines>
              </c:ext>
            </c:extLst>
          </c:dLbls>
          <c:cat>
            <c:numRef>
              <c:f>Sheet1!$A$2:$A$42</c:f>
              <c:numCache>
                <c:formatCode>General</c:formatCod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numCache>
            </c:numRef>
          </c:cat>
          <c:val>
            <c:numRef>
              <c:f>Sheet1!$B$2:$B$42</c:f>
              <c:numCache>
                <c:formatCode>General</c:formatCode>
                <c:ptCount val="34"/>
                <c:pt idx="0">
                  <c:v>3327562</c:v>
                </c:pt>
                <c:pt idx="1">
                  <c:v>3353609</c:v>
                </c:pt>
                <c:pt idx="2">
                  <c:v>3379796</c:v>
                </c:pt>
                <c:pt idx="3">
                  <c:v>3406126</c:v>
                </c:pt>
                <c:pt idx="4">
                  <c:v>3431804</c:v>
                </c:pt>
                <c:pt idx="5">
                  <c:v>3456960</c:v>
                </c:pt>
                <c:pt idx="6">
                  <c:v>3481627</c:v>
                </c:pt>
                <c:pt idx="7">
                  <c:v>3505661</c:v>
                </c:pt>
                <c:pt idx="8">
                  <c:v>3529054</c:v>
                </c:pt>
                <c:pt idx="9">
                  <c:v>3551839</c:v>
                </c:pt>
                <c:pt idx="10">
                  <c:v>3574309</c:v>
                </c:pt>
                <c:pt idx="11">
                  <c:v>3596486</c:v>
                </c:pt>
                <c:pt idx="12">
                  <c:v>3617649</c:v>
                </c:pt>
                <c:pt idx="13">
                  <c:v>3638609</c:v>
                </c:pt>
                <c:pt idx="14">
                  <c:v>3658764</c:v>
                </c:pt>
                <c:pt idx="15">
                  <c:v>3678848</c:v>
                </c:pt>
                <c:pt idx="16">
                  <c:v>3698819</c:v>
                </c:pt>
                <c:pt idx="17">
                  <c:v>3718005</c:v>
                </c:pt>
                <c:pt idx="18">
                  <c:v>3737507</c:v>
                </c:pt>
                <c:pt idx="19">
                  <c:v>3756811</c:v>
                </c:pt>
                <c:pt idx="20">
                  <c:v>3775648</c:v>
                </c:pt>
                <c:pt idx="21">
                  <c:v>3794084</c:v>
                </c:pt>
                <c:pt idx="22">
                  <c:v>3812072</c:v>
                </c:pt>
                <c:pt idx="23">
                  <c:v>3830210</c:v>
                </c:pt>
                <c:pt idx="24">
                  <c:v>3848061</c:v>
                </c:pt>
                <c:pt idx="25">
                  <c:v>3865637</c:v>
                </c:pt>
                <c:pt idx="26">
                  <c:v>3882919</c:v>
                </c:pt>
                <c:pt idx="27">
                  <c:v>3899721</c:v>
                </c:pt>
                <c:pt idx="28">
                  <c:v>3916308</c:v>
                </c:pt>
                <c:pt idx="29">
                  <c:v>3933213</c:v>
                </c:pt>
                <c:pt idx="30">
                  <c:v>3950022</c:v>
                </c:pt>
                <c:pt idx="31">
                  <c:v>3966050</c:v>
                </c:pt>
                <c:pt idx="32">
                  <c:v>3981636</c:v>
                </c:pt>
                <c:pt idx="33">
                  <c:v>3997108</c:v>
                </c:pt>
              </c:numCache>
            </c:numRef>
          </c:val>
          <c:smooth val="0"/>
          <c:extLst>
            <c:ext xmlns:c16="http://schemas.microsoft.com/office/drawing/2014/chart" uri="{C3380CC4-5D6E-409C-BE32-E72D297353CC}">
              <c16:uniqueId val="{00000000-D27E-4B9B-AC50-2D0FCCCADE6D}"/>
            </c:ext>
          </c:extLst>
        </c:ser>
        <c:ser>
          <c:idx val="1"/>
          <c:order val="1"/>
          <c:tx>
            <c:strRef>
              <c:f>Sheet1!$C$1</c:f>
              <c:strCache>
                <c:ptCount val="1"/>
                <c:pt idx="0">
                  <c:v>Jobs </c:v>
                </c:pt>
              </c:strCache>
            </c:strRef>
          </c:tx>
          <c:spPr>
            <a:ln w="28575" cap="rnd">
              <a:solidFill>
                <a:schemeClr val="accent6">
                  <a:lumMod val="50000"/>
                </a:schemeClr>
              </a:solidFill>
              <a:round/>
            </a:ln>
            <a:effectLst/>
          </c:spPr>
          <c:marker>
            <c:symbol val="none"/>
          </c:marker>
          <c:dLbls>
            <c:dLbl>
              <c:idx val="27"/>
              <c:layout>
                <c:manualLayout>
                  <c:x val="-2.2435398772164619E-3"/>
                  <c:y val="-0.12956363971342241"/>
                </c:manualLayout>
              </c:layout>
              <c:tx>
                <c:rich>
                  <a:bodyPr rot="0" spcFirstLastPara="1" vertOverflow="ellipsis" vert="horz" wrap="square" anchor="ctr" anchorCtr="1"/>
                  <a:lstStyle/>
                  <a:p>
                    <a:pPr>
                      <a:defRPr sz="18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fld id="{371A774C-889E-41A6-B2E5-F59568F8AD7B}" type="SERIESNAME">
                      <a:rPr lang="en-US" sz="1800" b="1">
                        <a:solidFill>
                          <a:schemeClr val="accent5">
                            <a:lumMod val="50000"/>
                          </a:schemeClr>
                        </a:solidFill>
                      </a:rPr>
                      <a:pPr>
                        <a:defRPr sz="1800" b="1">
                          <a:solidFill>
                            <a:schemeClr val="accent5">
                              <a:lumMod val="50000"/>
                            </a:schemeClr>
                          </a:solidFill>
                        </a:defRPr>
                      </a:pPr>
                      <a:t>[SERIES NAME]</a:t>
                    </a:fld>
                    <a:endParaRPr lang="en-US" sz="1800" b="1">
                      <a:solidFill>
                        <a:schemeClr val="accent5">
                          <a:lumMod val="50000"/>
                        </a:schemeClr>
                      </a:solidFill>
                    </a:endParaRPr>
                  </a:p>
                  <a:p>
                    <a:pPr>
                      <a:defRPr sz="1800" b="1">
                        <a:solidFill>
                          <a:schemeClr val="accent5">
                            <a:lumMod val="50000"/>
                          </a:schemeClr>
                        </a:solidFill>
                      </a:defRPr>
                    </a:pPr>
                    <a:r>
                      <a:rPr lang="en-US" sz="1800" b="1">
                        <a:solidFill>
                          <a:schemeClr val="accent5">
                            <a:lumMod val="50000"/>
                          </a:schemeClr>
                        </a:solidFill>
                      </a:rPr>
                      <a:t>1.8 Million</a:t>
                    </a:r>
                  </a:p>
                </c:rich>
              </c:tx>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8990065188333813"/>
                      <c:h val="0.10688091879529427"/>
                    </c:manualLayout>
                  </c15:layout>
                  <c15:dlblFieldTable/>
                  <c15:showDataLabelsRange val="0"/>
                </c:ext>
                <c:ext xmlns:c16="http://schemas.microsoft.com/office/drawing/2014/chart" uri="{C3380CC4-5D6E-409C-BE32-E72D297353CC}">
                  <c16:uniqueId val="{00000002-7F46-4C18-817B-12B70696681B}"/>
                </c:ext>
              </c:extLst>
            </c:dLbl>
            <c:spPr>
              <a:noFill/>
              <a:ln>
                <a:noFill/>
              </a:ln>
              <a:effectLst/>
            </c:spPr>
            <c:txPr>
              <a:bodyPr rot="0" spcFirstLastPara="1" vertOverflow="ellipsis" vert="horz" wrap="square" anchor="ctr" anchorCtr="1"/>
              <a:lstStyle/>
              <a:p>
                <a:pPr>
                  <a:defRPr sz="14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19050" cap="flat" cmpd="sng" algn="ctr">
                      <a:solidFill>
                        <a:schemeClr val="tx1">
                          <a:lumMod val="35000"/>
                          <a:lumOff val="65000"/>
                        </a:schemeClr>
                      </a:solidFill>
                      <a:round/>
                    </a:ln>
                    <a:effectLst/>
                  </c:spPr>
                </c15:leaderLines>
              </c:ext>
            </c:extLst>
          </c:dLbls>
          <c:cat>
            <c:numRef>
              <c:f>Sheet1!$A$2:$A$42</c:f>
              <c:numCache>
                <c:formatCode>General</c:formatCod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numCache>
            </c:numRef>
          </c:cat>
          <c:val>
            <c:numRef>
              <c:f>Sheet1!$C$2:$C$44</c:f>
              <c:numCache>
                <c:formatCode>General</c:formatCode>
                <c:ptCount val="36"/>
                <c:pt idx="0">
                  <c:v>1444772</c:v>
                </c:pt>
                <c:pt idx="1">
                  <c:v>1447402</c:v>
                </c:pt>
                <c:pt idx="2">
                  <c:v>1449750</c:v>
                </c:pt>
                <c:pt idx="3">
                  <c:v>1452405</c:v>
                </c:pt>
                <c:pt idx="4">
                  <c:v>1460055</c:v>
                </c:pt>
                <c:pt idx="5">
                  <c:v>1467949</c:v>
                </c:pt>
                <c:pt idx="6">
                  <c:v>1476610</c:v>
                </c:pt>
                <c:pt idx="7">
                  <c:v>1485987</c:v>
                </c:pt>
                <c:pt idx="8">
                  <c:v>1496444</c:v>
                </c:pt>
                <c:pt idx="9">
                  <c:v>1507900</c:v>
                </c:pt>
                <c:pt idx="10">
                  <c:v>1519815</c:v>
                </c:pt>
                <c:pt idx="11">
                  <c:v>1532799</c:v>
                </c:pt>
                <c:pt idx="12">
                  <c:v>1546162</c:v>
                </c:pt>
                <c:pt idx="13">
                  <c:v>1559617</c:v>
                </c:pt>
                <c:pt idx="14">
                  <c:v>1573697</c:v>
                </c:pt>
                <c:pt idx="15">
                  <c:v>1588210</c:v>
                </c:pt>
                <c:pt idx="16">
                  <c:v>1602658</c:v>
                </c:pt>
                <c:pt idx="17">
                  <c:v>1616611</c:v>
                </c:pt>
                <c:pt idx="18">
                  <c:v>1630513</c:v>
                </c:pt>
                <c:pt idx="19">
                  <c:v>1644373</c:v>
                </c:pt>
                <c:pt idx="20">
                  <c:v>1657873</c:v>
                </c:pt>
                <c:pt idx="21">
                  <c:v>1670937</c:v>
                </c:pt>
                <c:pt idx="22">
                  <c:v>1683276</c:v>
                </c:pt>
                <c:pt idx="23">
                  <c:v>1695250</c:v>
                </c:pt>
                <c:pt idx="24">
                  <c:v>1707031</c:v>
                </c:pt>
                <c:pt idx="25">
                  <c:v>1718336</c:v>
                </c:pt>
                <c:pt idx="26">
                  <c:v>1729195</c:v>
                </c:pt>
                <c:pt idx="27">
                  <c:v>1739574</c:v>
                </c:pt>
                <c:pt idx="28">
                  <c:v>1749931</c:v>
                </c:pt>
                <c:pt idx="29">
                  <c:v>1760341</c:v>
                </c:pt>
                <c:pt idx="30">
                  <c:v>1770788</c:v>
                </c:pt>
                <c:pt idx="31">
                  <c:v>1781285</c:v>
                </c:pt>
                <c:pt idx="32">
                  <c:v>1791603</c:v>
                </c:pt>
                <c:pt idx="33">
                  <c:v>1802175</c:v>
                </c:pt>
              </c:numCache>
            </c:numRef>
          </c:val>
          <c:smooth val="0"/>
          <c:extLst>
            <c:ext xmlns:c16="http://schemas.microsoft.com/office/drawing/2014/chart" uri="{C3380CC4-5D6E-409C-BE32-E72D297353CC}">
              <c16:uniqueId val="{00000000-7F46-4C18-817B-12B70696681B}"/>
            </c:ext>
          </c:extLst>
        </c:ser>
        <c:ser>
          <c:idx val="2"/>
          <c:order val="2"/>
          <c:tx>
            <c:strRef>
              <c:f>Sheet1!$D$1</c:f>
              <c:strCache>
                <c:ptCount val="1"/>
                <c:pt idx="0">
                  <c:v>Housing Units </c:v>
                </c:pt>
              </c:strCache>
            </c:strRef>
          </c:tx>
          <c:spPr>
            <a:ln w="28575" cap="rnd">
              <a:solidFill>
                <a:schemeClr val="accent6"/>
              </a:solidFill>
              <a:round/>
            </a:ln>
            <a:effectLst/>
          </c:spPr>
          <c:marker>
            <c:symbol val="none"/>
          </c:marker>
          <c:dLbls>
            <c:dLbl>
              <c:idx val="27"/>
              <c:layout>
                <c:manualLayout>
                  <c:x val="-1.8640614817380684E-2"/>
                  <c:y val="0.16128426935325937"/>
                </c:manualLayout>
              </c:layout>
              <c:tx>
                <c:rich>
                  <a:bodyPr rot="0" spcFirstLastPara="1" vertOverflow="ellipsis" vert="horz" wrap="square" anchor="ctr" anchorCtr="1"/>
                  <a:lstStyle/>
                  <a:p>
                    <a:pPr>
                      <a:defRPr sz="1800" b="1" i="0" u="none" strike="noStrike" kern="1200" baseline="0">
                        <a:solidFill>
                          <a:schemeClr val="accent6"/>
                        </a:solidFill>
                        <a:latin typeface="Arial" panose="020B0604020202020204" pitchFamily="34" charset="0"/>
                        <a:ea typeface="+mn-ea"/>
                        <a:cs typeface="Arial" panose="020B0604020202020204" pitchFamily="34" charset="0"/>
                      </a:defRPr>
                    </a:pPr>
                    <a:fld id="{310E3A3D-5D15-47F2-9A5D-70B2E29DEBC8}" type="SERIESNAME">
                      <a:rPr lang="en-US" sz="1800" b="1">
                        <a:solidFill>
                          <a:schemeClr val="accent6"/>
                        </a:solidFill>
                      </a:rPr>
                      <a:pPr>
                        <a:defRPr sz="1800" b="1">
                          <a:solidFill>
                            <a:schemeClr val="accent6"/>
                          </a:solidFill>
                        </a:defRPr>
                      </a:pPr>
                      <a:t>[SERIES NAME]</a:t>
                    </a:fld>
                    <a:r>
                      <a:rPr lang="en-US" sz="1800" b="1">
                        <a:solidFill>
                          <a:schemeClr val="accent6"/>
                        </a:solidFill>
                      </a:rPr>
                      <a:t>
1.7 Million</a:t>
                    </a:r>
                  </a:p>
                </c:rich>
              </c:tx>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7F46-4C18-817B-12B70696681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25400" cap="flat" cmpd="sng" algn="ctr">
                      <a:solidFill>
                        <a:schemeClr val="tx1">
                          <a:lumMod val="35000"/>
                          <a:lumOff val="65000"/>
                        </a:schemeClr>
                      </a:solidFill>
                      <a:round/>
                    </a:ln>
                    <a:effectLst/>
                  </c:spPr>
                </c15:leaderLines>
              </c:ext>
            </c:extLst>
          </c:dLbls>
          <c:cat>
            <c:numRef>
              <c:f>Sheet1!$A$2:$A$42</c:f>
              <c:numCache>
                <c:formatCode>General</c:formatCod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numCache>
            </c:numRef>
          </c:cat>
          <c:val>
            <c:numRef>
              <c:f>Sheet1!$D$2:$D$42</c:f>
              <c:numCache>
                <c:formatCode>General</c:formatCode>
                <c:ptCount val="34"/>
                <c:pt idx="0">
                  <c:v>1256008</c:v>
                </c:pt>
                <c:pt idx="1">
                  <c:v>1275149</c:v>
                </c:pt>
                <c:pt idx="2">
                  <c:v>1294801</c:v>
                </c:pt>
                <c:pt idx="3">
                  <c:v>1314430</c:v>
                </c:pt>
                <c:pt idx="4">
                  <c:v>1334232</c:v>
                </c:pt>
                <c:pt idx="5">
                  <c:v>1354041</c:v>
                </c:pt>
                <c:pt idx="6">
                  <c:v>1374122</c:v>
                </c:pt>
                <c:pt idx="7">
                  <c:v>1394551</c:v>
                </c:pt>
                <c:pt idx="8">
                  <c:v>1415097</c:v>
                </c:pt>
                <c:pt idx="9">
                  <c:v>1435262</c:v>
                </c:pt>
                <c:pt idx="10">
                  <c:v>1455476</c:v>
                </c:pt>
                <c:pt idx="11">
                  <c:v>1469231</c:v>
                </c:pt>
                <c:pt idx="12">
                  <c:v>1483367</c:v>
                </c:pt>
                <c:pt idx="13">
                  <c:v>1497534</c:v>
                </c:pt>
                <c:pt idx="14">
                  <c:v>1511683</c:v>
                </c:pt>
                <c:pt idx="15">
                  <c:v>1525742</c:v>
                </c:pt>
                <c:pt idx="16">
                  <c:v>1539229</c:v>
                </c:pt>
                <c:pt idx="17">
                  <c:v>1552341</c:v>
                </c:pt>
                <c:pt idx="18">
                  <c:v>1565455</c:v>
                </c:pt>
                <c:pt idx="19">
                  <c:v>1578302</c:v>
                </c:pt>
                <c:pt idx="20">
                  <c:v>1590685</c:v>
                </c:pt>
                <c:pt idx="21">
                  <c:v>1602449</c:v>
                </c:pt>
                <c:pt idx="22">
                  <c:v>1613930</c:v>
                </c:pt>
                <c:pt idx="23">
                  <c:v>1624874</c:v>
                </c:pt>
                <c:pt idx="24">
                  <c:v>1635055</c:v>
                </c:pt>
                <c:pt idx="25">
                  <c:v>1644647</c:v>
                </c:pt>
                <c:pt idx="26">
                  <c:v>1653530</c:v>
                </c:pt>
                <c:pt idx="27">
                  <c:v>1661883</c:v>
                </c:pt>
                <c:pt idx="28">
                  <c:v>1669858</c:v>
                </c:pt>
                <c:pt idx="29">
                  <c:v>1677471</c:v>
                </c:pt>
                <c:pt idx="30">
                  <c:v>1684493</c:v>
                </c:pt>
                <c:pt idx="31">
                  <c:v>1690987</c:v>
                </c:pt>
                <c:pt idx="32">
                  <c:v>1697105</c:v>
                </c:pt>
                <c:pt idx="33">
                  <c:v>1702760</c:v>
                </c:pt>
              </c:numCache>
            </c:numRef>
          </c:val>
          <c:smooth val="0"/>
          <c:extLst>
            <c:ext xmlns:c16="http://schemas.microsoft.com/office/drawing/2014/chart" uri="{C3380CC4-5D6E-409C-BE32-E72D297353CC}">
              <c16:uniqueId val="{00000001-7F46-4C18-817B-12B70696681B}"/>
            </c:ext>
          </c:extLst>
        </c:ser>
        <c:dLbls>
          <c:showLegendKey val="0"/>
          <c:showVal val="0"/>
          <c:showCatName val="0"/>
          <c:showSerName val="0"/>
          <c:showPercent val="0"/>
          <c:showBubbleSize val="0"/>
        </c:dLbls>
        <c:smooth val="0"/>
        <c:axId val="676221368"/>
        <c:axId val="554515640"/>
      </c:lineChart>
      <c:dateAx>
        <c:axId val="676221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554515640"/>
        <c:crosses val="autoZero"/>
        <c:auto val="0"/>
        <c:lblOffset val="100"/>
        <c:baseTimeUnit val="days"/>
        <c:majorUnit val="3"/>
        <c:minorUnit val="2"/>
      </c:dateAx>
      <c:valAx>
        <c:axId val="554515640"/>
        <c:scaling>
          <c:orientation val="minMax"/>
          <c:max val="425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67622136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5866888851978E-2"/>
          <c:y val="0.1137351898809259"/>
          <c:w val="0.90541945215876929"/>
          <c:h val="0.7319503716463619"/>
        </c:manualLayout>
      </c:layout>
      <c:barChart>
        <c:barDir val="col"/>
        <c:grouping val="stacked"/>
        <c:varyColors val="0"/>
        <c:ser>
          <c:idx val="0"/>
          <c:order val="0"/>
          <c:tx>
            <c:v>Units</c:v>
          </c:tx>
          <c:spPr>
            <a:solidFill>
              <a:schemeClr val="bg1">
                <a:lumMod val="65000"/>
              </a:schemeClr>
            </a:solidFill>
            <a:ln w="9525" cap="flat" cmpd="sng" algn="ctr">
              <a:solidFill>
                <a:schemeClr val="bg2">
                  <a:lumMod val="90000"/>
                </a:schemeClr>
              </a:solidFill>
              <a:round/>
            </a:ln>
            <a:effectLst/>
          </c:spPr>
          <c:invertIfNegative val="0"/>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Sheet1!$D$2:$D$49</c:f>
              <c:numCache>
                <c:formatCode>_(* #,##0_);_(* \(#,##0\);_(* "-"??_);_(@_)</c:formatCode>
                <c:ptCount val="48"/>
                <c:pt idx="0">
                  <c:v>23019</c:v>
                </c:pt>
                <c:pt idx="1">
                  <c:v>36841</c:v>
                </c:pt>
                <c:pt idx="2">
                  <c:v>38409</c:v>
                </c:pt>
                <c:pt idx="3">
                  <c:v>23976</c:v>
                </c:pt>
                <c:pt idx="4">
                  <c:v>14774</c:v>
                </c:pt>
                <c:pt idx="5">
                  <c:v>13458</c:v>
                </c:pt>
                <c:pt idx="6">
                  <c:v>29003</c:v>
                </c:pt>
                <c:pt idx="7">
                  <c:v>36681</c:v>
                </c:pt>
                <c:pt idx="8">
                  <c:v>28148</c:v>
                </c:pt>
                <c:pt idx="9">
                  <c:v>19555</c:v>
                </c:pt>
                <c:pt idx="10">
                  <c:v>12941</c:v>
                </c:pt>
                <c:pt idx="11">
                  <c:v>9294</c:v>
                </c:pt>
                <c:pt idx="12">
                  <c:v>7697</c:v>
                </c:pt>
                <c:pt idx="13">
                  <c:v>21308</c:v>
                </c:pt>
                <c:pt idx="14">
                  <c:v>33399</c:v>
                </c:pt>
                <c:pt idx="15">
                  <c:v>39121</c:v>
                </c:pt>
                <c:pt idx="16">
                  <c:v>43561</c:v>
                </c:pt>
                <c:pt idx="17">
                  <c:v>31327</c:v>
                </c:pt>
                <c:pt idx="18">
                  <c:v>28394</c:v>
                </c:pt>
                <c:pt idx="19">
                  <c:v>18710</c:v>
                </c:pt>
                <c:pt idx="20">
                  <c:v>15796</c:v>
                </c:pt>
                <c:pt idx="21">
                  <c:v>7908</c:v>
                </c:pt>
                <c:pt idx="22">
                  <c:v>6059</c:v>
                </c:pt>
                <c:pt idx="23">
                  <c:v>5602</c:v>
                </c:pt>
                <c:pt idx="24">
                  <c:v>6935</c:v>
                </c:pt>
                <c:pt idx="25">
                  <c:v>6608</c:v>
                </c:pt>
                <c:pt idx="26">
                  <c:v>6868</c:v>
                </c:pt>
                <c:pt idx="27">
                  <c:v>11402</c:v>
                </c:pt>
                <c:pt idx="28">
                  <c:v>13006</c:v>
                </c:pt>
                <c:pt idx="29">
                  <c:v>16427</c:v>
                </c:pt>
                <c:pt idx="30">
                  <c:v>15927</c:v>
                </c:pt>
                <c:pt idx="31">
                  <c:v>15638</c:v>
                </c:pt>
                <c:pt idx="32">
                  <c:v>15738</c:v>
                </c:pt>
                <c:pt idx="33">
                  <c:v>18314</c:v>
                </c:pt>
                <c:pt idx="34">
                  <c:v>17306</c:v>
                </c:pt>
                <c:pt idx="35">
                  <c:v>15258</c:v>
                </c:pt>
                <c:pt idx="36">
                  <c:v>10777</c:v>
                </c:pt>
                <c:pt idx="37">
                  <c:v>7445</c:v>
                </c:pt>
                <c:pt idx="38">
                  <c:v>5154</c:v>
                </c:pt>
                <c:pt idx="39">
                  <c:v>2990</c:v>
                </c:pt>
                <c:pt idx="40">
                  <c:v>3346</c:v>
                </c:pt>
                <c:pt idx="41">
                  <c:v>5220</c:v>
                </c:pt>
                <c:pt idx="42">
                  <c:v>6193</c:v>
                </c:pt>
                <c:pt idx="43">
                  <c:v>8447</c:v>
                </c:pt>
                <c:pt idx="44">
                  <c:v>6586</c:v>
                </c:pt>
                <c:pt idx="45">
                  <c:v>9975</c:v>
                </c:pt>
                <c:pt idx="46">
                  <c:v>9972</c:v>
                </c:pt>
                <c:pt idx="47">
                  <c:v>9580</c:v>
                </c:pt>
              </c:numCache>
            </c:numRef>
          </c:val>
          <c:extLst>
            <c:ext xmlns:c16="http://schemas.microsoft.com/office/drawing/2014/chart" uri="{C3380CC4-5D6E-409C-BE32-E72D297353CC}">
              <c16:uniqueId val="{00000000-55ED-4F62-B001-9B5539F3FEE6}"/>
            </c:ext>
          </c:extLst>
        </c:ser>
        <c:dLbls>
          <c:showLegendKey val="0"/>
          <c:showVal val="0"/>
          <c:showCatName val="0"/>
          <c:showSerName val="0"/>
          <c:showPercent val="0"/>
          <c:showBubbleSize val="0"/>
        </c:dLbls>
        <c:gapWidth val="75"/>
        <c:overlap val="100"/>
        <c:axId val="871409736"/>
        <c:axId val="871411048"/>
      </c:barChart>
      <c:lineChart>
        <c:grouping val="standard"/>
        <c:varyColors val="0"/>
        <c:ser>
          <c:idx val="3"/>
          <c:order val="1"/>
          <c:tx>
            <c:strRef>
              <c:f>Sheet1!$H$1</c:f>
              <c:strCache>
                <c:ptCount val="1"/>
                <c:pt idx="0">
                  <c:v>Decadal Average</c:v>
                </c:pt>
              </c:strCache>
            </c:strRef>
          </c:tx>
          <c:spPr>
            <a:ln w="28575" cap="rnd">
              <a:solidFill>
                <a:srgbClr val="0070C0"/>
              </a:solidFill>
              <a:prstDash val="sysDash"/>
              <a:round/>
            </a:ln>
            <a:effectLst/>
          </c:spPr>
          <c:marker>
            <c:symbol val="none"/>
          </c:marker>
          <c:val>
            <c:numRef>
              <c:f>Sheet1!$H$2:$H$49</c:f>
              <c:numCache>
                <c:formatCode>_(* #,##0_);_(* \(#,##0\);_(* "-"??_);_(@_)</c:formatCode>
                <c:ptCount val="48"/>
                <c:pt idx="0">
                  <c:v>26386.400000000001</c:v>
                </c:pt>
                <c:pt idx="1">
                  <c:v>26386.400000000001</c:v>
                </c:pt>
                <c:pt idx="2">
                  <c:v>26386.400000000001</c:v>
                </c:pt>
                <c:pt idx="3">
                  <c:v>26386.400000000001</c:v>
                </c:pt>
                <c:pt idx="4">
                  <c:v>26386.400000000001</c:v>
                </c:pt>
                <c:pt idx="5">
                  <c:v>26386.400000000001</c:v>
                </c:pt>
                <c:pt idx="6">
                  <c:v>26386.400000000001</c:v>
                </c:pt>
                <c:pt idx="7">
                  <c:v>26386.400000000001</c:v>
                </c:pt>
                <c:pt idx="8">
                  <c:v>26386.400000000001</c:v>
                </c:pt>
                <c:pt idx="9">
                  <c:v>26386.400000000001</c:v>
                </c:pt>
              </c:numCache>
            </c:numRef>
          </c:val>
          <c:smooth val="0"/>
          <c:extLst>
            <c:ext xmlns:c16="http://schemas.microsoft.com/office/drawing/2014/chart" uri="{C3380CC4-5D6E-409C-BE32-E72D297353CC}">
              <c16:uniqueId val="{00000001-55ED-4F62-B001-9B5539F3FEE6}"/>
            </c:ext>
          </c:extLst>
        </c:ser>
        <c:ser>
          <c:idx val="4"/>
          <c:order val="2"/>
          <c:tx>
            <c:strRef>
              <c:f>Sheet1!$I$1</c:f>
              <c:strCache>
                <c:ptCount val="1"/>
                <c:pt idx="0">
                  <c:v>avg_1980</c:v>
                </c:pt>
              </c:strCache>
            </c:strRef>
          </c:tx>
          <c:spPr>
            <a:ln w="28575" cap="rnd">
              <a:solidFill>
                <a:srgbClr val="0070C0"/>
              </a:solidFill>
              <a:prstDash val="sysDash"/>
              <a:round/>
            </a:ln>
            <a:effectLst/>
          </c:spPr>
          <c:marker>
            <c:symbol val="none"/>
          </c:marker>
          <c:val>
            <c:numRef>
              <c:f>Sheet1!$I$2:$I$49</c:f>
              <c:numCache>
                <c:formatCode>General</c:formatCode>
                <c:ptCount val="48"/>
                <c:pt idx="10" formatCode="_(* #,##0_);_(* \(#,##0\);_(* &quot;-&quot;??_);_(@_)">
                  <c:v>24575.200000000001</c:v>
                </c:pt>
                <c:pt idx="11" formatCode="_(* #,##0_);_(* \(#,##0\);_(* &quot;-&quot;??_);_(@_)">
                  <c:v>24575.200000000001</c:v>
                </c:pt>
                <c:pt idx="12" formatCode="_(* #,##0_);_(* \(#,##0\);_(* &quot;-&quot;??_);_(@_)">
                  <c:v>24575.200000000001</c:v>
                </c:pt>
                <c:pt idx="13" formatCode="_(* #,##0_);_(* \(#,##0\);_(* &quot;-&quot;??_);_(@_)">
                  <c:v>24575.200000000001</c:v>
                </c:pt>
                <c:pt idx="14" formatCode="_(* #,##0_);_(* \(#,##0\);_(* &quot;-&quot;??_);_(@_)">
                  <c:v>24575.200000000001</c:v>
                </c:pt>
                <c:pt idx="15" formatCode="_(* #,##0_);_(* \(#,##0\);_(* &quot;-&quot;??_);_(@_)">
                  <c:v>24575.200000000001</c:v>
                </c:pt>
                <c:pt idx="16" formatCode="_(* #,##0_);_(* \(#,##0\);_(* &quot;-&quot;??_);_(@_)">
                  <c:v>24575.200000000001</c:v>
                </c:pt>
                <c:pt idx="17" formatCode="_(* #,##0_);_(* \(#,##0\);_(* &quot;-&quot;??_);_(@_)">
                  <c:v>24575.200000000001</c:v>
                </c:pt>
                <c:pt idx="18" formatCode="_(* #,##0_);_(* \(#,##0\);_(* &quot;-&quot;??_);_(@_)">
                  <c:v>24575.200000000001</c:v>
                </c:pt>
                <c:pt idx="19" formatCode="_(* #,##0_);_(* \(#,##0\);_(* &quot;-&quot;??_);_(@_)">
                  <c:v>24575.200000000001</c:v>
                </c:pt>
              </c:numCache>
            </c:numRef>
          </c:val>
          <c:smooth val="0"/>
          <c:extLst>
            <c:ext xmlns:c16="http://schemas.microsoft.com/office/drawing/2014/chart" uri="{C3380CC4-5D6E-409C-BE32-E72D297353CC}">
              <c16:uniqueId val="{00000002-55ED-4F62-B001-9B5539F3FEE6}"/>
            </c:ext>
          </c:extLst>
        </c:ser>
        <c:ser>
          <c:idx val="5"/>
          <c:order val="3"/>
          <c:tx>
            <c:strRef>
              <c:f>Sheet1!$J$1</c:f>
              <c:strCache>
                <c:ptCount val="1"/>
                <c:pt idx="0">
                  <c:v>avg_1990</c:v>
                </c:pt>
              </c:strCache>
            </c:strRef>
          </c:tx>
          <c:spPr>
            <a:ln w="28575" cap="rnd">
              <a:solidFill>
                <a:srgbClr val="0070C0"/>
              </a:solidFill>
              <a:prstDash val="sysDash"/>
              <a:round/>
            </a:ln>
            <a:effectLst/>
          </c:spPr>
          <c:marker>
            <c:symbol val="none"/>
          </c:marker>
          <c:val>
            <c:numRef>
              <c:f>Sheet1!$J$2:$J$49</c:f>
              <c:numCache>
                <c:formatCode>General</c:formatCode>
                <c:ptCount val="48"/>
                <c:pt idx="20" formatCode="_(* #,##0_);_(* \(#,##0\);_(* &quot;-&quot;??_);_(@_)">
                  <c:v>9661.1</c:v>
                </c:pt>
                <c:pt idx="21" formatCode="_(* #,##0_);_(* \(#,##0\);_(* &quot;-&quot;??_);_(@_)">
                  <c:v>9661.1</c:v>
                </c:pt>
                <c:pt idx="22" formatCode="_(* #,##0_);_(* \(#,##0\);_(* &quot;-&quot;??_);_(@_)">
                  <c:v>9661.1</c:v>
                </c:pt>
                <c:pt idx="23" formatCode="_(* #,##0_);_(* \(#,##0\);_(* &quot;-&quot;??_);_(@_)">
                  <c:v>9661.1</c:v>
                </c:pt>
                <c:pt idx="24" formatCode="_(* #,##0_);_(* \(#,##0\);_(* &quot;-&quot;??_);_(@_)">
                  <c:v>9661.1</c:v>
                </c:pt>
                <c:pt idx="25" formatCode="_(* #,##0_);_(* \(#,##0\);_(* &quot;-&quot;??_);_(@_)">
                  <c:v>9661.1</c:v>
                </c:pt>
                <c:pt idx="26" formatCode="_(* #,##0_);_(* \(#,##0\);_(* &quot;-&quot;??_);_(@_)">
                  <c:v>9661.1</c:v>
                </c:pt>
                <c:pt idx="27" formatCode="_(* #,##0_);_(* \(#,##0\);_(* &quot;-&quot;??_);_(@_)">
                  <c:v>9661.1</c:v>
                </c:pt>
                <c:pt idx="28" formatCode="_(* #,##0_);_(* \(#,##0\);_(* &quot;-&quot;??_);_(@_)">
                  <c:v>9661.1</c:v>
                </c:pt>
                <c:pt idx="29" formatCode="_(* #,##0_);_(* \(#,##0\);_(* &quot;-&quot;??_);_(@_)">
                  <c:v>9661.1</c:v>
                </c:pt>
              </c:numCache>
            </c:numRef>
          </c:val>
          <c:smooth val="0"/>
          <c:extLst>
            <c:ext xmlns:c16="http://schemas.microsoft.com/office/drawing/2014/chart" uri="{C3380CC4-5D6E-409C-BE32-E72D297353CC}">
              <c16:uniqueId val="{00000003-55ED-4F62-B001-9B5539F3FEE6}"/>
            </c:ext>
          </c:extLst>
        </c:ser>
        <c:ser>
          <c:idx val="6"/>
          <c:order val="4"/>
          <c:tx>
            <c:strRef>
              <c:f>Sheet1!$K$1</c:f>
              <c:strCache>
                <c:ptCount val="1"/>
                <c:pt idx="0">
                  <c:v>avg_2000</c:v>
                </c:pt>
              </c:strCache>
            </c:strRef>
          </c:tx>
          <c:spPr>
            <a:ln w="28575" cap="rnd">
              <a:solidFill>
                <a:srgbClr val="0070C0"/>
              </a:solidFill>
              <a:prstDash val="sysDash"/>
              <a:round/>
            </a:ln>
            <a:effectLst/>
          </c:spPr>
          <c:marker>
            <c:symbol val="none"/>
          </c:marker>
          <c:val>
            <c:numRef>
              <c:f>Sheet1!$K$2:$K$49</c:f>
              <c:numCache>
                <c:formatCode>General</c:formatCode>
                <c:ptCount val="48"/>
                <c:pt idx="30" formatCode="_(* #,##0_);_(* \(#,##0\);_(* &quot;-&quot;??_);_(@_)">
                  <c:v>12454.7</c:v>
                </c:pt>
                <c:pt idx="31" formatCode="_(* #,##0_);_(* \(#,##0\);_(* &quot;-&quot;??_);_(@_)">
                  <c:v>12454.7</c:v>
                </c:pt>
                <c:pt idx="32" formatCode="_(* #,##0_);_(* \(#,##0\);_(* &quot;-&quot;??_);_(@_)">
                  <c:v>12454.7</c:v>
                </c:pt>
                <c:pt idx="33" formatCode="_(* #,##0_);_(* \(#,##0\);_(* &quot;-&quot;??_);_(@_)">
                  <c:v>12454.7</c:v>
                </c:pt>
                <c:pt idx="34" formatCode="_(* #,##0_);_(* \(#,##0\);_(* &quot;-&quot;??_);_(@_)">
                  <c:v>12454.7</c:v>
                </c:pt>
                <c:pt idx="35" formatCode="_(* #,##0_);_(* \(#,##0\);_(* &quot;-&quot;??_);_(@_)">
                  <c:v>12454.7</c:v>
                </c:pt>
                <c:pt idx="36" formatCode="_(* #,##0_);_(* \(#,##0\);_(* &quot;-&quot;??_);_(@_)">
                  <c:v>12454.7</c:v>
                </c:pt>
                <c:pt idx="37" formatCode="_(* #,##0_);_(* \(#,##0\);_(* &quot;-&quot;??_);_(@_)">
                  <c:v>12454.7</c:v>
                </c:pt>
                <c:pt idx="38" formatCode="_(* #,##0_);_(* \(#,##0\);_(* &quot;-&quot;??_);_(@_)">
                  <c:v>12454.7</c:v>
                </c:pt>
                <c:pt idx="39" formatCode="_(* #,##0_);_(* \(#,##0\);_(* &quot;-&quot;??_);_(@_)">
                  <c:v>12454.7</c:v>
                </c:pt>
              </c:numCache>
            </c:numRef>
          </c:val>
          <c:smooth val="0"/>
          <c:extLst>
            <c:ext xmlns:c16="http://schemas.microsoft.com/office/drawing/2014/chart" uri="{C3380CC4-5D6E-409C-BE32-E72D297353CC}">
              <c16:uniqueId val="{00000004-55ED-4F62-B001-9B5539F3FEE6}"/>
            </c:ext>
          </c:extLst>
        </c:ser>
        <c:ser>
          <c:idx val="7"/>
          <c:order val="5"/>
          <c:tx>
            <c:strRef>
              <c:f>Sheet1!$L$1</c:f>
              <c:strCache>
                <c:ptCount val="1"/>
                <c:pt idx="0">
                  <c:v>avg_2010*</c:v>
                </c:pt>
              </c:strCache>
            </c:strRef>
          </c:tx>
          <c:spPr>
            <a:ln w="28575" cap="rnd">
              <a:solidFill>
                <a:srgbClr val="0070C0"/>
              </a:solidFill>
              <a:prstDash val="sysDash"/>
              <a:round/>
            </a:ln>
            <a:effectLst/>
          </c:spPr>
          <c:marker>
            <c:symbol val="none"/>
          </c:marker>
          <c:val>
            <c:numRef>
              <c:f>Sheet1!$L$2:$L$49</c:f>
              <c:numCache>
                <c:formatCode>General</c:formatCode>
                <c:ptCount val="48"/>
                <c:pt idx="40" formatCode="_(* #,##0_);_(* \(#,##0\);_(* &quot;-&quot;??_);_(@_)">
                  <c:v>7414.875</c:v>
                </c:pt>
                <c:pt idx="41" formatCode="_(* #,##0_);_(* \(#,##0\);_(* &quot;-&quot;??_);_(@_)">
                  <c:v>7414.875</c:v>
                </c:pt>
                <c:pt idx="42" formatCode="_(* #,##0_);_(* \(#,##0\);_(* &quot;-&quot;??_);_(@_)">
                  <c:v>7414.875</c:v>
                </c:pt>
                <c:pt idx="43" formatCode="_(* #,##0_);_(* \(#,##0\);_(* &quot;-&quot;??_);_(@_)">
                  <c:v>7414.875</c:v>
                </c:pt>
                <c:pt idx="44" formatCode="_(* #,##0_);_(* \(#,##0\);_(* &quot;-&quot;??_);_(@_)">
                  <c:v>7414.875</c:v>
                </c:pt>
                <c:pt idx="45" formatCode="_(* #,##0_);_(* \(#,##0\);_(* &quot;-&quot;??_);_(@_)">
                  <c:v>7414.875</c:v>
                </c:pt>
                <c:pt idx="46" formatCode="_(* #,##0_);_(* \(#,##0\);_(* &quot;-&quot;??_);_(@_)">
                  <c:v>7414.875</c:v>
                </c:pt>
                <c:pt idx="47" formatCode="_(* #,##0_);_(* \(#,##0\);_(* &quot;-&quot;??_);_(@_)">
                  <c:v>7414.875</c:v>
                </c:pt>
              </c:numCache>
            </c:numRef>
          </c:val>
          <c:smooth val="0"/>
          <c:extLst>
            <c:ext xmlns:c16="http://schemas.microsoft.com/office/drawing/2014/chart" uri="{C3380CC4-5D6E-409C-BE32-E72D297353CC}">
              <c16:uniqueId val="{00000005-55ED-4F62-B001-9B5539F3FEE6}"/>
            </c:ext>
          </c:extLst>
        </c:ser>
        <c:ser>
          <c:idx val="8"/>
          <c:order val="6"/>
          <c:tx>
            <c:strRef>
              <c:f>Sheet1!$O$1</c:f>
              <c:strCache>
                <c:ptCount val="1"/>
                <c:pt idx="0">
                  <c:v>Annual Avg Units Needed 2006-2017</c:v>
                </c:pt>
              </c:strCache>
            </c:strRef>
          </c:tx>
          <c:spPr>
            <a:ln w="19050" cap="rnd">
              <a:solidFill>
                <a:schemeClr val="accent2"/>
              </a:solidFill>
              <a:round/>
            </a:ln>
            <a:effectLst/>
          </c:spPr>
          <c:marker>
            <c:symbol val="none"/>
          </c:marker>
          <c:val>
            <c:numRef>
              <c:f>Sheet1!$O$2:$O$49</c:f>
              <c:numCache>
                <c:formatCode>General</c:formatCode>
                <c:ptCount val="48"/>
                <c:pt idx="30">
                  <c:v>11628</c:v>
                </c:pt>
                <c:pt idx="31">
                  <c:v>11628</c:v>
                </c:pt>
                <c:pt idx="32">
                  <c:v>11628</c:v>
                </c:pt>
                <c:pt idx="33">
                  <c:v>11628</c:v>
                </c:pt>
                <c:pt idx="34">
                  <c:v>11628</c:v>
                </c:pt>
                <c:pt idx="35">
                  <c:v>11628</c:v>
                </c:pt>
                <c:pt idx="36">
                  <c:v>11628</c:v>
                </c:pt>
                <c:pt idx="37">
                  <c:v>11628</c:v>
                </c:pt>
                <c:pt idx="38">
                  <c:v>11628</c:v>
                </c:pt>
                <c:pt idx="39">
                  <c:v>11628</c:v>
                </c:pt>
                <c:pt idx="40">
                  <c:v>11628</c:v>
                </c:pt>
                <c:pt idx="41">
                  <c:v>11628</c:v>
                </c:pt>
                <c:pt idx="42">
                  <c:v>11628</c:v>
                </c:pt>
                <c:pt idx="43">
                  <c:v>11628</c:v>
                </c:pt>
                <c:pt idx="44">
                  <c:v>11628</c:v>
                </c:pt>
                <c:pt idx="45">
                  <c:v>11628</c:v>
                </c:pt>
                <c:pt idx="46">
                  <c:v>11628</c:v>
                </c:pt>
                <c:pt idx="47">
                  <c:v>11628</c:v>
                </c:pt>
              </c:numCache>
            </c:numRef>
          </c:val>
          <c:smooth val="0"/>
          <c:extLst>
            <c:ext xmlns:c16="http://schemas.microsoft.com/office/drawing/2014/chart" uri="{C3380CC4-5D6E-409C-BE32-E72D297353CC}">
              <c16:uniqueId val="{00000006-55ED-4F62-B001-9B5539F3FEE6}"/>
            </c:ext>
          </c:extLst>
        </c:ser>
        <c:dLbls>
          <c:showLegendKey val="0"/>
          <c:showVal val="0"/>
          <c:showCatName val="0"/>
          <c:showSerName val="0"/>
          <c:showPercent val="0"/>
          <c:showBubbleSize val="0"/>
        </c:dLbls>
        <c:marker val="1"/>
        <c:smooth val="0"/>
        <c:axId val="871409736"/>
        <c:axId val="871411048"/>
        <c:extLst/>
      </c:lineChart>
      <c:catAx>
        <c:axId val="871409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1411048"/>
        <c:crosses val="autoZero"/>
        <c:auto val="0"/>
        <c:lblAlgn val="ctr"/>
        <c:lblOffset val="100"/>
        <c:tickLblSkip val="2"/>
        <c:noMultiLvlLbl val="0"/>
      </c:catAx>
      <c:valAx>
        <c:axId val="87141104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1409736"/>
        <c:crosses val="autoZero"/>
        <c:crossBetween val="between"/>
      </c:valAx>
      <c:spPr>
        <a:noFill/>
        <a:ln w="38100">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ayout>
        <c:manualLayout>
          <c:xMode val="edge"/>
          <c:yMode val="edge"/>
          <c:x val="0.27517022273522052"/>
          <c:y val="0.9561177699915423"/>
          <c:w val="0.47653703301601091"/>
          <c:h val="4.281335919398970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5866888851978E-2"/>
          <c:y val="0.1137351898809259"/>
          <c:w val="0.90541945215876929"/>
          <c:h val="0.73093319737929974"/>
        </c:manualLayout>
      </c:layout>
      <c:barChart>
        <c:barDir val="col"/>
        <c:grouping val="stacked"/>
        <c:varyColors val="0"/>
        <c:ser>
          <c:idx val="0"/>
          <c:order val="0"/>
          <c:tx>
            <c:v>Units</c:v>
          </c:tx>
          <c:spPr>
            <a:solidFill>
              <a:schemeClr val="bg1">
                <a:lumMod val="65000"/>
              </a:schemeClr>
            </a:solidFill>
            <a:ln w="9525" cap="flat" cmpd="sng" algn="ctr">
              <a:solidFill>
                <a:schemeClr val="bg2">
                  <a:lumMod val="90000"/>
                </a:schemeClr>
              </a:solidFill>
              <a:round/>
            </a:ln>
            <a:effectLst/>
          </c:spPr>
          <c:invertIfNegative val="0"/>
          <c:cat>
            <c:numRef>
              <c:f>Sheet1!$A$2:$A$49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Sheet1!$D$2:$D$49</c:f>
              <c:numCache>
                <c:formatCode>_(* #,##0_);_(* \(#,##0\);_(* "-"??_);_(@_)</c:formatCode>
                <c:ptCount val="48"/>
                <c:pt idx="0">
                  <c:v>23019</c:v>
                </c:pt>
                <c:pt idx="1">
                  <c:v>36841</c:v>
                </c:pt>
                <c:pt idx="2">
                  <c:v>38409</c:v>
                </c:pt>
                <c:pt idx="3">
                  <c:v>23976</c:v>
                </c:pt>
                <c:pt idx="4">
                  <c:v>14774</c:v>
                </c:pt>
                <c:pt idx="5">
                  <c:v>13458</c:v>
                </c:pt>
                <c:pt idx="6">
                  <c:v>29003</c:v>
                </c:pt>
                <c:pt idx="7">
                  <c:v>36681</c:v>
                </c:pt>
                <c:pt idx="8">
                  <c:v>28148</c:v>
                </c:pt>
                <c:pt idx="9">
                  <c:v>19555</c:v>
                </c:pt>
                <c:pt idx="10">
                  <c:v>12941</c:v>
                </c:pt>
                <c:pt idx="11">
                  <c:v>9294</c:v>
                </c:pt>
                <c:pt idx="12">
                  <c:v>7697</c:v>
                </c:pt>
                <c:pt idx="13">
                  <c:v>21308</c:v>
                </c:pt>
                <c:pt idx="14">
                  <c:v>33399</c:v>
                </c:pt>
                <c:pt idx="15">
                  <c:v>39121</c:v>
                </c:pt>
                <c:pt idx="16">
                  <c:v>43561</c:v>
                </c:pt>
                <c:pt idx="17">
                  <c:v>31327</c:v>
                </c:pt>
                <c:pt idx="18">
                  <c:v>28394</c:v>
                </c:pt>
                <c:pt idx="19">
                  <c:v>18710</c:v>
                </c:pt>
                <c:pt idx="20">
                  <c:v>15796</c:v>
                </c:pt>
                <c:pt idx="21">
                  <c:v>7908</c:v>
                </c:pt>
                <c:pt idx="22">
                  <c:v>6059</c:v>
                </c:pt>
                <c:pt idx="23">
                  <c:v>5602</c:v>
                </c:pt>
                <c:pt idx="24">
                  <c:v>6935</c:v>
                </c:pt>
                <c:pt idx="25">
                  <c:v>6608</c:v>
                </c:pt>
                <c:pt idx="26">
                  <c:v>6868</c:v>
                </c:pt>
                <c:pt idx="27">
                  <c:v>11402</c:v>
                </c:pt>
                <c:pt idx="28">
                  <c:v>13006</c:v>
                </c:pt>
                <c:pt idx="29">
                  <c:v>16427</c:v>
                </c:pt>
                <c:pt idx="30">
                  <c:v>15927</c:v>
                </c:pt>
                <c:pt idx="31">
                  <c:v>15638</c:v>
                </c:pt>
                <c:pt idx="32">
                  <c:v>15738</c:v>
                </c:pt>
                <c:pt idx="33">
                  <c:v>18314</c:v>
                </c:pt>
                <c:pt idx="34">
                  <c:v>17306</c:v>
                </c:pt>
                <c:pt idx="35">
                  <c:v>15258</c:v>
                </c:pt>
                <c:pt idx="36">
                  <c:v>10777</c:v>
                </c:pt>
                <c:pt idx="37">
                  <c:v>7445</c:v>
                </c:pt>
                <c:pt idx="38">
                  <c:v>5154</c:v>
                </c:pt>
                <c:pt idx="39">
                  <c:v>2990</c:v>
                </c:pt>
                <c:pt idx="40">
                  <c:v>3346</c:v>
                </c:pt>
                <c:pt idx="41">
                  <c:v>5220</c:v>
                </c:pt>
                <c:pt idx="42">
                  <c:v>6193</c:v>
                </c:pt>
                <c:pt idx="43">
                  <c:v>8447</c:v>
                </c:pt>
                <c:pt idx="44">
                  <c:v>6586</c:v>
                </c:pt>
                <c:pt idx="45">
                  <c:v>9975</c:v>
                </c:pt>
                <c:pt idx="46">
                  <c:v>9972</c:v>
                </c:pt>
                <c:pt idx="47">
                  <c:v>9580</c:v>
                </c:pt>
              </c:numCache>
            </c:numRef>
          </c:val>
          <c:extLst>
            <c:ext xmlns:c16="http://schemas.microsoft.com/office/drawing/2014/chart" uri="{C3380CC4-5D6E-409C-BE32-E72D297353CC}">
              <c16:uniqueId val="{00000000-55ED-4F62-B001-9B5539F3FEE6}"/>
            </c:ext>
          </c:extLst>
        </c:ser>
        <c:dLbls>
          <c:showLegendKey val="0"/>
          <c:showVal val="0"/>
          <c:showCatName val="0"/>
          <c:showSerName val="0"/>
          <c:showPercent val="0"/>
          <c:showBubbleSize val="0"/>
        </c:dLbls>
        <c:gapWidth val="75"/>
        <c:overlap val="100"/>
        <c:axId val="871409736"/>
        <c:axId val="871411048"/>
      </c:barChart>
      <c:lineChart>
        <c:grouping val="standard"/>
        <c:varyColors val="0"/>
        <c:ser>
          <c:idx val="3"/>
          <c:order val="1"/>
          <c:tx>
            <c:strRef>
              <c:f>Sheet1!$H$1</c:f>
              <c:strCache>
                <c:ptCount val="1"/>
                <c:pt idx="0">
                  <c:v>Decadal Average</c:v>
                </c:pt>
              </c:strCache>
            </c:strRef>
          </c:tx>
          <c:spPr>
            <a:ln w="28575" cap="rnd">
              <a:solidFill>
                <a:srgbClr val="0070C0"/>
              </a:solidFill>
              <a:prstDash val="sysDash"/>
              <a:round/>
            </a:ln>
            <a:effectLst/>
          </c:spPr>
          <c:marker>
            <c:symbol val="none"/>
          </c:marker>
          <c:val>
            <c:numRef>
              <c:f>Sheet1!$H$2:$H$49</c:f>
              <c:numCache>
                <c:formatCode>_(* #,##0_);_(* \(#,##0\);_(* "-"??_);_(@_)</c:formatCode>
                <c:ptCount val="48"/>
                <c:pt idx="0">
                  <c:v>26386.400000000001</c:v>
                </c:pt>
                <c:pt idx="1">
                  <c:v>26386.400000000001</c:v>
                </c:pt>
                <c:pt idx="2">
                  <c:v>26386.400000000001</c:v>
                </c:pt>
                <c:pt idx="3">
                  <c:v>26386.400000000001</c:v>
                </c:pt>
                <c:pt idx="4">
                  <c:v>26386.400000000001</c:v>
                </c:pt>
                <c:pt idx="5">
                  <c:v>26386.400000000001</c:v>
                </c:pt>
                <c:pt idx="6">
                  <c:v>26386.400000000001</c:v>
                </c:pt>
                <c:pt idx="7">
                  <c:v>26386.400000000001</c:v>
                </c:pt>
                <c:pt idx="8">
                  <c:v>26386.400000000001</c:v>
                </c:pt>
                <c:pt idx="9">
                  <c:v>26386.400000000001</c:v>
                </c:pt>
              </c:numCache>
            </c:numRef>
          </c:val>
          <c:smooth val="0"/>
          <c:extLst>
            <c:ext xmlns:c16="http://schemas.microsoft.com/office/drawing/2014/chart" uri="{C3380CC4-5D6E-409C-BE32-E72D297353CC}">
              <c16:uniqueId val="{00000001-55ED-4F62-B001-9B5539F3FEE6}"/>
            </c:ext>
          </c:extLst>
        </c:ser>
        <c:ser>
          <c:idx val="4"/>
          <c:order val="2"/>
          <c:tx>
            <c:strRef>
              <c:f>Sheet1!$I$1</c:f>
              <c:strCache>
                <c:ptCount val="1"/>
                <c:pt idx="0">
                  <c:v>avg_1980</c:v>
                </c:pt>
              </c:strCache>
            </c:strRef>
          </c:tx>
          <c:spPr>
            <a:ln w="28575" cap="rnd">
              <a:solidFill>
                <a:srgbClr val="0070C0"/>
              </a:solidFill>
              <a:prstDash val="sysDash"/>
              <a:round/>
            </a:ln>
            <a:effectLst/>
          </c:spPr>
          <c:marker>
            <c:symbol val="none"/>
          </c:marker>
          <c:val>
            <c:numRef>
              <c:f>Sheet1!$I$2:$I$49</c:f>
              <c:numCache>
                <c:formatCode>General</c:formatCode>
                <c:ptCount val="48"/>
                <c:pt idx="10" formatCode="_(* #,##0_);_(* \(#,##0\);_(* &quot;-&quot;??_);_(@_)">
                  <c:v>24575.200000000001</c:v>
                </c:pt>
                <c:pt idx="11" formatCode="_(* #,##0_);_(* \(#,##0\);_(* &quot;-&quot;??_);_(@_)">
                  <c:v>24575.200000000001</c:v>
                </c:pt>
                <c:pt idx="12" formatCode="_(* #,##0_);_(* \(#,##0\);_(* &quot;-&quot;??_);_(@_)">
                  <c:v>24575.200000000001</c:v>
                </c:pt>
                <c:pt idx="13" formatCode="_(* #,##0_);_(* \(#,##0\);_(* &quot;-&quot;??_);_(@_)">
                  <c:v>24575.200000000001</c:v>
                </c:pt>
                <c:pt idx="14" formatCode="_(* #,##0_);_(* \(#,##0\);_(* &quot;-&quot;??_);_(@_)">
                  <c:v>24575.200000000001</c:v>
                </c:pt>
                <c:pt idx="15" formatCode="_(* #,##0_);_(* \(#,##0\);_(* &quot;-&quot;??_);_(@_)">
                  <c:v>24575.200000000001</c:v>
                </c:pt>
                <c:pt idx="16" formatCode="_(* #,##0_);_(* \(#,##0\);_(* &quot;-&quot;??_);_(@_)">
                  <c:v>24575.200000000001</c:v>
                </c:pt>
                <c:pt idx="17" formatCode="_(* #,##0_);_(* \(#,##0\);_(* &quot;-&quot;??_);_(@_)">
                  <c:v>24575.200000000001</c:v>
                </c:pt>
                <c:pt idx="18" formatCode="_(* #,##0_);_(* \(#,##0\);_(* &quot;-&quot;??_);_(@_)">
                  <c:v>24575.200000000001</c:v>
                </c:pt>
                <c:pt idx="19" formatCode="_(* #,##0_);_(* \(#,##0\);_(* &quot;-&quot;??_);_(@_)">
                  <c:v>24575.200000000001</c:v>
                </c:pt>
              </c:numCache>
            </c:numRef>
          </c:val>
          <c:smooth val="0"/>
          <c:extLst>
            <c:ext xmlns:c16="http://schemas.microsoft.com/office/drawing/2014/chart" uri="{C3380CC4-5D6E-409C-BE32-E72D297353CC}">
              <c16:uniqueId val="{00000002-55ED-4F62-B001-9B5539F3FEE6}"/>
            </c:ext>
          </c:extLst>
        </c:ser>
        <c:ser>
          <c:idx val="5"/>
          <c:order val="3"/>
          <c:tx>
            <c:strRef>
              <c:f>Sheet1!$J$1</c:f>
              <c:strCache>
                <c:ptCount val="1"/>
                <c:pt idx="0">
                  <c:v>avg_1990</c:v>
                </c:pt>
              </c:strCache>
            </c:strRef>
          </c:tx>
          <c:spPr>
            <a:ln w="28575" cap="rnd">
              <a:solidFill>
                <a:srgbClr val="0070C0"/>
              </a:solidFill>
              <a:prstDash val="sysDash"/>
              <a:round/>
            </a:ln>
            <a:effectLst/>
          </c:spPr>
          <c:marker>
            <c:symbol val="none"/>
          </c:marker>
          <c:val>
            <c:numRef>
              <c:f>Sheet1!$J$2:$J$49</c:f>
              <c:numCache>
                <c:formatCode>General</c:formatCode>
                <c:ptCount val="48"/>
                <c:pt idx="20" formatCode="_(* #,##0_);_(* \(#,##0\);_(* &quot;-&quot;??_);_(@_)">
                  <c:v>9661.1</c:v>
                </c:pt>
                <c:pt idx="21" formatCode="_(* #,##0_);_(* \(#,##0\);_(* &quot;-&quot;??_);_(@_)">
                  <c:v>9661.1</c:v>
                </c:pt>
                <c:pt idx="22" formatCode="_(* #,##0_);_(* \(#,##0\);_(* &quot;-&quot;??_);_(@_)">
                  <c:v>9661.1</c:v>
                </c:pt>
                <c:pt idx="23" formatCode="_(* #,##0_);_(* \(#,##0\);_(* &quot;-&quot;??_);_(@_)">
                  <c:v>9661.1</c:v>
                </c:pt>
                <c:pt idx="24" formatCode="_(* #,##0_);_(* \(#,##0\);_(* &quot;-&quot;??_);_(@_)">
                  <c:v>9661.1</c:v>
                </c:pt>
                <c:pt idx="25" formatCode="_(* #,##0_);_(* \(#,##0\);_(* &quot;-&quot;??_);_(@_)">
                  <c:v>9661.1</c:v>
                </c:pt>
                <c:pt idx="26" formatCode="_(* #,##0_);_(* \(#,##0\);_(* &quot;-&quot;??_);_(@_)">
                  <c:v>9661.1</c:v>
                </c:pt>
                <c:pt idx="27" formatCode="_(* #,##0_);_(* \(#,##0\);_(* &quot;-&quot;??_);_(@_)">
                  <c:v>9661.1</c:v>
                </c:pt>
                <c:pt idx="28" formatCode="_(* #,##0_);_(* \(#,##0\);_(* &quot;-&quot;??_);_(@_)">
                  <c:v>9661.1</c:v>
                </c:pt>
                <c:pt idx="29" formatCode="_(* #,##0_);_(* \(#,##0\);_(* &quot;-&quot;??_);_(@_)">
                  <c:v>9661.1</c:v>
                </c:pt>
              </c:numCache>
            </c:numRef>
          </c:val>
          <c:smooth val="0"/>
          <c:extLst>
            <c:ext xmlns:c16="http://schemas.microsoft.com/office/drawing/2014/chart" uri="{C3380CC4-5D6E-409C-BE32-E72D297353CC}">
              <c16:uniqueId val="{00000003-55ED-4F62-B001-9B5539F3FEE6}"/>
            </c:ext>
          </c:extLst>
        </c:ser>
        <c:ser>
          <c:idx val="6"/>
          <c:order val="4"/>
          <c:tx>
            <c:strRef>
              <c:f>Sheet1!$K$1</c:f>
              <c:strCache>
                <c:ptCount val="1"/>
                <c:pt idx="0">
                  <c:v>avg_2000</c:v>
                </c:pt>
              </c:strCache>
            </c:strRef>
          </c:tx>
          <c:spPr>
            <a:ln w="28575" cap="rnd">
              <a:solidFill>
                <a:srgbClr val="0070C0"/>
              </a:solidFill>
              <a:prstDash val="sysDash"/>
              <a:round/>
            </a:ln>
            <a:effectLst/>
          </c:spPr>
          <c:marker>
            <c:symbol val="none"/>
          </c:marker>
          <c:val>
            <c:numRef>
              <c:f>Sheet1!$K$2:$K$49</c:f>
              <c:numCache>
                <c:formatCode>General</c:formatCode>
                <c:ptCount val="48"/>
                <c:pt idx="30" formatCode="_(* #,##0_);_(* \(#,##0\);_(* &quot;-&quot;??_);_(@_)">
                  <c:v>12454.7</c:v>
                </c:pt>
                <c:pt idx="31" formatCode="_(* #,##0_);_(* \(#,##0\);_(* &quot;-&quot;??_);_(@_)">
                  <c:v>12454.7</c:v>
                </c:pt>
                <c:pt idx="32" formatCode="_(* #,##0_);_(* \(#,##0\);_(* &quot;-&quot;??_);_(@_)">
                  <c:v>12454.7</c:v>
                </c:pt>
                <c:pt idx="33" formatCode="_(* #,##0_);_(* \(#,##0\);_(* &quot;-&quot;??_);_(@_)">
                  <c:v>12454.7</c:v>
                </c:pt>
                <c:pt idx="34" formatCode="_(* #,##0_);_(* \(#,##0\);_(* &quot;-&quot;??_);_(@_)">
                  <c:v>12454.7</c:v>
                </c:pt>
                <c:pt idx="35" formatCode="_(* #,##0_);_(* \(#,##0\);_(* &quot;-&quot;??_);_(@_)">
                  <c:v>12454.7</c:v>
                </c:pt>
                <c:pt idx="36" formatCode="_(* #,##0_);_(* \(#,##0\);_(* &quot;-&quot;??_);_(@_)">
                  <c:v>12454.7</c:v>
                </c:pt>
                <c:pt idx="37" formatCode="_(* #,##0_);_(* \(#,##0\);_(* &quot;-&quot;??_);_(@_)">
                  <c:v>12454.7</c:v>
                </c:pt>
                <c:pt idx="38" formatCode="_(* #,##0_);_(* \(#,##0\);_(* &quot;-&quot;??_);_(@_)">
                  <c:v>12454.7</c:v>
                </c:pt>
                <c:pt idx="39" formatCode="_(* #,##0_);_(* \(#,##0\);_(* &quot;-&quot;??_);_(@_)">
                  <c:v>12454.7</c:v>
                </c:pt>
              </c:numCache>
            </c:numRef>
          </c:val>
          <c:smooth val="0"/>
          <c:extLst>
            <c:ext xmlns:c16="http://schemas.microsoft.com/office/drawing/2014/chart" uri="{C3380CC4-5D6E-409C-BE32-E72D297353CC}">
              <c16:uniqueId val="{00000004-55ED-4F62-B001-9B5539F3FEE6}"/>
            </c:ext>
          </c:extLst>
        </c:ser>
        <c:ser>
          <c:idx val="7"/>
          <c:order val="5"/>
          <c:tx>
            <c:strRef>
              <c:f>Sheet1!$L$1</c:f>
              <c:strCache>
                <c:ptCount val="1"/>
                <c:pt idx="0">
                  <c:v>avg_2010*</c:v>
                </c:pt>
              </c:strCache>
            </c:strRef>
          </c:tx>
          <c:spPr>
            <a:ln w="28575" cap="rnd">
              <a:solidFill>
                <a:srgbClr val="0070C0"/>
              </a:solidFill>
              <a:prstDash val="sysDash"/>
              <a:round/>
            </a:ln>
            <a:effectLst/>
          </c:spPr>
          <c:marker>
            <c:symbol val="none"/>
          </c:marker>
          <c:val>
            <c:numRef>
              <c:f>Sheet1!$L$2:$L$49</c:f>
              <c:numCache>
                <c:formatCode>General</c:formatCode>
                <c:ptCount val="48"/>
                <c:pt idx="40" formatCode="_(* #,##0_);_(* \(#,##0\);_(* &quot;-&quot;??_);_(@_)">
                  <c:v>7414.875</c:v>
                </c:pt>
                <c:pt idx="41" formatCode="_(* #,##0_);_(* \(#,##0\);_(* &quot;-&quot;??_);_(@_)">
                  <c:v>7414.875</c:v>
                </c:pt>
                <c:pt idx="42" formatCode="_(* #,##0_);_(* \(#,##0\);_(* &quot;-&quot;??_);_(@_)">
                  <c:v>7414.875</c:v>
                </c:pt>
                <c:pt idx="43" formatCode="_(* #,##0_);_(* \(#,##0\);_(* &quot;-&quot;??_);_(@_)">
                  <c:v>7414.875</c:v>
                </c:pt>
                <c:pt idx="44" formatCode="_(* #,##0_);_(* \(#,##0\);_(* &quot;-&quot;??_);_(@_)">
                  <c:v>7414.875</c:v>
                </c:pt>
                <c:pt idx="45" formatCode="_(* #,##0_);_(* \(#,##0\);_(* &quot;-&quot;??_);_(@_)">
                  <c:v>7414.875</c:v>
                </c:pt>
                <c:pt idx="46" formatCode="_(* #,##0_);_(* \(#,##0\);_(* &quot;-&quot;??_);_(@_)">
                  <c:v>7414.875</c:v>
                </c:pt>
                <c:pt idx="47" formatCode="_(* #,##0_);_(* \(#,##0\);_(* &quot;-&quot;??_);_(@_)">
                  <c:v>7414.875</c:v>
                </c:pt>
              </c:numCache>
            </c:numRef>
          </c:val>
          <c:smooth val="0"/>
          <c:extLst>
            <c:ext xmlns:c16="http://schemas.microsoft.com/office/drawing/2014/chart" uri="{C3380CC4-5D6E-409C-BE32-E72D297353CC}">
              <c16:uniqueId val="{00000005-55ED-4F62-B001-9B5539F3FEE6}"/>
            </c:ext>
          </c:extLst>
        </c:ser>
        <c:ser>
          <c:idx val="8"/>
          <c:order val="6"/>
          <c:tx>
            <c:strRef>
              <c:f>Sheet1!$O$1</c:f>
              <c:strCache>
                <c:ptCount val="1"/>
                <c:pt idx="0">
                  <c:v>Annual Avg Units Needed 2006-2017</c:v>
                </c:pt>
              </c:strCache>
            </c:strRef>
          </c:tx>
          <c:spPr>
            <a:ln w="19050" cap="rnd">
              <a:solidFill>
                <a:schemeClr val="accent2"/>
              </a:solidFill>
              <a:round/>
            </a:ln>
            <a:effectLst/>
          </c:spPr>
          <c:marker>
            <c:symbol val="none"/>
          </c:marker>
          <c:val>
            <c:numRef>
              <c:f>Sheet1!$O$2:$O$49</c:f>
              <c:numCache>
                <c:formatCode>General</c:formatCode>
                <c:ptCount val="48"/>
                <c:pt idx="30">
                  <c:v>11628</c:v>
                </c:pt>
                <c:pt idx="31">
                  <c:v>11628</c:v>
                </c:pt>
                <c:pt idx="32">
                  <c:v>11628</c:v>
                </c:pt>
                <c:pt idx="33">
                  <c:v>11628</c:v>
                </c:pt>
                <c:pt idx="34">
                  <c:v>11628</c:v>
                </c:pt>
                <c:pt idx="35">
                  <c:v>11628</c:v>
                </c:pt>
                <c:pt idx="36">
                  <c:v>11628</c:v>
                </c:pt>
                <c:pt idx="37">
                  <c:v>11628</c:v>
                </c:pt>
                <c:pt idx="38">
                  <c:v>11628</c:v>
                </c:pt>
                <c:pt idx="39">
                  <c:v>11628</c:v>
                </c:pt>
                <c:pt idx="40">
                  <c:v>11628</c:v>
                </c:pt>
                <c:pt idx="41">
                  <c:v>11628</c:v>
                </c:pt>
                <c:pt idx="42">
                  <c:v>11628</c:v>
                </c:pt>
                <c:pt idx="43">
                  <c:v>11628</c:v>
                </c:pt>
                <c:pt idx="44">
                  <c:v>11628</c:v>
                </c:pt>
                <c:pt idx="45">
                  <c:v>11628</c:v>
                </c:pt>
                <c:pt idx="46">
                  <c:v>11628</c:v>
                </c:pt>
                <c:pt idx="47">
                  <c:v>11628</c:v>
                </c:pt>
              </c:numCache>
            </c:numRef>
          </c:val>
          <c:smooth val="0"/>
          <c:extLst>
            <c:ext xmlns:c16="http://schemas.microsoft.com/office/drawing/2014/chart" uri="{C3380CC4-5D6E-409C-BE32-E72D297353CC}">
              <c16:uniqueId val="{00000006-55ED-4F62-B001-9B5539F3FEE6}"/>
            </c:ext>
          </c:extLst>
        </c:ser>
        <c:dLbls>
          <c:showLegendKey val="0"/>
          <c:showVal val="0"/>
          <c:showCatName val="0"/>
          <c:showSerName val="0"/>
          <c:showPercent val="0"/>
          <c:showBubbleSize val="0"/>
        </c:dLbls>
        <c:marker val="1"/>
        <c:smooth val="0"/>
        <c:axId val="871409736"/>
        <c:axId val="871411048"/>
        <c:extLst/>
      </c:lineChart>
      <c:catAx>
        <c:axId val="871409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1411048"/>
        <c:crosses val="autoZero"/>
        <c:auto val="0"/>
        <c:lblAlgn val="ctr"/>
        <c:lblOffset val="100"/>
        <c:tickLblSkip val="2"/>
        <c:noMultiLvlLbl val="0"/>
      </c:catAx>
      <c:valAx>
        <c:axId val="87141104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71409736"/>
        <c:crosses val="autoZero"/>
        <c:crossBetween val="between"/>
      </c:valAx>
      <c:spPr>
        <a:noFill/>
        <a:ln w="38100">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ayout>
        <c:manualLayout>
          <c:xMode val="edge"/>
          <c:yMode val="edge"/>
          <c:x val="0.26791332868587364"/>
          <c:y val="0.9561177699915423"/>
          <c:w val="0.48379392706535773"/>
          <c:h val="4.281335919398970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272744603103624E-2"/>
          <c:y val="2.7337396305753024E-2"/>
          <c:w val="0.76172578825255188"/>
          <c:h val="0.79042568846404926"/>
        </c:manualLayout>
      </c:layout>
      <c:lineChart>
        <c:grouping val="standard"/>
        <c:varyColors val="0"/>
        <c:ser>
          <c:idx val="2"/>
          <c:order val="1"/>
          <c:tx>
            <c:strRef>
              <c:f>Sheet1!$C$1</c:f>
              <c:strCache>
                <c:ptCount val="1"/>
                <c:pt idx="0">
                  <c:v>Actual </c:v>
                </c:pt>
              </c:strCache>
            </c:strRef>
          </c:tx>
          <c:spPr>
            <a:ln w="38100" cap="rnd">
              <a:solidFill>
                <a:schemeClr val="accent3"/>
              </a:solidFill>
              <a:round/>
            </a:ln>
            <a:effectLst/>
          </c:spPr>
          <c:marker>
            <c:symbol val="none"/>
          </c:marker>
          <c:cat>
            <c:numRef>
              <c:f>Sheet1!$A$2:$A$82</c:f>
              <c:numCache>
                <c:formatCode>0</c:formatCode>
                <c:ptCount val="7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formatCode="General">
                  <c:v>2017</c:v>
                </c:pt>
                <c:pt idx="43" formatCode="General">
                  <c:v>2018</c:v>
                </c:pt>
                <c:pt idx="44" formatCode="General">
                  <c:v>2019</c:v>
                </c:pt>
                <c:pt idx="45" formatCode="General">
                  <c:v>2020</c:v>
                </c:pt>
                <c:pt idx="46" formatCode="General">
                  <c:v>2021</c:v>
                </c:pt>
                <c:pt idx="47" formatCode="General">
                  <c:v>2022</c:v>
                </c:pt>
                <c:pt idx="48" formatCode="General">
                  <c:v>2023</c:v>
                </c:pt>
                <c:pt idx="49" formatCode="General">
                  <c:v>2024</c:v>
                </c:pt>
                <c:pt idx="50" formatCode="General">
                  <c:v>2025</c:v>
                </c:pt>
                <c:pt idx="51" formatCode="General">
                  <c:v>2026</c:v>
                </c:pt>
                <c:pt idx="52" formatCode="General">
                  <c:v>2027</c:v>
                </c:pt>
                <c:pt idx="53" formatCode="General">
                  <c:v>2028</c:v>
                </c:pt>
                <c:pt idx="54" formatCode="General">
                  <c:v>2029</c:v>
                </c:pt>
                <c:pt idx="55" formatCode="General">
                  <c:v>2030</c:v>
                </c:pt>
                <c:pt idx="56" formatCode="General">
                  <c:v>2031</c:v>
                </c:pt>
                <c:pt idx="57" formatCode="General">
                  <c:v>2032</c:v>
                </c:pt>
                <c:pt idx="58" formatCode="General">
                  <c:v>2033</c:v>
                </c:pt>
                <c:pt idx="59" formatCode="General">
                  <c:v>2034</c:v>
                </c:pt>
                <c:pt idx="60" formatCode="General">
                  <c:v>2035</c:v>
                </c:pt>
                <c:pt idx="61" formatCode="General">
                  <c:v>2036</c:v>
                </c:pt>
                <c:pt idx="62" formatCode="General">
                  <c:v>2037</c:v>
                </c:pt>
                <c:pt idx="63" formatCode="General">
                  <c:v>2038</c:v>
                </c:pt>
                <c:pt idx="64" formatCode="General">
                  <c:v>2039</c:v>
                </c:pt>
                <c:pt idx="65" formatCode="General">
                  <c:v>2040</c:v>
                </c:pt>
                <c:pt idx="66" formatCode="General">
                  <c:v>2041</c:v>
                </c:pt>
                <c:pt idx="67" formatCode="General">
                  <c:v>2042</c:v>
                </c:pt>
                <c:pt idx="68" formatCode="General">
                  <c:v>2043</c:v>
                </c:pt>
                <c:pt idx="69" formatCode="General">
                  <c:v>2044</c:v>
                </c:pt>
                <c:pt idx="70" formatCode="General">
                  <c:v>2045</c:v>
                </c:pt>
                <c:pt idx="71" formatCode="General">
                  <c:v>2046</c:v>
                </c:pt>
                <c:pt idx="72" formatCode="General">
                  <c:v>2047</c:v>
                </c:pt>
                <c:pt idx="73" formatCode="General">
                  <c:v>2048</c:v>
                </c:pt>
                <c:pt idx="74" formatCode="General">
                  <c:v>2049</c:v>
                </c:pt>
                <c:pt idx="75" formatCode="General">
                  <c:v>2050</c:v>
                </c:pt>
              </c:numCache>
              <c:extLst/>
            </c:numRef>
          </c:cat>
          <c:val>
            <c:numRef>
              <c:f>Sheet1!$C$2:$C$82</c:f>
              <c:numCache>
                <c:formatCode>General</c:formatCode>
                <c:ptCount val="76"/>
                <c:pt idx="0">
                  <c:v>414593</c:v>
                </c:pt>
                <c:pt idx="1">
                  <c:v>443973</c:v>
                </c:pt>
                <c:pt idx="2">
                  <c:v>483264</c:v>
                </c:pt>
                <c:pt idx="3">
                  <c:v>602128</c:v>
                </c:pt>
                <c:pt idx="4">
                  <c:v>646629</c:v>
                </c:pt>
                <c:pt idx="5">
                  <c:v>664387</c:v>
                </c:pt>
                <c:pt idx="6">
                  <c:v>676246</c:v>
                </c:pt>
                <c:pt idx="7">
                  <c:v>675435</c:v>
                </c:pt>
                <c:pt idx="8">
                  <c:v>695453</c:v>
                </c:pt>
                <c:pt idx="9">
                  <c:v>751145</c:v>
                </c:pt>
                <c:pt idx="10">
                  <c:v>798980</c:v>
                </c:pt>
                <c:pt idx="11">
                  <c:v>836292</c:v>
                </c:pt>
                <c:pt idx="12">
                  <c:v>884879</c:v>
                </c:pt>
                <c:pt idx="13">
                  <c:v>928081</c:v>
                </c:pt>
                <c:pt idx="14">
                  <c:v>975286</c:v>
                </c:pt>
                <c:pt idx="15">
                  <c:v>1000699</c:v>
                </c:pt>
                <c:pt idx="16">
                  <c:v>976741</c:v>
                </c:pt>
                <c:pt idx="17">
                  <c:v>959159</c:v>
                </c:pt>
                <c:pt idx="18">
                  <c:v>948857</c:v>
                </c:pt>
                <c:pt idx="19">
                  <c:v>961737</c:v>
                </c:pt>
                <c:pt idx="20">
                  <c:v>980995</c:v>
                </c:pt>
                <c:pt idx="21">
                  <c:v>1015164</c:v>
                </c:pt>
                <c:pt idx="22">
                  <c:v>1056663</c:v>
                </c:pt>
                <c:pt idx="23">
                  <c:v>1113526</c:v>
                </c:pt>
                <c:pt idx="24">
                  <c:v>1156489</c:v>
                </c:pt>
                <c:pt idx="25">
                  <c:v>1198842</c:v>
                </c:pt>
                <c:pt idx="26">
                  <c:v>1218982</c:v>
                </c:pt>
                <c:pt idx="27">
                  <c:v>1237169</c:v>
                </c:pt>
                <c:pt idx="28">
                  <c:v>1253034</c:v>
                </c:pt>
                <c:pt idx="29">
                  <c:v>1270351</c:v>
                </c:pt>
                <c:pt idx="30">
                  <c:v>1291900</c:v>
                </c:pt>
                <c:pt idx="31">
                  <c:v>1313949</c:v>
                </c:pt>
                <c:pt idx="32">
                  <c:v>1321214</c:v>
                </c:pt>
                <c:pt idx="33">
                  <c:v>1317274</c:v>
                </c:pt>
                <c:pt idx="34">
                  <c:v>1247861</c:v>
                </c:pt>
                <c:pt idx="35">
                  <c:v>1230694</c:v>
                </c:pt>
                <c:pt idx="36">
                  <c:v>1245259</c:v>
                </c:pt>
                <c:pt idx="37">
                  <c:v>1275170</c:v>
                </c:pt>
                <c:pt idx="38">
                  <c:v>1304320</c:v>
                </c:pt>
                <c:pt idx="39">
                  <c:v>1332960</c:v>
                </c:pt>
                <c:pt idx="40">
                  <c:v>1371856</c:v>
                </c:pt>
                <c:pt idx="41">
                  <c:v>1405808</c:v>
                </c:pt>
                <c:pt idx="42">
                  <c:v>1444772</c:v>
                </c:pt>
              </c:numCache>
              <c:extLst/>
            </c:numRef>
          </c:val>
          <c:smooth val="0"/>
          <c:extLst>
            <c:ext xmlns:c16="http://schemas.microsoft.com/office/drawing/2014/chart" uri="{C3380CC4-5D6E-409C-BE32-E72D297353CC}">
              <c16:uniqueId val="{00000000-B6DC-4170-92D4-B584B9545553}"/>
            </c:ext>
          </c:extLst>
        </c:ser>
        <c:ser>
          <c:idx val="0"/>
          <c:order val="2"/>
          <c:tx>
            <c:strRef>
              <c:f>Sheet1!$D$1</c:f>
              <c:strCache>
                <c:ptCount val="1"/>
                <c:pt idx="0">
                  <c:v>Projected</c:v>
                </c:pt>
              </c:strCache>
            </c:strRef>
          </c:tx>
          <c:spPr>
            <a:ln w="25400" cap="rnd">
              <a:solidFill>
                <a:srgbClr val="FF0000"/>
              </a:solidFill>
              <a:prstDash val="sysDash"/>
              <a:round/>
            </a:ln>
            <a:effectLst/>
          </c:spPr>
          <c:marker>
            <c:symbol val="none"/>
          </c:marker>
          <c:cat>
            <c:numRef>
              <c:f>Sheet1!$A$2:$A$82</c:f>
              <c:numCache>
                <c:formatCode>0</c:formatCode>
                <c:ptCount val="7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formatCode="General">
                  <c:v>2017</c:v>
                </c:pt>
                <c:pt idx="43" formatCode="General">
                  <c:v>2018</c:v>
                </c:pt>
                <c:pt idx="44" formatCode="General">
                  <c:v>2019</c:v>
                </c:pt>
                <c:pt idx="45" formatCode="General">
                  <c:v>2020</c:v>
                </c:pt>
                <c:pt idx="46" formatCode="General">
                  <c:v>2021</c:v>
                </c:pt>
                <c:pt idx="47" formatCode="General">
                  <c:v>2022</c:v>
                </c:pt>
                <c:pt idx="48" formatCode="General">
                  <c:v>2023</c:v>
                </c:pt>
                <c:pt idx="49" formatCode="General">
                  <c:v>2024</c:v>
                </c:pt>
                <c:pt idx="50" formatCode="General">
                  <c:v>2025</c:v>
                </c:pt>
                <c:pt idx="51" formatCode="General">
                  <c:v>2026</c:v>
                </c:pt>
                <c:pt idx="52" formatCode="General">
                  <c:v>2027</c:v>
                </c:pt>
                <c:pt idx="53" formatCode="General">
                  <c:v>2028</c:v>
                </c:pt>
                <c:pt idx="54" formatCode="General">
                  <c:v>2029</c:v>
                </c:pt>
                <c:pt idx="55" formatCode="General">
                  <c:v>2030</c:v>
                </c:pt>
                <c:pt idx="56" formatCode="General">
                  <c:v>2031</c:v>
                </c:pt>
                <c:pt idx="57" formatCode="General">
                  <c:v>2032</c:v>
                </c:pt>
                <c:pt idx="58" formatCode="General">
                  <c:v>2033</c:v>
                </c:pt>
                <c:pt idx="59" formatCode="General">
                  <c:v>2034</c:v>
                </c:pt>
                <c:pt idx="60" formatCode="General">
                  <c:v>2035</c:v>
                </c:pt>
                <c:pt idx="61" formatCode="General">
                  <c:v>2036</c:v>
                </c:pt>
                <c:pt idx="62" formatCode="General">
                  <c:v>2037</c:v>
                </c:pt>
                <c:pt idx="63" formatCode="General">
                  <c:v>2038</c:v>
                </c:pt>
                <c:pt idx="64" formatCode="General">
                  <c:v>2039</c:v>
                </c:pt>
                <c:pt idx="65" formatCode="General">
                  <c:v>2040</c:v>
                </c:pt>
                <c:pt idx="66" formatCode="General">
                  <c:v>2041</c:v>
                </c:pt>
                <c:pt idx="67" formatCode="General">
                  <c:v>2042</c:v>
                </c:pt>
                <c:pt idx="68" formatCode="General">
                  <c:v>2043</c:v>
                </c:pt>
                <c:pt idx="69" formatCode="General">
                  <c:v>2044</c:v>
                </c:pt>
                <c:pt idx="70" formatCode="General">
                  <c:v>2045</c:v>
                </c:pt>
                <c:pt idx="71" formatCode="General">
                  <c:v>2046</c:v>
                </c:pt>
                <c:pt idx="72" formatCode="General">
                  <c:v>2047</c:v>
                </c:pt>
                <c:pt idx="73" formatCode="General">
                  <c:v>2048</c:v>
                </c:pt>
                <c:pt idx="74" formatCode="General">
                  <c:v>2049</c:v>
                </c:pt>
                <c:pt idx="75" formatCode="General">
                  <c:v>2050</c:v>
                </c:pt>
              </c:numCache>
              <c:extLst/>
            </c:numRef>
          </c:cat>
          <c:val>
            <c:numRef>
              <c:f>Sheet1!$D$2:$D$82</c:f>
              <c:numCache>
                <c:formatCode>General</c:formatCode>
                <c:ptCount val="76"/>
                <c:pt idx="42">
                  <c:v>1444772</c:v>
                </c:pt>
                <c:pt idx="43">
                  <c:v>1447402</c:v>
                </c:pt>
                <c:pt idx="44">
                  <c:v>1449750</c:v>
                </c:pt>
                <c:pt idx="45">
                  <c:v>1452405</c:v>
                </c:pt>
                <c:pt idx="46">
                  <c:v>1460055</c:v>
                </c:pt>
                <c:pt idx="47">
                  <c:v>1467949</c:v>
                </c:pt>
                <c:pt idx="48">
                  <c:v>1476610</c:v>
                </c:pt>
                <c:pt idx="49">
                  <c:v>1485987</c:v>
                </c:pt>
                <c:pt idx="50">
                  <c:v>1496444</c:v>
                </c:pt>
                <c:pt idx="51">
                  <c:v>1507900</c:v>
                </c:pt>
                <c:pt idx="52">
                  <c:v>1519815</c:v>
                </c:pt>
                <c:pt idx="53">
                  <c:v>1532799</c:v>
                </c:pt>
                <c:pt idx="54">
                  <c:v>1546162</c:v>
                </c:pt>
                <c:pt idx="55">
                  <c:v>1559617</c:v>
                </c:pt>
                <c:pt idx="56">
                  <c:v>1573697</c:v>
                </c:pt>
                <c:pt idx="57">
                  <c:v>1588210</c:v>
                </c:pt>
                <c:pt idx="58">
                  <c:v>1602658</c:v>
                </c:pt>
                <c:pt idx="59">
                  <c:v>1616611</c:v>
                </c:pt>
                <c:pt idx="60">
                  <c:v>1630513</c:v>
                </c:pt>
                <c:pt idx="61">
                  <c:v>1644373</c:v>
                </c:pt>
                <c:pt idx="62">
                  <c:v>1657873</c:v>
                </c:pt>
                <c:pt idx="63">
                  <c:v>1670937</c:v>
                </c:pt>
                <c:pt idx="64">
                  <c:v>1683276</c:v>
                </c:pt>
                <c:pt idx="65">
                  <c:v>1695250</c:v>
                </c:pt>
                <c:pt idx="66">
                  <c:v>1707031</c:v>
                </c:pt>
                <c:pt idx="67">
                  <c:v>1718336</c:v>
                </c:pt>
                <c:pt idx="68">
                  <c:v>1729195</c:v>
                </c:pt>
                <c:pt idx="69">
                  <c:v>1739574</c:v>
                </c:pt>
                <c:pt idx="70">
                  <c:v>1749931</c:v>
                </c:pt>
                <c:pt idx="71">
                  <c:v>1760341</c:v>
                </c:pt>
                <c:pt idx="72">
                  <c:v>1770788</c:v>
                </c:pt>
                <c:pt idx="73">
                  <c:v>1781285</c:v>
                </c:pt>
                <c:pt idx="74">
                  <c:v>1791603</c:v>
                </c:pt>
                <c:pt idx="75">
                  <c:v>1802175</c:v>
                </c:pt>
              </c:numCache>
              <c:extLst/>
            </c:numRef>
          </c:val>
          <c:smooth val="0"/>
          <c:extLst>
            <c:ext xmlns:c16="http://schemas.microsoft.com/office/drawing/2014/chart" uri="{C3380CC4-5D6E-409C-BE32-E72D297353CC}">
              <c16:uniqueId val="{00000001-B6DC-4170-92D4-B584B9545553}"/>
            </c:ext>
          </c:extLst>
        </c:ser>
        <c:dLbls>
          <c:showLegendKey val="0"/>
          <c:showVal val="0"/>
          <c:showCatName val="0"/>
          <c:showSerName val="0"/>
          <c:showPercent val="0"/>
          <c:showBubbleSize val="0"/>
        </c:dLbls>
        <c:smooth val="0"/>
        <c:axId val="465229656"/>
        <c:axId val="465229328"/>
        <c:extLst>
          <c:ext xmlns:c15="http://schemas.microsoft.com/office/drawing/2012/chart" uri="{02D57815-91ED-43cb-92C2-25804820EDAC}">
            <c15:filteredLineSeries>
              <c15:ser>
                <c:idx val="1"/>
                <c:order val="0"/>
                <c:tx>
                  <c:strRef>
                    <c:extLst>
                      <c:ext uri="{02D57815-91ED-43cb-92C2-25804820EDAC}">
                        <c15:formulaRef>
                          <c15:sqref>Sheet1!$B$1</c15:sqref>
                        </c15:formulaRef>
                      </c:ext>
                    </c:extLst>
                    <c:strCache>
                      <c:ptCount val="1"/>
                      <c:pt idx="0">
                        <c:v>E</c:v>
                      </c:pt>
                    </c:strCache>
                  </c:strRef>
                </c:tx>
                <c:spPr>
                  <a:ln w="28575" cap="rnd">
                    <a:solidFill>
                      <a:schemeClr val="accent2"/>
                    </a:solidFill>
                    <a:round/>
                  </a:ln>
                  <a:effectLst/>
                </c:spPr>
                <c:marker>
                  <c:symbol val="none"/>
                </c:marker>
                <c:cat>
                  <c:numRef>
                    <c:extLst>
                      <c:ext uri="{02D57815-91ED-43cb-92C2-25804820EDAC}">
                        <c15:formulaRef>
                          <c15:sqref>Sheet1!$A$2:$A$82</c15:sqref>
                        </c15:formulaRef>
                      </c:ext>
                    </c:extLst>
                    <c:numCache>
                      <c:formatCode>0</c:formatCode>
                      <c:ptCount val="7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formatCode="General">
                        <c:v>2017</c:v>
                      </c:pt>
                      <c:pt idx="43" formatCode="General">
                        <c:v>2018</c:v>
                      </c:pt>
                      <c:pt idx="44" formatCode="General">
                        <c:v>2019</c:v>
                      </c:pt>
                      <c:pt idx="45" formatCode="General">
                        <c:v>2020</c:v>
                      </c:pt>
                      <c:pt idx="46" formatCode="General">
                        <c:v>2021</c:v>
                      </c:pt>
                      <c:pt idx="47" formatCode="General">
                        <c:v>2022</c:v>
                      </c:pt>
                      <c:pt idx="48" formatCode="General">
                        <c:v>2023</c:v>
                      </c:pt>
                      <c:pt idx="49" formatCode="General">
                        <c:v>2024</c:v>
                      </c:pt>
                      <c:pt idx="50" formatCode="General">
                        <c:v>2025</c:v>
                      </c:pt>
                      <c:pt idx="51" formatCode="General">
                        <c:v>2026</c:v>
                      </c:pt>
                      <c:pt idx="52" formatCode="General">
                        <c:v>2027</c:v>
                      </c:pt>
                      <c:pt idx="53" formatCode="General">
                        <c:v>2028</c:v>
                      </c:pt>
                      <c:pt idx="54" formatCode="General">
                        <c:v>2029</c:v>
                      </c:pt>
                      <c:pt idx="55" formatCode="General">
                        <c:v>2030</c:v>
                      </c:pt>
                      <c:pt idx="56" formatCode="General">
                        <c:v>2031</c:v>
                      </c:pt>
                      <c:pt idx="57" formatCode="General">
                        <c:v>2032</c:v>
                      </c:pt>
                      <c:pt idx="58" formatCode="General">
                        <c:v>2033</c:v>
                      </c:pt>
                      <c:pt idx="59" formatCode="General">
                        <c:v>2034</c:v>
                      </c:pt>
                      <c:pt idx="60" formatCode="General">
                        <c:v>2035</c:v>
                      </c:pt>
                      <c:pt idx="61" formatCode="General">
                        <c:v>2036</c:v>
                      </c:pt>
                      <c:pt idx="62" formatCode="General">
                        <c:v>2037</c:v>
                      </c:pt>
                      <c:pt idx="63" formatCode="General">
                        <c:v>2038</c:v>
                      </c:pt>
                      <c:pt idx="64" formatCode="General">
                        <c:v>2039</c:v>
                      </c:pt>
                      <c:pt idx="65" formatCode="General">
                        <c:v>2040</c:v>
                      </c:pt>
                      <c:pt idx="66" formatCode="General">
                        <c:v>2041</c:v>
                      </c:pt>
                      <c:pt idx="67" formatCode="General">
                        <c:v>2042</c:v>
                      </c:pt>
                      <c:pt idx="68" formatCode="General">
                        <c:v>2043</c:v>
                      </c:pt>
                      <c:pt idx="69" formatCode="General">
                        <c:v>2044</c:v>
                      </c:pt>
                      <c:pt idx="70" formatCode="General">
                        <c:v>2045</c:v>
                      </c:pt>
                      <c:pt idx="71" formatCode="General">
                        <c:v>2046</c:v>
                      </c:pt>
                      <c:pt idx="72" formatCode="General">
                        <c:v>2047</c:v>
                      </c:pt>
                      <c:pt idx="73" formatCode="General">
                        <c:v>2048</c:v>
                      </c:pt>
                      <c:pt idx="74" formatCode="General">
                        <c:v>2049</c:v>
                      </c:pt>
                      <c:pt idx="75" formatCode="General">
                        <c:v>2050</c:v>
                      </c:pt>
                    </c:numCache>
                  </c:numRef>
                </c:cat>
                <c:val>
                  <c:numRef>
                    <c:extLst>
                      <c:ext uri="{02D57815-91ED-43cb-92C2-25804820EDAC}">
                        <c15:formulaRef>
                          <c15:sqref>Sheet1!$B$2:$B$82</c15:sqref>
                        </c15:formulaRef>
                      </c:ext>
                    </c:extLst>
                    <c:numCache>
                      <c:formatCode>#,##0</c:formatCode>
                      <c:ptCount val="76"/>
                      <c:pt idx="0">
                        <c:v>531905</c:v>
                      </c:pt>
                      <c:pt idx="1">
                        <c:v>559194</c:v>
                      </c:pt>
                      <c:pt idx="2">
                        <c:v>613325</c:v>
                      </c:pt>
                      <c:pt idx="3">
                        <c:v>672567</c:v>
                      </c:pt>
                      <c:pt idx="4">
                        <c:v>716266</c:v>
                      </c:pt>
                      <c:pt idx="5">
                        <c:v>727420</c:v>
                      </c:pt>
                      <c:pt idx="6">
                        <c:v>751201</c:v>
                      </c:pt>
                      <c:pt idx="7">
                        <c:v>760523</c:v>
                      </c:pt>
                      <c:pt idx="8">
                        <c:v>811051</c:v>
                      </c:pt>
                      <c:pt idx="9">
                        <c:v>865348</c:v>
                      </c:pt>
                      <c:pt idx="10">
                        <c:v>920553</c:v>
                      </c:pt>
                      <c:pt idx="11">
                        <c:v>965705</c:v>
                      </c:pt>
                      <c:pt idx="12">
                        <c:v>1017516</c:v>
                      </c:pt>
                      <c:pt idx="13">
                        <c:v>1083970</c:v>
                      </c:pt>
                      <c:pt idx="14">
                        <c:v>1130123</c:v>
                      </c:pt>
                      <c:pt idx="15">
                        <c:v>1142542</c:v>
                      </c:pt>
                      <c:pt idx="16">
                        <c:v>1111398</c:v>
                      </c:pt>
                      <c:pt idx="17">
                        <c:v>1109272</c:v>
                      </c:pt>
                      <c:pt idx="18">
                        <c:v>1128226</c:v>
                      </c:pt>
                      <c:pt idx="19">
                        <c:v>1146176</c:v>
                      </c:pt>
                      <c:pt idx="20">
                        <c:v>1151105</c:v>
                      </c:pt>
                      <c:pt idx="21">
                        <c:v>1171466</c:v>
                      </c:pt>
                      <c:pt idx="22">
                        <c:v>1226357</c:v>
                      </c:pt>
                      <c:pt idx="23">
                        <c:v>1269110</c:v>
                      </c:pt>
                      <c:pt idx="24">
                        <c:v>1314149</c:v>
                      </c:pt>
                      <c:pt idx="25">
                        <c:v>1363934</c:v>
                      </c:pt>
                      <c:pt idx="26">
                        <c:v>1375867</c:v>
                      </c:pt>
                      <c:pt idx="27">
                        <c:v>1375800</c:v>
                      </c:pt>
                      <c:pt idx="28">
                        <c:v>1391700</c:v>
                      </c:pt>
                      <c:pt idx="29">
                        <c:v>1413900</c:v>
                      </c:pt>
                      <c:pt idx="30">
                        <c:v>1427900</c:v>
                      </c:pt>
                      <c:pt idx="31">
                        <c:v>1440500</c:v>
                      </c:pt>
                      <c:pt idx="32">
                        <c:v>1448500</c:v>
                      </c:pt>
                      <c:pt idx="33">
                        <c:v>1455500</c:v>
                      </c:pt>
                      <c:pt idx="34">
                        <c:v>1405000</c:v>
                      </c:pt>
                      <c:pt idx="35">
                        <c:v>1407100</c:v>
                      </c:pt>
                      <c:pt idx="36">
                        <c:v>1426100</c:v>
                      </c:pt>
                      <c:pt idx="37">
                        <c:v>1443633.3333333333</c:v>
                      </c:pt>
                      <c:pt idx="42" formatCode="General">
                        <c:v>1444772</c:v>
                      </c:pt>
                      <c:pt idx="43" formatCode="General">
                        <c:v>1447402</c:v>
                      </c:pt>
                      <c:pt idx="44" formatCode="General">
                        <c:v>1449750</c:v>
                      </c:pt>
                      <c:pt idx="45" formatCode="General">
                        <c:v>1452405</c:v>
                      </c:pt>
                      <c:pt idx="46" formatCode="General">
                        <c:v>1460055</c:v>
                      </c:pt>
                      <c:pt idx="47" formatCode="General">
                        <c:v>1467949</c:v>
                      </c:pt>
                      <c:pt idx="48" formatCode="General">
                        <c:v>1476610</c:v>
                      </c:pt>
                      <c:pt idx="49" formatCode="General">
                        <c:v>1485987</c:v>
                      </c:pt>
                      <c:pt idx="50" formatCode="General">
                        <c:v>1496444</c:v>
                      </c:pt>
                      <c:pt idx="51" formatCode="General">
                        <c:v>1507900</c:v>
                      </c:pt>
                      <c:pt idx="52" formatCode="General">
                        <c:v>1519815</c:v>
                      </c:pt>
                      <c:pt idx="53" formatCode="General">
                        <c:v>1532799</c:v>
                      </c:pt>
                      <c:pt idx="54" formatCode="General">
                        <c:v>1546162</c:v>
                      </c:pt>
                      <c:pt idx="55" formatCode="General">
                        <c:v>1559617</c:v>
                      </c:pt>
                      <c:pt idx="56" formatCode="General">
                        <c:v>1573697</c:v>
                      </c:pt>
                      <c:pt idx="57" formatCode="General">
                        <c:v>1588210</c:v>
                      </c:pt>
                      <c:pt idx="58" formatCode="General">
                        <c:v>1602658</c:v>
                      </c:pt>
                      <c:pt idx="59" formatCode="General">
                        <c:v>1616611</c:v>
                      </c:pt>
                      <c:pt idx="60" formatCode="General">
                        <c:v>1630513</c:v>
                      </c:pt>
                      <c:pt idx="61" formatCode="General">
                        <c:v>1644373</c:v>
                      </c:pt>
                      <c:pt idx="62" formatCode="General">
                        <c:v>1657873</c:v>
                      </c:pt>
                      <c:pt idx="63" formatCode="General">
                        <c:v>1670937</c:v>
                      </c:pt>
                      <c:pt idx="64" formatCode="General">
                        <c:v>1683276</c:v>
                      </c:pt>
                      <c:pt idx="65" formatCode="General">
                        <c:v>1695250</c:v>
                      </c:pt>
                      <c:pt idx="66" formatCode="General">
                        <c:v>1707031</c:v>
                      </c:pt>
                      <c:pt idx="67" formatCode="General">
                        <c:v>1718336</c:v>
                      </c:pt>
                      <c:pt idx="68" formatCode="General">
                        <c:v>1729195</c:v>
                      </c:pt>
                      <c:pt idx="69" formatCode="General">
                        <c:v>1739574</c:v>
                      </c:pt>
                      <c:pt idx="70" formatCode="General">
                        <c:v>1749931</c:v>
                      </c:pt>
                      <c:pt idx="71" formatCode="General">
                        <c:v>1760341</c:v>
                      </c:pt>
                      <c:pt idx="72" formatCode="General">
                        <c:v>1770788</c:v>
                      </c:pt>
                      <c:pt idx="73" formatCode="General">
                        <c:v>1781285</c:v>
                      </c:pt>
                      <c:pt idx="74" formatCode="General">
                        <c:v>1791603</c:v>
                      </c:pt>
                      <c:pt idx="75" formatCode="General">
                        <c:v>1802175</c:v>
                      </c:pt>
                    </c:numCache>
                  </c:numRef>
                </c:val>
                <c:smooth val="0"/>
                <c:extLst>
                  <c:ext xmlns:c16="http://schemas.microsoft.com/office/drawing/2014/chart" uri="{C3380CC4-5D6E-409C-BE32-E72D297353CC}">
                    <c16:uniqueId val="{00000002-B6DC-4170-92D4-B584B9545553}"/>
                  </c:ext>
                </c:extLst>
              </c15:ser>
            </c15:filteredLineSeries>
          </c:ext>
        </c:extLst>
      </c:lineChart>
      <c:catAx>
        <c:axId val="46522965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465229328"/>
        <c:crosses val="autoZero"/>
        <c:auto val="1"/>
        <c:lblAlgn val="ctr"/>
        <c:lblOffset val="100"/>
        <c:tickLblSkip val="5"/>
        <c:tickMarkSkip val="2"/>
        <c:noMultiLvlLbl val="0"/>
      </c:catAx>
      <c:valAx>
        <c:axId val="46522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465229656"/>
        <c:crosses val="autoZero"/>
        <c:crossBetween val="between"/>
      </c:valAx>
      <c:spPr>
        <a:noFill/>
        <a:ln>
          <a:noFill/>
        </a:ln>
        <a:effectLst/>
      </c:spPr>
    </c:plotArea>
    <c:legend>
      <c:legendPos val="b"/>
      <c:layout>
        <c:manualLayout>
          <c:xMode val="edge"/>
          <c:yMode val="edge"/>
          <c:x val="0.31091424302437132"/>
          <c:y val="0.95806165531946208"/>
          <c:w val="0.33127447692738388"/>
          <c:h val="4.193834468053796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Population </c:v>
                </c:pt>
              </c:strCache>
            </c:strRef>
          </c:tx>
          <c:spPr>
            <a:ln w="28575" cap="rnd">
              <a:solidFill>
                <a:schemeClr val="accent2"/>
              </a:solidFill>
              <a:round/>
            </a:ln>
            <a:effectLst/>
          </c:spPr>
          <c:marker>
            <c:symbol val="none"/>
          </c:marker>
          <c:dLbls>
            <c:dLbl>
              <c:idx val="27"/>
              <c:layout>
                <c:manualLayout>
                  <c:x val="-6.0581998156487231E-2"/>
                  <c:y val="8.9067432329411847E-2"/>
                </c:manualLayout>
              </c:layout>
              <c:tx>
                <c:rich>
                  <a:bodyPr rot="0" spcFirstLastPara="1" vertOverflow="ellipsis" vert="horz" wrap="square" anchor="ctr" anchorCtr="1"/>
                  <a:lstStyle/>
                  <a:p>
                    <a:pPr>
                      <a:defRPr sz="1600" b="1" i="0" u="none" strike="noStrike" kern="1200" baseline="0">
                        <a:solidFill>
                          <a:schemeClr val="accent2"/>
                        </a:solidFill>
                        <a:latin typeface="Arial" panose="020B0604020202020204" pitchFamily="34" charset="0"/>
                        <a:ea typeface="+mn-ea"/>
                        <a:cs typeface="Arial" panose="020B0604020202020204" pitchFamily="34" charset="0"/>
                      </a:defRPr>
                    </a:pPr>
                    <a:fld id="{467838E5-66DF-4EE5-BBFC-076AFC5E3A82}" type="SERIESNAME">
                      <a:rPr lang="en-US">
                        <a:solidFill>
                          <a:schemeClr val="accent2"/>
                        </a:solidFill>
                      </a:rPr>
                      <a:pPr>
                        <a:defRPr sz="1600" b="1">
                          <a:solidFill>
                            <a:schemeClr val="accent2"/>
                          </a:solidFill>
                        </a:defRPr>
                      </a:pPr>
                      <a:t>[SERIES NAME]</a:t>
                    </a:fld>
                    <a:r>
                      <a:rPr lang="en-US">
                        <a:solidFill>
                          <a:schemeClr val="accent2"/>
                        </a:solidFill>
                      </a:rPr>
                      <a:t> 4.0 Million</a:t>
                    </a:r>
                  </a:p>
                </c:rich>
              </c:tx>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7F46-4C18-817B-12B70696681B}"/>
                </c:ext>
              </c:extLst>
            </c:dLbl>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19050" cap="flat" cmpd="sng" algn="ctr">
                      <a:solidFill>
                        <a:schemeClr val="tx1">
                          <a:lumMod val="35000"/>
                          <a:lumOff val="65000"/>
                        </a:schemeClr>
                      </a:solidFill>
                      <a:round/>
                    </a:ln>
                    <a:effectLst/>
                  </c:spPr>
                </c15:leaderLines>
              </c:ext>
            </c:extLst>
          </c:dLbls>
          <c:cat>
            <c:numRef>
              <c:f>Sheet1!$A$2:$A$42</c:f>
              <c:numCache>
                <c:formatCode>General</c:formatCod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numCache>
            </c:numRef>
          </c:cat>
          <c:val>
            <c:numRef>
              <c:f>Sheet1!$B$2:$B$42</c:f>
              <c:numCache>
                <c:formatCode>General</c:formatCode>
                <c:ptCount val="34"/>
                <c:pt idx="0">
                  <c:v>3327562</c:v>
                </c:pt>
                <c:pt idx="1">
                  <c:v>3353609</c:v>
                </c:pt>
                <c:pt idx="2">
                  <c:v>3379796</c:v>
                </c:pt>
                <c:pt idx="3">
                  <c:v>3406126</c:v>
                </c:pt>
                <c:pt idx="4">
                  <c:v>3431804</c:v>
                </c:pt>
                <c:pt idx="5">
                  <c:v>3456960</c:v>
                </c:pt>
                <c:pt idx="6">
                  <c:v>3481627</c:v>
                </c:pt>
                <c:pt idx="7">
                  <c:v>3505661</c:v>
                </c:pt>
                <c:pt idx="8">
                  <c:v>3529054</c:v>
                </c:pt>
                <c:pt idx="9">
                  <c:v>3551839</c:v>
                </c:pt>
                <c:pt idx="10">
                  <c:v>3574309</c:v>
                </c:pt>
                <c:pt idx="11">
                  <c:v>3596486</c:v>
                </c:pt>
                <c:pt idx="12">
                  <c:v>3617649</c:v>
                </c:pt>
                <c:pt idx="13">
                  <c:v>3638609</c:v>
                </c:pt>
                <c:pt idx="14">
                  <c:v>3658764</c:v>
                </c:pt>
                <c:pt idx="15">
                  <c:v>3678848</c:v>
                </c:pt>
                <c:pt idx="16">
                  <c:v>3698819</c:v>
                </c:pt>
                <c:pt idx="17">
                  <c:v>3718005</c:v>
                </c:pt>
                <c:pt idx="18">
                  <c:v>3737507</c:v>
                </c:pt>
                <c:pt idx="19">
                  <c:v>3756811</c:v>
                </c:pt>
                <c:pt idx="20">
                  <c:v>3775648</c:v>
                </c:pt>
                <c:pt idx="21">
                  <c:v>3794084</c:v>
                </c:pt>
                <c:pt idx="22">
                  <c:v>3812072</c:v>
                </c:pt>
                <c:pt idx="23">
                  <c:v>3830210</c:v>
                </c:pt>
                <c:pt idx="24">
                  <c:v>3848061</c:v>
                </c:pt>
                <c:pt idx="25">
                  <c:v>3865637</c:v>
                </c:pt>
                <c:pt idx="26">
                  <c:v>3882919</c:v>
                </c:pt>
                <c:pt idx="27">
                  <c:v>3899721</c:v>
                </c:pt>
                <c:pt idx="28">
                  <c:v>3916308</c:v>
                </c:pt>
                <c:pt idx="29">
                  <c:v>3933213</c:v>
                </c:pt>
                <c:pt idx="30">
                  <c:v>3950022</c:v>
                </c:pt>
                <c:pt idx="31">
                  <c:v>3966050</c:v>
                </c:pt>
                <c:pt idx="32">
                  <c:v>3981636</c:v>
                </c:pt>
                <c:pt idx="33">
                  <c:v>3997108</c:v>
                </c:pt>
              </c:numCache>
            </c:numRef>
          </c:val>
          <c:smooth val="0"/>
          <c:extLst>
            <c:ext xmlns:c16="http://schemas.microsoft.com/office/drawing/2014/chart" uri="{C3380CC4-5D6E-409C-BE32-E72D297353CC}">
              <c16:uniqueId val="{00000000-D27E-4B9B-AC50-2D0FCCCADE6D}"/>
            </c:ext>
          </c:extLst>
        </c:ser>
        <c:ser>
          <c:idx val="1"/>
          <c:order val="1"/>
          <c:tx>
            <c:strRef>
              <c:f>Sheet1!$C$1</c:f>
              <c:strCache>
                <c:ptCount val="1"/>
                <c:pt idx="0">
                  <c:v>Jobs </c:v>
                </c:pt>
              </c:strCache>
            </c:strRef>
          </c:tx>
          <c:spPr>
            <a:ln w="28575" cap="rnd">
              <a:solidFill>
                <a:schemeClr val="accent6">
                  <a:lumMod val="50000"/>
                </a:schemeClr>
              </a:solidFill>
              <a:round/>
            </a:ln>
            <a:effectLst/>
          </c:spPr>
          <c:marker>
            <c:symbol val="none"/>
          </c:marker>
          <c:dLbls>
            <c:dLbl>
              <c:idx val="27"/>
              <c:layout>
                <c:manualLayout>
                  <c:x val="-2.2435398772164619E-3"/>
                  <c:y val="-0.12956363971342241"/>
                </c:manualLayout>
              </c:layout>
              <c:tx>
                <c:rich>
                  <a:bodyPr rot="0" spcFirstLastPara="1" vertOverflow="ellipsis" vert="horz" wrap="square" anchor="ctr" anchorCtr="1"/>
                  <a:lstStyle/>
                  <a:p>
                    <a:pPr>
                      <a:defRPr sz="18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fld id="{371A774C-889E-41A6-B2E5-F59568F8AD7B}" type="SERIESNAME">
                      <a:rPr lang="en-US" sz="1800" b="1">
                        <a:solidFill>
                          <a:schemeClr val="accent5">
                            <a:lumMod val="50000"/>
                          </a:schemeClr>
                        </a:solidFill>
                      </a:rPr>
                      <a:pPr>
                        <a:defRPr sz="1800" b="1">
                          <a:solidFill>
                            <a:schemeClr val="accent5">
                              <a:lumMod val="50000"/>
                            </a:schemeClr>
                          </a:solidFill>
                        </a:defRPr>
                      </a:pPr>
                      <a:t>[SERIES NAME]</a:t>
                    </a:fld>
                    <a:endParaRPr lang="en-US" sz="1800" b="1">
                      <a:solidFill>
                        <a:schemeClr val="accent5">
                          <a:lumMod val="50000"/>
                        </a:schemeClr>
                      </a:solidFill>
                    </a:endParaRPr>
                  </a:p>
                  <a:p>
                    <a:pPr>
                      <a:defRPr sz="1800" b="1">
                        <a:solidFill>
                          <a:schemeClr val="accent5">
                            <a:lumMod val="50000"/>
                          </a:schemeClr>
                        </a:solidFill>
                      </a:defRPr>
                    </a:pPr>
                    <a:r>
                      <a:rPr lang="en-US" sz="1800" b="1">
                        <a:solidFill>
                          <a:schemeClr val="accent5">
                            <a:lumMod val="50000"/>
                          </a:schemeClr>
                        </a:solidFill>
                      </a:rPr>
                      <a:t>1.8 Million</a:t>
                    </a:r>
                  </a:p>
                </c:rich>
              </c:tx>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8990065188333813"/>
                      <c:h val="0.10688091879529427"/>
                    </c:manualLayout>
                  </c15:layout>
                  <c15:dlblFieldTable/>
                  <c15:showDataLabelsRange val="0"/>
                </c:ext>
                <c:ext xmlns:c16="http://schemas.microsoft.com/office/drawing/2014/chart" uri="{C3380CC4-5D6E-409C-BE32-E72D297353CC}">
                  <c16:uniqueId val="{00000002-7F46-4C18-817B-12B70696681B}"/>
                </c:ext>
              </c:extLst>
            </c:dLbl>
            <c:spPr>
              <a:noFill/>
              <a:ln>
                <a:noFill/>
              </a:ln>
              <a:effectLst/>
            </c:spPr>
            <c:txPr>
              <a:bodyPr rot="0" spcFirstLastPara="1" vertOverflow="ellipsis" vert="horz" wrap="square" anchor="ctr" anchorCtr="1"/>
              <a:lstStyle/>
              <a:p>
                <a:pPr>
                  <a:defRPr sz="1400" b="0"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19050" cap="flat" cmpd="sng" algn="ctr">
                      <a:solidFill>
                        <a:schemeClr val="tx1">
                          <a:lumMod val="35000"/>
                          <a:lumOff val="65000"/>
                        </a:schemeClr>
                      </a:solidFill>
                      <a:round/>
                    </a:ln>
                    <a:effectLst/>
                  </c:spPr>
                </c15:leaderLines>
              </c:ext>
            </c:extLst>
          </c:dLbls>
          <c:cat>
            <c:numRef>
              <c:f>Sheet1!$A$2:$A$42</c:f>
              <c:numCache>
                <c:formatCode>General</c:formatCod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numCache>
            </c:numRef>
          </c:cat>
          <c:val>
            <c:numRef>
              <c:f>Sheet1!$C$2:$C$44</c:f>
              <c:numCache>
                <c:formatCode>General</c:formatCode>
                <c:ptCount val="36"/>
                <c:pt idx="0">
                  <c:v>1444772</c:v>
                </c:pt>
                <c:pt idx="1">
                  <c:v>1447402</c:v>
                </c:pt>
                <c:pt idx="2">
                  <c:v>1449750</c:v>
                </c:pt>
                <c:pt idx="3">
                  <c:v>1452405</c:v>
                </c:pt>
                <c:pt idx="4">
                  <c:v>1460055</c:v>
                </c:pt>
                <c:pt idx="5">
                  <c:v>1467949</c:v>
                </c:pt>
                <c:pt idx="6">
                  <c:v>1476610</c:v>
                </c:pt>
                <c:pt idx="7">
                  <c:v>1485987</c:v>
                </c:pt>
                <c:pt idx="8">
                  <c:v>1496444</c:v>
                </c:pt>
                <c:pt idx="9">
                  <c:v>1507900</c:v>
                </c:pt>
                <c:pt idx="10">
                  <c:v>1519815</c:v>
                </c:pt>
                <c:pt idx="11">
                  <c:v>1532799</c:v>
                </c:pt>
                <c:pt idx="12">
                  <c:v>1546162</c:v>
                </c:pt>
                <c:pt idx="13">
                  <c:v>1559617</c:v>
                </c:pt>
                <c:pt idx="14">
                  <c:v>1573697</c:v>
                </c:pt>
                <c:pt idx="15">
                  <c:v>1588210</c:v>
                </c:pt>
                <c:pt idx="16">
                  <c:v>1602658</c:v>
                </c:pt>
                <c:pt idx="17">
                  <c:v>1616611</c:v>
                </c:pt>
                <c:pt idx="18">
                  <c:v>1630513</c:v>
                </c:pt>
                <c:pt idx="19">
                  <c:v>1644373</c:v>
                </c:pt>
                <c:pt idx="20">
                  <c:v>1657873</c:v>
                </c:pt>
                <c:pt idx="21">
                  <c:v>1670937</c:v>
                </c:pt>
                <c:pt idx="22">
                  <c:v>1683276</c:v>
                </c:pt>
                <c:pt idx="23">
                  <c:v>1695250</c:v>
                </c:pt>
                <c:pt idx="24">
                  <c:v>1707031</c:v>
                </c:pt>
                <c:pt idx="25">
                  <c:v>1718336</c:v>
                </c:pt>
                <c:pt idx="26">
                  <c:v>1729195</c:v>
                </c:pt>
                <c:pt idx="27">
                  <c:v>1739574</c:v>
                </c:pt>
                <c:pt idx="28">
                  <c:v>1749931</c:v>
                </c:pt>
                <c:pt idx="29">
                  <c:v>1760341</c:v>
                </c:pt>
                <c:pt idx="30">
                  <c:v>1770788</c:v>
                </c:pt>
                <c:pt idx="31">
                  <c:v>1781285</c:v>
                </c:pt>
                <c:pt idx="32">
                  <c:v>1791603</c:v>
                </c:pt>
                <c:pt idx="33">
                  <c:v>1802175</c:v>
                </c:pt>
              </c:numCache>
            </c:numRef>
          </c:val>
          <c:smooth val="0"/>
          <c:extLst>
            <c:ext xmlns:c16="http://schemas.microsoft.com/office/drawing/2014/chart" uri="{C3380CC4-5D6E-409C-BE32-E72D297353CC}">
              <c16:uniqueId val="{00000000-7F46-4C18-817B-12B70696681B}"/>
            </c:ext>
          </c:extLst>
        </c:ser>
        <c:ser>
          <c:idx val="2"/>
          <c:order val="2"/>
          <c:tx>
            <c:strRef>
              <c:f>Sheet1!$D$1</c:f>
              <c:strCache>
                <c:ptCount val="1"/>
                <c:pt idx="0">
                  <c:v>Housing Units </c:v>
                </c:pt>
              </c:strCache>
            </c:strRef>
          </c:tx>
          <c:spPr>
            <a:ln w="28575" cap="rnd">
              <a:solidFill>
                <a:schemeClr val="accent6"/>
              </a:solidFill>
              <a:round/>
            </a:ln>
            <a:effectLst/>
          </c:spPr>
          <c:marker>
            <c:symbol val="none"/>
          </c:marker>
          <c:dLbls>
            <c:dLbl>
              <c:idx val="27"/>
              <c:layout>
                <c:manualLayout>
                  <c:x val="-1.8640614817380684E-2"/>
                  <c:y val="0.16128426935325937"/>
                </c:manualLayout>
              </c:layout>
              <c:tx>
                <c:rich>
                  <a:bodyPr rot="0" spcFirstLastPara="1" vertOverflow="ellipsis" vert="horz" wrap="square" anchor="ctr" anchorCtr="1"/>
                  <a:lstStyle/>
                  <a:p>
                    <a:pPr>
                      <a:defRPr sz="1800" b="1" i="0" u="none" strike="noStrike" kern="1200" baseline="0">
                        <a:solidFill>
                          <a:schemeClr val="accent6"/>
                        </a:solidFill>
                        <a:latin typeface="Arial" panose="020B0604020202020204" pitchFamily="34" charset="0"/>
                        <a:ea typeface="+mn-ea"/>
                        <a:cs typeface="Arial" panose="020B0604020202020204" pitchFamily="34" charset="0"/>
                      </a:defRPr>
                    </a:pPr>
                    <a:fld id="{310E3A3D-5D15-47F2-9A5D-70B2E29DEBC8}" type="SERIESNAME">
                      <a:rPr lang="en-US" sz="1800" b="1">
                        <a:solidFill>
                          <a:schemeClr val="accent6"/>
                        </a:solidFill>
                      </a:rPr>
                      <a:pPr>
                        <a:defRPr sz="1800" b="1">
                          <a:solidFill>
                            <a:schemeClr val="accent6"/>
                          </a:solidFill>
                        </a:defRPr>
                      </a:pPr>
                      <a:t>[SERIES NAME]</a:t>
                    </a:fld>
                    <a:r>
                      <a:rPr lang="en-US" sz="1800" b="1">
                        <a:solidFill>
                          <a:schemeClr val="accent6"/>
                        </a:solidFill>
                      </a:rPr>
                      <a:t>
1.7 Million</a:t>
                    </a:r>
                  </a:p>
                </c:rich>
              </c:tx>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7F46-4C18-817B-12B70696681B}"/>
                </c:ext>
              </c:extLst>
            </c:dLbl>
            <c:spPr>
              <a:noFill/>
              <a:ln>
                <a:noFill/>
              </a:ln>
              <a:effectLst/>
            </c:spPr>
            <c:txPr>
              <a:bodyPr rot="0" spcFirstLastPara="1" vertOverflow="ellipsis" vert="horz" wrap="square" anchor="ctr" anchorCtr="1"/>
              <a:lstStyle/>
              <a:p>
                <a:pPr>
                  <a:defRPr sz="1800" b="1"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25400" cap="flat" cmpd="sng" algn="ctr">
                      <a:solidFill>
                        <a:schemeClr val="tx1">
                          <a:lumMod val="35000"/>
                          <a:lumOff val="65000"/>
                        </a:schemeClr>
                      </a:solidFill>
                      <a:round/>
                    </a:ln>
                    <a:effectLst/>
                  </c:spPr>
                </c15:leaderLines>
              </c:ext>
            </c:extLst>
          </c:dLbls>
          <c:cat>
            <c:numRef>
              <c:f>Sheet1!$A$2:$A$42</c:f>
              <c:numCache>
                <c:formatCode>General</c:formatCode>
                <c:ptCount val="3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numCache>
            </c:numRef>
          </c:cat>
          <c:val>
            <c:numRef>
              <c:f>Sheet1!$D$2:$D$42</c:f>
              <c:numCache>
                <c:formatCode>General</c:formatCode>
                <c:ptCount val="34"/>
                <c:pt idx="0">
                  <c:v>1256008</c:v>
                </c:pt>
                <c:pt idx="1">
                  <c:v>1275149</c:v>
                </c:pt>
                <c:pt idx="2">
                  <c:v>1294801</c:v>
                </c:pt>
                <c:pt idx="3">
                  <c:v>1314430</c:v>
                </c:pt>
                <c:pt idx="4">
                  <c:v>1334232</c:v>
                </c:pt>
                <c:pt idx="5">
                  <c:v>1354041</c:v>
                </c:pt>
                <c:pt idx="6">
                  <c:v>1374122</c:v>
                </c:pt>
                <c:pt idx="7">
                  <c:v>1394551</c:v>
                </c:pt>
                <c:pt idx="8">
                  <c:v>1415097</c:v>
                </c:pt>
                <c:pt idx="9">
                  <c:v>1435262</c:v>
                </c:pt>
                <c:pt idx="10">
                  <c:v>1455476</c:v>
                </c:pt>
                <c:pt idx="11">
                  <c:v>1469231</c:v>
                </c:pt>
                <c:pt idx="12">
                  <c:v>1483367</c:v>
                </c:pt>
                <c:pt idx="13">
                  <c:v>1497534</c:v>
                </c:pt>
                <c:pt idx="14">
                  <c:v>1511683</c:v>
                </c:pt>
                <c:pt idx="15">
                  <c:v>1525742</c:v>
                </c:pt>
                <c:pt idx="16">
                  <c:v>1539229</c:v>
                </c:pt>
                <c:pt idx="17">
                  <c:v>1552341</c:v>
                </c:pt>
                <c:pt idx="18">
                  <c:v>1565455</c:v>
                </c:pt>
                <c:pt idx="19">
                  <c:v>1578302</c:v>
                </c:pt>
                <c:pt idx="20">
                  <c:v>1590685</c:v>
                </c:pt>
                <c:pt idx="21">
                  <c:v>1602449</c:v>
                </c:pt>
                <c:pt idx="22">
                  <c:v>1613930</c:v>
                </c:pt>
                <c:pt idx="23">
                  <c:v>1624874</c:v>
                </c:pt>
                <c:pt idx="24">
                  <c:v>1635055</c:v>
                </c:pt>
                <c:pt idx="25">
                  <c:v>1644647</c:v>
                </c:pt>
                <c:pt idx="26">
                  <c:v>1653530</c:v>
                </c:pt>
                <c:pt idx="27">
                  <c:v>1661883</c:v>
                </c:pt>
                <c:pt idx="28">
                  <c:v>1669858</c:v>
                </c:pt>
                <c:pt idx="29">
                  <c:v>1677471</c:v>
                </c:pt>
                <c:pt idx="30">
                  <c:v>1684493</c:v>
                </c:pt>
                <c:pt idx="31">
                  <c:v>1690987</c:v>
                </c:pt>
                <c:pt idx="32">
                  <c:v>1697105</c:v>
                </c:pt>
                <c:pt idx="33">
                  <c:v>1702760</c:v>
                </c:pt>
              </c:numCache>
            </c:numRef>
          </c:val>
          <c:smooth val="0"/>
          <c:extLst>
            <c:ext xmlns:c16="http://schemas.microsoft.com/office/drawing/2014/chart" uri="{C3380CC4-5D6E-409C-BE32-E72D297353CC}">
              <c16:uniqueId val="{00000001-7F46-4C18-817B-12B70696681B}"/>
            </c:ext>
          </c:extLst>
        </c:ser>
        <c:dLbls>
          <c:showLegendKey val="0"/>
          <c:showVal val="0"/>
          <c:showCatName val="0"/>
          <c:showSerName val="0"/>
          <c:showPercent val="0"/>
          <c:showBubbleSize val="0"/>
        </c:dLbls>
        <c:smooth val="0"/>
        <c:axId val="676221368"/>
        <c:axId val="554515640"/>
      </c:lineChart>
      <c:dateAx>
        <c:axId val="676221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554515640"/>
        <c:crosses val="autoZero"/>
        <c:auto val="0"/>
        <c:lblOffset val="100"/>
        <c:baseTimeUnit val="days"/>
        <c:majorUnit val="3"/>
        <c:minorUnit val="2"/>
      </c:dateAx>
      <c:valAx>
        <c:axId val="554515640"/>
        <c:scaling>
          <c:orientation val="minMax"/>
          <c:max val="425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67622136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8962851756864"/>
          <c:y val="5.110800669296308E-2"/>
          <c:w val="0.86090729234614005"/>
          <c:h val="0.81510476986245595"/>
        </c:manualLayout>
      </c:layout>
      <c:lineChart>
        <c:grouping val="standard"/>
        <c:varyColors val="0"/>
        <c:ser>
          <c:idx val="0"/>
          <c:order val="0"/>
          <c:tx>
            <c:strRef>
              <c:f>'Sheet1 (2)'!$X$1</c:f>
              <c:strCache>
                <c:ptCount val="1"/>
                <c:pt idx="0">
                  <c:v>NEW jurisdiction provided capacity </c:v>
                </c:pt>
              </c:strCache>
            </c:strRef>
          </c:tx>
          <c:spPr>
            <a:ln w="28575" cap="rnd">
              <a:solidFill>
                <a:schemeClr val="accent5">
                  <a:lumMod val="50000"/>
                </a:schemeClr>
              </a:solidFill>
              <a:prstDash val="dash"/>
              <a:round/>
            </a:ln>
            <a:effectLst/>
          </c:spPr>
          <c:marker>
            <c:symbol val="none"/>
          </c:marker>
          <c:cat>
            <c:numRef>
              <c:f>'Sheet1 (2)'!$A$6:$A$40</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'Sheet1 (2)'!$X$6:$X$40</c:f>
              <c:numCache>
                <c:formatCode>#,##0</c:formatCode>
                <c:ptCount val="35"/>
                <c:pt idx="0">
                  <c:v>371000</c:v>
                </c:pt>
                <c:pt idx="1">
                  <c:v>371000</c:v>
                </c:pt>
                <c:pt idx="2">
                  <c:v>371000</c:v>
                </c:pt>
                <c:pt idx="3">
                  <c:v>371000</c:v>
                </c:pt>
                <c:pt idx="4">
                  <c:v>371000</c:v>
                </c:pt>
                <c:pt idx="5">
                  <c:v>371000</c:v>
                </c:pt>
                <c:pt idx="6">
                  <c:v>371000</c:v>
                </c:pt>
                <c:pt idx="7">
                  <c:v>371000</c:v>
                </c:pt>
                <c:pt idx="8">
                  <c:v>371000</c:v>
                </c:pt>
                <c:pt idx="9">
                  <c:v>371000</c:v>
                </c:pt>
                <c:pt idx="10">
                  <c:v>371000</c:v>
                </c:pt>
                <c:pt idx="11">
                  <c:v>371000</c:v>
                </c:pt>
                <c:pt idx="12">
                  <c:v>371000</c:v>
                </c:pt>
                <c:pt idx="13">
                  <c:v>371000</c:v>
                </c:pt>
                <c:pt idx="14">
                  <c:v>371000</c:v>
                </c:pt>
                <c:pt idx="15">
                  <c:v>371000</c:v>
                </c:pt>
                <c:pt idx="16">
                  <c:v>371000</c:v>
                </c:pt>
                <c:pt idx="17">
                  <c:v>371000</c:v>
                </c:pt>
                <c:pt idx="18">
                  <c:v>371000</c:v>
                </c:pt>
                <c:pt idx="19">
                  <c:v>371000</c:v>
                </c:pt>
                <c:pt idx="20">
                  <c:v>371000</c:v>
                </c:pt>
                <c:pt idx="21">
                  <c:v>371000</c:v>
                </c:pt>
                <c:pt idx="22">
                  <c:v>371000</c:v>
                </c:pt>
                <c:pt idx="23">
                  <c:v>371000</c:v>
                </c:pt>
                <c:pt idx="24">
                  <c:v>371000</c:v>
                </c:pt>
                <c:pt idx="25">
                  <c:v>371000</c:v>
                </c:pt>
                <c:pt idx="26">
                  <c:v>371000</c:v>
                </c:pt>
                <c:pt idx="27">
                  <c:v>371000</c:v>
                </c:pt>
                <c:pt idx="28">
                  <c:v>371000</c:v>
                </c:pt>
                <c:pt idx="29">
                  <c:v>371000</c:v>
                </c:pt>
                <c:pt idx="30">
                  <c:v>371000</c:v>
                </c:pt>
                <c:pt idx="31">
                  <c:v>371000</c:v>
                </c:pt>
                <c:pt idx="32">
                  <c:v>371000</c:v>
                </c:pt>
                <c:pt idx="33">
                  <c:v>371000</c:v>
                </c:pt>
                <c:pt idx="34">
                  <c:v>371000</c:v>
                </c:pt>
              </c:numCache>
            </c:numRef>
          </c:val>
          <c:smooth val="0"/>
          <c:extLst>
            <c:ext xmlns:c16="http://schemas.microsoft.com/office/drawing/2014/chart" uri="{C3380CC4-5D6E-409C-BE32-E72D297353CC}">
              <c16:uniqueId val="{00000002-E6C6-4F14-98CE-94065FF6843E}"/>
            </c:ext>
          </c:extLst>
        </c:ser>
        <c:ser>
          <c:idx val="2"/>
          <c:order val="1"/>
          <c:tx>
            <c:strRef>
              <c:f>'Sheet1 (2)'!$W$1</c:f>
              <c:strCache>
                <c:ptCount val="1"/>
                <c:pt idx="0">
                  <c:v>Smoothed Column U to match 452,000 units in 2050</c:v>
                </c:pt>
              </c:strCache>
            </c:strRef>
          </c:tx>
          <c:spPr>
            <a:ln w="28575" cap="rnd">
              <a:solidFill>
                <a:schemeClr val="accent6">
                  <a:lumMod val="75000"/>
                </a:schemeClr>
              </a:solidFill>
              <a:prstDash val="sysDash"/>
              <a:round/>
            </a:ln>
            <a:effectLst/>
          </c:spPr>
          <c:marker>
            <c:symbol val="none"/>
          </c:marker>
          <c:cat>
            <c:numRef>
              <c:f>'Sheet1 (2)'!$A$6:$A$40</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'Sheet1 (2)'!$W$6:$W$40</c:f>
              <c:numCache>
                <c:formatCode>General</c:formatCode>
                <c:ptCount val="35"/>
                <c:pt idx="0">
                  <c:v>0</c:v>
                </c:pt>
                <c:pt idx="1">
                  <c:v>13294</c:v>
                </c:pt>
                <c:pt idx="2">
                  <c:v>26588</c:v>
                </c:pt>
                <c:pt idx="3">
                  <c:v>39882</c:v>
                </c:pt>
                <c:pt idx="4">
                  <c:v>53176</c:v>
                </c:pt>
                <c:pt idx="5">
                  <c:v>66470</c:v>
                </c:pt>
                <c:pt idx="6">
                  <c:v>79764</c:v>
                </c:pt>
                <c:pt idx="7">
                  <c:v>93058</c:v>
                </c:pt>
                <c:pt idx="8">
                  <c:v>106352</c:v>
                </c:pt>
                <c:pt idx="9">
                  <c:v>119646</c:v>
                </c:pt>
                <c:pt idx="10">
                  <c:v>132940</c:v>
                </c:pt>
                <c:pt idx="11">
                  <c:v>146234</c:v>
                </c:pt>
                <c:pt idx="12">
                  <c:v>159528</c:v>
                </c:pt>
                <c:pt idx="13">
                  <c:v>172822</c:v>
                </c:pt>
                <c:pt idx="14">
                  <c:v>186116</c:v>
                </c:pt>
                <c:pt idx="15">
                  <c:v>199410</c:v>
                </c:pt>
                <c:pt idx="16">
                  <c:v>212704</c:v>
                </c:pt>
                <c:pt idx="17">
                  <c:v>225998</c:v>
                </c:pt>
                <c:pt idx="18">
                  <c:v>239292</c:v>
                </c:pt>
                <c:pt idx="19">
                  <c:v>252586</c:v>
                </c:pt>
                <c:pt idx="20">
                  <c:v>265880</c:v>
                </c:pt>
                <c:pt idx="21">
                  <c:v>279174</c:v>
                </c:pt>
                <c:pt idx="22">
                  <c:v>292468</c:v>
                </c:pt>
                <c:pt idx="23">
                  <c:v>305762</c:v>
                </c:pt>
                <c:pt idx="24">
                  <c:v>319056</c:v>
                </c:pt>
                <c:pt idx="25">
                  <c:v>332350</c:v>
                </c:pt>
                <c:pt idx="26">
                  <c:v>345644</c:v>
                </c:pt>
                <c:pt idx="27">
                  <c:v>358938</c:v>
                </c:pt>
                <c:pt idx="28">
                  <c:v>372232</c:v>
                </c:pt>
                <c:pt idx="29">
                  <c:v>385526</c:v>
                </c:pt>
                <c:pt idx="30">
                  <c:v>398820</c:v>
                </c:pt>
                <c:pt idx="31">
                  <c:v>412114</c:v>
                </c:pt>
                <c:pt idx="32">
                  <c:v>425408</c:v>
                </c:pt>
                <c:pt idx="33">
                  <c:v>438702</c:v>
                </c:pt>
                <c:pt idx="34">
                  <c:v>451996</c:v>
                </c:pt>
              </c:numCache>
            </c:numRef>
          </c:val>
          <c:smooth val="0"/>
          <c:extLst>
            <c:ext xmlns:c16="http://schemas.microsoft.com/office/drawing/2014/chart" uri="{C3380CC4-5D6E-409C-BE32-E72D297353CC}">
              <c16:uniqueId val="{00000001-E6C6-4F14-98CE-94065FF6843E}"/>
            </c:ext>
          </c:extLst>
        </c:ser>
        <c:ser>
          <c:idx val="1"/>
          <c:order val="2"/>
          <c:tx>
            <c:strRef>
              <c:f>'Sheet1 (2)'!$M$1</c:f>
              <c:strCache>
                <c:ptCount val="1"/>
                <c:pt idx="0">
                  <c:v>GP Max Capacity</c:v>
                </c:pt>
              </c:strCache>
            </c:strRef>
          </c:tx>
          <c:spPr>
            <a:ln w="28575" cap="rnd">
              <a:solidFill>
                <a:schemeClr val="accent2"/>
              </a:solidFill>
              <a:prstDash val="dash"/>
              <a:round/>
            </a:ln>
            <a:effectLst/>
          </c:spPr>
          <c:marker>
            <c:symbol val="none"/>
          </c:marker>
          <c:cat>
            <c:numRef>
              <c:f>'Sheet1 (2)'!$A$6:$A$40</c:f>
              <c:numCache>
                <c:formatCode>General</c:formatCode>
                <c:ptCount val="3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numCache>
            </c:numRef>
          </c:cat>
          <c:val>
            <c:numRef>
              <c:f>'Sheet1 (2)'!$M$2:$M$40</c:f>
              <c:numCache>
                <c:formatCode>General</c:formatCode>
                <c:ptCount val="35"/>
                <c:pt idx="0">
                  <c:v>789922</c:v>
                </c:pt>
                <c:pt idx="1">
                  <c:v>789922</c:v>
                </c:pt>
                <c:pt idx="2">
                  <c:v>789922</c:v>
                </c:pt>
                <c:pt idx="3">
                  <c:v>789922</c:v>
                </c:pt>
                <c:pt idx="4">
                  <c:v>789922</c:v>
                </c:pt>
                <c:pt idx="5">
                  <c:v>789922</c:v>
                </c:pt>
                <c:pt idx="6">
                  <c:v>789922</c:v>
                </c:pt>
                <c:pt idx="7">
                  <c:v>789922</c:v>
                </c:pt>
                <c:pt idx="8">
                  <c:v>789922</c:v>
                </c:pt>
                <c:pt idx="9">
                  <c:v>789922</c:v>
                </c:pt>
                <c:pt idx="10">
                  <c:v>789922</c:v>
                </c:pt>
                <c:pt idx="11">
                  <c:v>789922</c:v>
                </c:pt>
                <c:pt idx="12">
                  <c:v>789922</c:v>
                </c:pt>
                <c:pt idx="13">
                  <c:v>789922</c:v>
                </c:pt>
                <c:pt idx="14">
                  <c:v>789922</c:v>
                </c:pt>
                <c:pt idx="15">
                  <c:v>789922</c:v>
                </c:pt>
                <c:pt idx="16">
                  <c:v>789922</c:v>
                </c:pt>
                <c:pt idx="17">
                  <c:v>789922</c:v>
                </c:pt>
                <c:pt idx="18">
                  <c:v>789922</c:v>
                </c:pt>
                <c:pt idx="19">
                  <c:v>789922</c:v>
                </c:pt>
                <c:pt idx="20">
                  <c:v>789922</c:v>
                </c:pt>
                <c:pt idx="21">
                  <c:v>789922</c:v>
                </c:pt>
                <c:pt idx="22">
                  <c:v>789922</c:v>
                </c:pt>
                <c:pt idx="23">
                  <c:v>789922</c:v>
                </c:pt>
                <c:pt idx="24">
                  <c:v>789922</c:v>
                </c:pt>
                <c:pt idx="25">
                  <c:v>789922</c:v>
                </c:pt>
                <c:pt idx="26">
                  <c:v>789922</c:v>
                </c:pt>
                <c:pt idx="27">
                  <c:v>789922</c:v>
                </c:pt>
                <c:pt idx="28">
                  <c:v>789922</c:v>
                </c:pt>
                <c:pt idx="29">
                  <c:v>789922</c:v>
                </c:pt>
                <c:pt idx="30">
                  <c:v>789922</c:v>
                </c:pt>
                <c:pt idx="31">
                  <c:v>789922</c:v>
                </c:pt>
                <c:pt idx="32">
                  <c:v>789922</c:v>
                </c:pt>
                <c:pt idx="33">
                  <c:v>789922</c:v>
                </c:pt>
                <c:pt idx="34">
                  <c:v>789922</c:v>
                </c:pt>
              </c:numCache>
            </c:numRef>
          </c:val>
          <c:smooth val="0"/>
          <c:extLst>
            <c:ext xmlns:c16="http://schemas.microsoft.com/office/drawing/2014/chart" uri="{C3380CC4-5D6E-409C-BE32-E72D297353CC}">
              <c16:uniqueId val="{00000000-E6C6-4F14-98CE-94065FF6843E}"/>
            </c:ext>
          </c:extLst>
        </c:ser>
        <c:dLbls>
          <c:showLegendKey val="0"/>
          <c:showVal val="0"/>
          <c:showCatName val="0"/>
          <c:showSerName val="0"/>
          <c:showPercent val="0"/>
          <c:showBubbleSize val="0"/>
        </c:dLbls>
        <c:smooth val="0"/>
        <c:axId val="673381408"/>
        <c:axId val="673381736"/>
      </c:lineChart>
      <c:catAx>
        <c:axId val="67338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673381736"/>
        <c:crosses val="autoZero"/>
        <c:auto val="1"/>
        <c:lblAlgn val="ctr"/>
        <c:lblOffset val="100"/>
        <c:noMultiLvlLbl val="0"/>
      </c:catAx>
      <c:valAx>
        <c:axId val="673381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673381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b="1" dirty="0"/>
              <a:t>San Diego Region New Housing Units by Income Category</a:t>
            </a:r>
          </a:p>
        </c:rich>
      </c:tx>
      <c:layout>
        <c:manualLayout>
          <c:xMode val="edge"/>
          <c:yMode val="edge"/>
          <c:x val="0.1666363307899687"/>
          <c:y val="1.606631974379912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8620580970476033E-2"/>
          <c:y val="9.1310250543925053E-2"/>
          <c:w val="0.91485730606770754"/>
          <c:h val="0.72900693908988301"/>
        </c:manualLayout>
      </c:layout>
      <c:barChart>
        <c:barDir val="col"/>
        <c:grouping val="stacked"/>
        <c:varyColors val="0"/>
        <c:ser>
          <c:idx val="0"/>
          <c:order val="0"/>
          <c:tx>
            <c:strRef>
              <c:f>'San Diego Region'!$D$42</c:f>
              <c:strCache>
                <c:ptCount val="1"/>
                <c:pt idx="0">
                  <c:v>Very Low</c:v>
                </c:pt>
              </c:strCache>
            </c:strRef>
          </c:tx>
          <c:spPr>
            <a:solidFill>
              <a:schemeClr val="accent2"/>
            </a:solidFill>
            <a:ln>
              <a:noFill/>
            </a:ln>
            <a:effectLst/>
          </c:spPr>
          <c:invertIfNegative val="0"/>
          <c:cat>
            <c:numRef>
              <c:f>'San Diego Region'!$C$43:$C$57</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'San Diego Region'!$D$43:$D$57</c:f>
              <c:numCache>
                <c:formatCode>#,##0</c:formatCode>
                <c:ptCount val="15"/>
                <c:pt idx="0">
                  <c:v>1059</c:v>
                </c:pt>
                <c:pt idx="1">
                  <c:v>328</c:v>
                </c:pt>
                <c:pt idx="2">
                  <c:v>373</c:v>
                </c:pt>
                <c:pt idx="3">
                  <c:v>667</c:v>
                </c:pt>
                <c:pt idx="4">
                  <c:v>508</c:v>
                </c:pt>
                <c:pt idx="5">
                  <c:v>579</c:v>
                </c:pt>
                <c:pt idx="6">
                  <c:v>442</c:v>
                </c:pt>
                <c:pt idx="7" formatCode="General">
                  <c:v>494</c:v>
                </c:pt>
                <c:pt idx="8" formatCode="General">
                  <c:v>475</c:v>
                </c:pt>
                <c:pt idx="9" formatCode="General">
                  <c:v>278</c:v>
                </c:pt>
                <c:pt idx="10" formatCode="General">
                  <c:v>773</c:v>
                </c:pt>
                <c:pt idx="11" formatCode="General">
                  <c:v>354</c:v>
                </c:pt>
                <c:pt idx="12" formatCode="General">
                  <c:v>317</c:v>
                </c:pt>
                <c:pt idx="13" formatCode="General">
                  <c:v>178</c:v>
                </c:pt>
                <c:pt idx="14" formatCode="General">
                  <c:v>406</c:v>
                </c:pt>
              </c:numCache>
            </c:numRef>
          </c:val>
          <c:extLst>
            <c:ext xmlns:c16="http://schemas.microsoft.com/office/drawing/2014/chart" uri="{C3380CC4-5D6E-409C-BE32-E72D297353CC}">
              <c16:uniqueId val="{00000000-5E85-479E-AD9A-2B5F0938097A}"/>
            </c:ext>
          </c:extLst>
        </c:ser>
        <c:ser>
          <c:idx val="1"/>
          <c:order val="1"/>
          <c:tx>
            <c:strRef>
              <c:f>'San Diego Region'!$E$42</c:f>
              <c:strCache>
                <c:ptCount val="1"/>
                <c:pt idx="0">
                  <c:v>Low</c:v>
                </c:pt>
              </c:strCache>
            </c:strRef>
          </c:tx>
          <c:spPr>
            <a:solidFill>
              <a:schemeClr val="accent4"/>
            </a:solidFill>
            <a:ln>
              <a:noFill/>
            </a:ln>
            <a:effectLst/>
          </c:spPr>
          <c:invertIfNegative val="0"/>
          <c:cat>
            <c:numRef>
              <c:f>'San Diego Region'!$C$43:$C$57</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'San Diego Region'!$E$43:$E$57</c:f>
              <c:numCache>
                <c:formatCode>General</c:formatCode>
                <c:ptCount val="15"/>
                <c:pt idx="0" formatCode="#,##0">
                  <c:v>1310</c:v>
                </c:pt>
                <c:pt idx="1">
                  <c:v>493</c:v>
                </c:pt>
                <c:pt idx="2">
                  <c:v>591</c:v>
                </c:pt>
                <c:pt idx="3">
                  <c:v>451</c:v>
                </c:pt>
                <c:pt idx="4">
                  <c:v>241</c:v>
                </c:pt>
                <c:pt idx="5">
                  <c:v>562</c:v>
                </c:pt>
                <c:pt idx="6">
                  <c:v>356</c:v>
                </c:pt>
                <c:pt idx="7">
                  <c:v>722</c:v>
                </c:pt>
                <c:pt idx="8">
                  <c:v>251</c:v>
                </c:pt>
                <c:pt idx="9">
                  <c:v>390</c:v>
                </c:pt>
                <c:pt idx="10">
                  <c:v>929</c:v>
                </c:pt>
                <c:pt idx="11">
                  <c:v>253</c:v>
                </c:pt>
                <c:pt idx="12">
                  <c:v>559</c:v>
                </c:pt>
                <c:pt idx="13">
                  <c:v>640</c:v>
                </c:pt>
                <c:pt idx="14">
                  <c:v>426</c:v>
                </c:pt>
              </c:numCache>
            </c:numRef>
          </c:val>
          <c:extLst>
            <c:ext xmlns:c16="http://schemas.microsoft.com/office/drawing/2014/chart" uri="{C3380CC4-5D6E-409C-BE32-E72D297353CC}">
              <c16:uniqueId val="{00000001-5E85-479E-AD9A-2B5F0938097A}"/>
            </c:ext>
          </c:extLst>
        </c:ser>
        <c:ser>
          <c:idx val="2"/>
          <c:order val="2"/>
          <c:tx>
            <c:strRef>
              <c:f>'San Diego Region'!$F$42</c:f>
              <c:strCache>
                <c:ptCount val="1"/>
                <c:pt idx="0">
                  <c:v>Moderate</c:v>
                </c:pt>
              </c:strCache>
            </c:strRef>
          </c:tx>
          <c:spPr>
            <a:solidFill>
              <a:schemeClr val="accent6"/>
            </a:solidFill>
            <a:ln>
              <a:noFill/>
            </a:ln>
            <a:effectLst/>
          </c:spPr>
          <c:invertIfNegative val="0"/>
          <c:cat>
            <c:numRef>
              <c:f>'San Diego Region'!$C$43:$C$57</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'San Diego Region'!$F$43:$F$57</c:f>
              <c:numCache>
                <c:formatCode>General</c:formatCode>
                <c:ptCount val="15"/>
                <c:pt idx="0" formatCode="#,##0">
                  <c:v>1220</c:v>
                </c:pt>
                <c:pt idx="1">
                  <c:v>503</c:v>
                </c:pt>
                <c:pt idx="2">
                  <c:v>579</c:v>
                </c:pt>
                <c:pt idx="3">
                  <c:v>456</c:v>
                </c:pt>
                <c:pt idx="4">
                  <c:v>414</c:v>
                </c:pt>
                <c:pt idx="5">
                  <c:v>117</c:v>
                </c:pt>
                <c:pt idx="6">
                  <c:v>235</c:v>
                </c:pt>
                <c:pt idx="7">
                  <c:v>129</c:v>
                </c:pt>
                <c:pt idx="8">
                  <c:v>626</c:v>
                </c:pt>
                <c:pt idx="9">
                  <c:v>219</c:v>
                </c:pt>
                <c:pt idx="10">
                  <c:v>184</c:v>
                </c:pt>
                <c:pt idx="11">
                  <c:v>246</c:v>
                </c:pt>
                <c:pt idx="12">
                  <c:v>277</c:v>
                </c:pt>
                <c:pt idx="13">
                  <c:v>394</c:v>
                </c:pt>
                <c:pt idx="14">
                  <c:v>256</c:v>
                </c:pt>
              </c:numCache>
            </c:numRef>
          </c:val>
          <c:extLst>
            <c:ext xmlns:c16="http://schemas.microsoft.com/office/drawing/2014/chart" uri="{C3380CC4-5D6E-409C-BE32-E72D297353CC}">
              <c16:uniqueId val="{00000002-5E85-479E-AD9A-2B5F0938097A}"/>
            </c:ext>
          </c:extLst>
        </c:ser>
        <c:ser>
          <c:idx val="3"/>
          <c:order val="3"/>
          <c:tx>
            <c:strRef>
              <c:f>'San Diego Region'!$G$42</c:f>
              <c:strCache>
                <c:ptCount val="1"/>
                <c:pt idx="0">
                  <c:v>Above Moderate</c:v>
                </c:pt>
              </c:strCache>
            </c:strRef>
          </c:tx>
          <c:spPr>
            <a:solidFill>
              <a:schemeClr val="accent5"/>
            </a:solidFill>
            <a:ln>
              <a:noFill/>
            </a:ln>
            <a:effectLst/>
          </c:spPr>
          <c:invertIfNegative val="0"/>
          <c:cat>
            <c:numRef>
              <c:f>'San Diego Region'!$C$43:$C$57</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'San Diego Region'!$G$43:$G$57</c:f>
              <c:numCache>
                <c:formatCode>#,##0</c:formatCode>
                <c:ptCount val="15"/>
                <c:pt idx="0">
                  <c:v>16245</c:v>
                </c:pt>
                <c:pt idx="1">
                  <c:v>13456</c:v>
                </c:pt>
                <c:pt idx="2">
                  <c:v>14065</c:v>
                </c:pt>
                <c:pt idx="3">
                  <c:v>7974</c:v>
                </c:pt>
                <c:pt idx="4">
                  <c:v>6699</c:v>
                </c:pt>
                <c:pt idx="5">
                  <c:v>3721</c:v>
                </c:pt>
                <c:pt idx="6">
                  <c:v>2364</c:v>
                </c:pt>
                <c:pt idx="7">
                  <c:v>2845</c:v>
                </c:pt>
                <c:pt idx="8">
                  <c:v>4135</c:v>
                </c:pt>
                <c:pt idx="9">
                  <c:v>5847</c:v>
                </c:pt>
                <c:pt idx="10">
                  <c:v>6800</c:v>
                </c:pt>
                <c:pt idx="11">
                  <c:v>5506</c:v>
                </c:pt>
                <c:pt idx="12">
                  <c:v>7177</c:v>
                </c:pt>
                <c:pt idx="13">
                  <c:v>9716</c:v>
                </c:pt>
                <c:pt idx="14">
                  <c:v>8110</c:v>
                </c:pt>
              </c:numCache>
            </c:numRef>
          </c:val>
          <c:extLst>
            <c:ext xmlns:c16="http://schemas.microsoft.com/office/drawing/2014/chart" uri="{C3380CC4-5D6E-409C-BE32-E72D297353CC}">
              <c16:uniqueId val="{00000003-5E85-479E-AD9A-2B5F0938097A}"/>
            </c:ext>
          </c:extLst>
        </c:ser>
        <c:dLbls>
          <c:showLegendKey val="0"/>
          <c:showVal val="0"/>
          <c:showCatName val="0"/>
          <c:showSerName val="0"/>
          <c:showPercent val="0"/>
          <c:showBubbleSize val="0"/>
        </c:dLbls>
        <c:gapWidth val="62"/>
        <c:overlap val="100"/>
        <c:axId val="558124368"/>
        <c:axId val="558119120"/>
      </c:barChart>
      <c:catAx>
        <c:axId val="55812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8119120"/>
        <c:crosses val="autoZero"/>
        <c:auto val="1"/>
        <c:lblAlgn val="ctr"/>
        <c:lblOffset val="100"/>
        <c:noMultiLvlLbl val="0"/>
      </c:catAx>
      <c:valAx>
        <c:axId val="55811912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58124368"/>
        <c:crosses val="autoZero"/>
        <c:crossBetween val="between"/>
      </c:valAx>
      <c:spPr>
        <a:noFill/>
        <a:ln>
          <a:noFill/>
        </a:ln>
        <a:effectLst/>
      </c:spPr>
    </c:plotArea>
    <c:legend>
      <c:legendPos val="b"/>
      <c:layout>
        <c:manualLayout>
          <c:xMode val="edge"/>
          <c:yMode val="edge"/>
          <c:x val="0.25884675178452421"/>
          <c:y val="0.91177039247151659"/>
          <c:w val="0.48230649643095158"/>
          <c:h val="7.21632877846843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rgbClr val="A5A5A5">
        <a:lumMod val="20000"/>
        <a:lumOff val="80000"/>
      </a:srgbClr>
    </a:solid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Actual</c:v>
                </c:pt>
              </c:strCache>
            </c:strRef>
          </c:tx>
          <c:spPr>
            <a:ln w="76200" cap="rnd">
              <a:solidFill>
                <a:schemeClr val="accent1"/>
              </a:solidFill>
              <a:round/>
            </a:ln>
            <a:effectLst/>
          </c:spPr>
          <c:marker>
            <c:symbol val="none"/>
          </c:marker>
          <c:cat>
            <c:numRef>
              <c:f>Sheet1!$A$2:$A$82</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cat>
          <c:val>
            <c:numRef>
              <c:f>Sheet1!$B$2:$B$82</c:f>
              <c:numCache>
                <c:formatCode>_(* #,##0_);_(* \(#,##0\);_(* "-"??_);_(@_)</c:formatCode>
                <c:ptCount val="81"/>
                <c:pt idx="0">
                  <c:v>1367200</c:v>
                </c:pt>
                <c:pt idx="1">
                  <c:v>1382500</c:v>
                </c:pt>
                <c:pt idx="2">
                  <c:v>1429100</c:v>
                </c:pt>
                <c:pt idx="3">
                  <c:v>1480800</c:v>
                </c:pt>
                <c:pt idx="4">
                  <c:v>1521400</c:v>
                </c:pt>
                <c:pt idx="5">
                  <c:v>1594100</c:v>
                </c:pt>
                <c:pt idx="6">
                  <c:v>1654300</c:v>
                </c:pt>
                <c:pt idx="7">
                  <c:v>1711300</c:v>
                </c:pt>
                <c:pt idx="8">
                  <c:v>1773200</c:v>
                </c:pt>
                <c:pt idx="9">
                  <c:v>1831300</c:v>
                </c:pt>
                <c:pt idx="10">
                  <c:v>1873300</c:v>
                </c:pt>
                <c:pt idx="11">
                  <c:v>1925980</c:v>
                </c:pt>
                <c:pt idx="12">
                  <c:v>1973013</c:v>
                </c:pt>
                <c:pt idx="13">
                  <c:v>2014722</c:v>
                </c:pt>
                <c:pt idx="14">
                  <c:v>2071422</c:v>
                </c:pt>
                <c:pt idx="15">
                  <c:v>2129642</c:v>
                </c:pt>
                <c:pt idx="16">
                  <c:v>2209585</c:v>
                </c:pt>
                <c:pt idx="17">
                  <c:v>2294091</c:v>
                </c:pt>
                <c:pt idx="18">
                  <c:v>2381313</c:v>
                </c:pt>
                <c:pt idx="19">
                  <c:v>2481025</c:v>
                </c:pt>
                <c:pt idx="20">
                  <c:v>2504900</c:v>
                </c:pt>
                <c:pt idx="21">
                  <c:v>2554600</c:v>
                </c:pt>
                <c:pt idx="22">
                  <c:v>2590200</c:v>
                </c:pt>
                <c:pt idx="23">
                  <c:v>2597900</c:v>
                </c:pt>
                <c:pt idx="24">
                  <c:v>2611000</c:v>
                </c:pt>
                <c:pt idx="25">
                  <c:v>2615200</c:v>
                </c:pt>
                <c:pt idx="26">
                  <c:v>2627000</c:v>
                </c:pt>
                <c:pt idx="27">
                  <c:v>2680000</c:v>
                </c:pt>
                <c:pt idx="28">
                  <c:v>2725700</c:v>
                </c:pt>
                <c:pt idx="29">
                  <c:v>2776300</c:v>
                </c:pt>
                <c:pt idx="30" formatCode="#,##0">
                  <c:v>2813833</c:v>
                </c:pt>
                <c:pt idx="31" formatCode="#,##0">
                  <c:v>2849238</c:v>
                </c:pt>
                <c:pt idx="32" formatCode="#,##0">
                  <c:v>2890256</c:v>
                </c:pt>
                <c:pt idx="33" formatCode="#,##0">
                  <c:v>2927216</c:v>
                </c:pt>
                <c:pt idx="34" formatCode="#,##0">
                  <c:v>2953703</c:v>
                </c:pt>
                <c:pt idx="35" formatCode="#,##0">
                  <c:v>2966783</c:v>
                </c:pt>
                <c:pt idx="36" formatCode="#,##0">
                  <c:v>2976492</c:v>
                </c:pt>
                <c:pt idx="37" formatCode="#,##0">
                  <c:v>2998477</c:v>
                </c:pt>
                <c:pt idx="38" formatCode="#,##0">
                  <c:v>3032689</c:v>
                </c:pt>
                <c:pt idx="39" formatCode="#,##0">
                  <c:v>3064436</c:v>
                </c:pt>
                <c:pt idx="40" formatCode="General">
                  <c:v>3100529</c:v>
                </c:pt>
                <c:pt idx="41" formatCode="General">
                  <c:v>3135806</c:v>
                </c:pt>
                <c:pt idx="42" formatCode="General">
                  <c:v>3174446</c:v>
                </c:pt>
                <c:pt idx="43" formatCode="General">
                  <c:v>3208946</c:v>
                </c:pt>
                <c:pt idx="44" formatCode="General">
                  <c:v>3248547</c:v>
                </c:pt>
                <c:pt idx="45" formatCode="General">
                  <c:v>3275084</c:v>
                </c:pt>
                <c:pt idx="46" formatCode="General">
                  <c:v>3300891</c:v>
                </c:pt>
                <c:pt idx="47" formatCode="General">
                  <c:v>3327562</c:v>
                </c:pt>
              </c:numCache>
            </c:numRef>
          </c:val>
          <c:smooth val="0"/>
          <c:extLst>
            <c:ext xmlns:c16="http://schemas.microsoft.com/office/drawing/2014/chart" uri="{C3380CC4-5D6E-409C-BE32-E72D297353CC}">
              <c16:uniqueId val="{00000000-D27E-4B9B-AC50-2D0FCCCADE6D}"/>
            </c:ext>
          </c:extLst>
        </c:ser>
        <c:ser>
          <c:idx val="1"/>
          <c:order val="1"/>
          <c:tx>
            <c:strRef>
              <c:f>Sheet1!$C$1</c:f>
              <c:strCache>
                <c:ptCount val="1"/>
                <c:pt idx="0">
                  <c:v>Projections</c:v>
                </c:pt>
              </c:strCache>
            </c:strRef>
          </c:tx>
          <c:spPr>
            <a:ln w="25400" cap="rnd">
              <a:solidFill>
                <a:schemeClr val="accent6">
                  <a:lumMod val="50000"/>
                </a:schemeClr>
              </a:solidFill>
              <a:prstDash val="sysDash"/>
              <a:round/>
            </a:ln>
            <a:effectLst/>
          </c:spPr>
          <c:marker>
            <c:symbol val="none"/>
          </c:marker>
          <c:cat>
            <c:numRef>
              <c:f>Sheet1!$A$2:$A$82</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cat>
          <c:val>
            <c:numRef>
              <c:f>Sheet1!$C$2:$C$82</c:f>
              <c:numCache>
                <c:formatCode>General</c:formatCode>
                <c:ptCount val="81"/>
                <c:pt idx="47">
                  <c:v>3327562</c:v>
                </c:pt>
                <c:pt idx="48">
                  <c:v>3353609</c:v>
                </c:pt>
                <c:pt idx="49">
                  <c:v>3379796</c:v>
                </c:pt>
                <c:pt idx="50">
                  <c:v>3406126</c:v>
                </c:pt>
                <c:pt idx="51">
                  <c:v>3431804</c:v>
                </c:pt>
                <c:pt idx="52">
                  <c:v>3456960</c:v>
                </c:pt>
                <c:pt idx="53">
                  <c:v>3481627</c:v>
                </c:pt>
                <c:pt idx="54">
                  <c:v>3505661</c:v>
                </c:pt>
                <c:pt idx="55">
                  <c:v>3529054</c:v>
                </c:pt>
                <c:pt idx="56">
                  <c:v>3551839</c:v>
                </c:pt>
                <c:pt idx="57">
                  <c:v>3574309</c:v>
                </c:pt>
                <c:pt idx="58">
                  <c:v>3596486</c:v>
                </c:pt>
                <c:pt idx="59">
                  <c:v>3617649</c:v>
                </c:pt>
                <c:pt idx="60">
                  <c:v>3638609</c:v>
                </c:pt>
                <c:pt idx="61">
                  <c:v>3658764</c:v>
                </c:pt>
                <c:pt idx="62">
                  <c:v>3678848</c:v>
                </c:pt>
                <c:pt idx="63">
                  <c:v>3698819</c:v>
                </c:pt>
                <c:pt idx="64">
                  <c:v>3718005</c:v>
                </c:pt>
                <c:pt idx="65">
                  <c:v>3737507</c:v>
                </c:pt>
                <c:pt idx="66">
                  <c:v>3756811</c:v>
                </c:pt>
                <c:pt idx="67">
                  <c:v>3775648</c:v>
                </c:pt>
                <c:pt idx="68">
                  <c:v>3794084</c:v>
                </c:pt>
                <c:pt idx="69">
                  <c:v>3812072</c:v>
                </c:pt>
                <c:pt idx="70">
                  <c:v>3830210</c:v>
                </c:pt>
                <c:pt idx="71">
                  <c:v>3848061</c:v>
                </c:pt>
                <c:pt idx="72">
                  <c:v>3865637</c:v>
                </c:pt>
                <c:pt idx="73">
                  <c:v>3882919</c:v>
                </c:pt>
                <c:pt idx="74">
                  <c:v>3899721</c:v>
                </c:pt>
                <c:pt idx="75">
                  <c:v>3916308</c:v>
                </c:pt>
                <c:pt idx="76">
                  <c:v>3933213</c:v>
                </c:pt>
                <c:pt idx="77">
                  <c:v>3950022</c:v>
                </c:pt>
                <c:pt idx="78">
                  <c:v>3966050</c:v>
                </c:pt>
                <c:pt idx="79">
                  <c:v>3981636</c:v>
                </c:pt>
                <c:pt idx="80">
                  <c:v>3997108</c:v>
                </c:pt>
              </c:numCache>
            </c:numRef>
          </c:val>
          <c:smooth val="0"/>
          <c:extLst>
            <c:ext xmlns:c16="http://schemas.microsoft.com/office/drawing/2014/chart" uri="{C3380CC4-5D6E-409C-BE32-E72D297353CC}">
              <c16:uniqueId val="{00000000-83DF-476C-A76A-62E3AE8396BE}"/>
            </c:ext>
          </c:extLst>
        </c:ser>
        <c:dLbls>
          <c:showLegendKey val="0"/>
          <c:showVal val="0"/>
          <c:showCatName val="0"/>
          <c:showSerName val="0"/>
          <c:showPercent val="0"/>
          <c:showBubbleSize val="0"/>
        </c:dLbls>
        <c:smooth val="0"/>
        <c:axId val="676221368"/>
        <c:axId val="554515640"/>
      </c:lineChart>
      <c:dateAx>
        <c:axId val="676221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554515640"/>
        <c:crosses val="autoZero"/>
        <c:auto val="0"/>
        <c:lblOffset val="100"/>
        <c:baseTimeUnit val="days"/>
        <c:majorUnit val="5"/>
        <c:minorUnit val="5"/>
      </c:dateAx>
      <c:valAx>
        <c:axId val="554515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67622136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Actual</c:v>
                </c:pt>
              </c:strCache>
            </c:strRef>
          </c:tx>
          <c:spPr>
            <a:ln w="38100" cap="rnd">
              <a:solidFill>
                <a:schemeClr val="accent1"/>
              </a:solidFill>
              <a:round/>
            </a:ln>
            <a:effectLst/>
          </c:spPr>
          <c:marker>
            <c:symbol val="none"/>
          </c:marker>
          <c:cat>
            <c:numRef>
              <c:f>Sheet1!$A$2:$A$82</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cat>
          <c:val>
            <c:numRef>
              <c:f>Sheet1!$B$2:$B$82</c:f>
              <c:numCache>
                <c:formatCode>_(* #,##0_);_(* \(#,##0\);_(* "-"??_);_(@_)</c:formatCode>
                <c:ptCount val="81"/>
                <c:pt idx="0">
                  <c:v>1367200</c:v>
                </c:pt>
                <c:pt idx="1">
                  <c:v>1382500</c:v>
                </c:pt>
                <c:pt idx="2">
                  <c:v>1429100</c:v>
                </c:pt>
                <c:pt idx="3">
                  <c:v>1480800</c:v>
                </c:pt>
                <c:pt idx="4">
                  <c:v>1521400</c:v>
                </c:pt>
                <c:pt idx="5">
                  <c:v>1594100</c:v>
                </c:pt>
                <c:pt idx="6">
                  <c:v>1654300</c:v>
                </c:pt>
                <c:pt idx="7">
                  <c:v>1711300</c:v>
                </c:pt>
                <c:pt idx="8">
                  <c:v>1773200</c:v>
                </c:pt>
                <c:pt idx="9">
                  <c:v>1831300</c:v>
                </c:pt>
                <c:pt idx="10">
                  <c:v>1873300</c:v>
                </c:pt>
                <c:pt idx="11">
                  <c:v>1925980</c:v>
                </c:pt>
                <c:pt idx="12">
                  <c:v>1973013</c:v>
                </c:pt>
                <c:pt idx="13">
                  <c:v>2014722</c:v>
                </c:pt>
                <c:pt idx="14">
                  <c:v>2071422</c:v>
                </c:pt>
                <c:pt idx="15">
                  <c:v>2129642</c:v>
                </c:pt>
                <c:pt idx="16">
                  <c:v>2209585</c:v>
                </c:pt>
                <c:pt idx="17">
                  <c:v>2294091</c:v>
                </c:pt>
                <c:pt idx="18">
                  <c:v>2381313</c:v>
                </c:pt>
                <c:pt idx="19">
                  <c:v>2481025</c:v>
                </c:pt>
                <c:pt idx="20">
                  <c:v>2504900</c:v>
                </c:pt>
                <c:pt idx="21">
                  <c:v>2554600</c:v>
                </c:pt>
                <c:pt idx="22">
                  <c:v>2590200</c:v>
                </c:pt>
                <c:pt idx="23">
                  <c:v>2597900</c:v>
                </c:pt>
                <c:pt idx="24">
                  <c:v>2611000</c:v>
                </c:pt>
                <c:pt idx="25">
                  <c:v>2615200</c:v>
                </c:pt>
                <c:pt idx="26">
                  <c:v>2627000</c:v>
                </c:pt>
                <c:pt idx="27">
                  <c:v>2680000</c:v>
                </c:pt>
                <c:pt idx="28">
                  <c:v>2725700</c:v>
                </c:pt>
                <c:pt idx="29">
                  <c:v>2776300</c:v>
                </c:pt>
                <c:pt idx="30" formatCode="#,##0">
                  <c:v>2813833</c:v>
                </c:pt>
                <c:pt idx="31" formatCode="#,##0">
                  <c:v>2849238</c:v>
                </c:pt>
                <c:pt idx="32" formatCode="#,##0">
                  <c:v>2890256</c:v>
                </c:pt>
                <c:pt idx="33" formatCode="#,##0">
                  <c:v>2927216</c:v>
                </c:pt>
                <c:pt idx="34" formatCode="#,##0">
                  <c:v>2953703</c:v>
                </c:pt>
                <c:pt idx="35" formatCode="#,##0">
                  <c:v>2966783</c:v>
                </c:pt>
                <c:pt idx="36" formatCode="#,##0">
                  <c:v>2976492</c:v>
                </c:pt>
                <c:pt idx="37" formatCode="#,##0">
                  <c:v>2998477</c:v>
                </c:pt>
                <c:pt idx="38" formatCode="#,##0">
                  <c:v>3032689</c:v>
                </c:pt>
                <c:pt idx="39" formatCode="#,##0">
                  <c:v>3064436</c:v>
                </c:pt>
                <c:pt idx="40" formatCode="General">
                  <c:v>3100529</c:v>
                </c:pt>
                <c:pt idx="41" formatCode="General">
                  <c:v>3135806</c:v>
                </c:pt>
                <c:pt idx="42" formatCode="General">
                  <c:v>3174446</c:v>
                </c:pt>
                <c:pt idx="43" formatCode="General">
                  <c:v>3208946</c:v>
                </c:pt>
                <c:pt idx="44" formatCode="General">
                  <c:v>3248547</c:v>
                </c:pt>
                <c:pt idx="45" formatCode="General">
                  <c:v>3275084</c:v>
                </c:pt>
                <c:pt idx="46" formatCode="General">
                  <c:v>3300891</c:v>
                </c:pt>
                <c:pt idx="47" formatCode="General">
                  <c:v>3327562</c:v>
                </c:pt>
              </c:numCache>
            </c:numRef>
          </c:val>
          <c:smooth val="0"/>
          <c:extLst>
            <c:ext xmlns:c16="http://schemas.microsoft.com/office/drawing/2014/chart" uri="{C3380CC4-5D6E-409C-BE32-E72D297353CC}">
              <c16:uniqueId val="{00000000-D27E-4B9B-AC50-2D0FCCCADE6D}"/>
            </c:ext>
          </c:extLst>
        </c:ser>
        <c:ser>
          <c:idx val="1"/>
          <c:order val="1"/>
          <c:tx>
            <c:strRef>
              <c:f>Sheet1!$C$1</c:f>
              <c:strCache>
                <c:ptCount val="1"/>
                <c:pt idx="0">
                  <c:v>Projections</c:v>
                </c:pt>
              </c:strCache>
            </c:strRef>
          </c:tx>
          <c:spPr>
            <a:ln w="19050" cap="rnd">
              <a:solidFill>
                <a:schemeClr val="accent6">
                  <a:lumMod val="50000"/>
                </a:schemeClr>
              </a:solidFill>
              <a:prstDash val="sysDash"/>
              <a:round/>
            </a:ln>
            <a:effectLst/>
          </c:spPr>
          <c:marker>
            <c:symbol val="none"/>
          </c:marker>
          <c:cat>
            <c:numRef>
              <c:f>Sheet1!$A$2:$A$82</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cat>
          <c:val>
            <c:numRef>
              <c:f>Sheet1!$C$2:$C$82</c:f>
              <c:numCache>
                <c:formatCode>General</c:formatCode>
                <c:ptCount val="81"/>
                <c:pt idx="47">
                  <c:v>3327562</c:v>
                </c:pt>
                <c:pt idx="48">
                  <c:v>3353609</c:v>
                </c:pt>
                <c:pt idx="49">
                  <c:v>3379796</c:v>
                </c:pt>
                <c:pt idx="50">
                  <c:v>3406126</c:v>
                </c:pt>
                <c:pt idx="51">
                  <c:v>3431804</c:v>
                </c:pt>
                <c:pt idx="52">
                  <c:v>3456960</c:v>
                </c:pt>
                <c:pt idx="53">
                  <c:v>3481627</c:v>
                </c:pt>
                <c:pt idx="54">
                  <c:v>3505661</c:v>
                </c:pt>
                <c:pt idx="55">
                  <c:v>3529054</c:v>
                </c:pt>
                <c:pt idx="56">
                  <c:v>3551839</c:v>
                </c:pt>
                <c:pt idx="57">
                  <c:v>3574309</c:v>
                </c:pt>
                <c:pt idx="58">
                  <c:v>3596486</c:v>
                </c:pt>
                <c:pt idx="59">
                  <c:v>3617649</c:v>
                </c:pt>
                <c:pt idx="60">
                  <c:v>3638609</c:v>
                </c:pt>
                <c:pt idx="61">
                  <c:v>3658764</c:v>
                </c:pt>
                <c:pt idx="62">
                  <c:v>3678848</c:v>
                </c:pt>
                <c:pt idx="63">
                  <c:v>3698819</c:v>
                </c:pt>
                <c:pt idx="64">
                  <c:v>3718005</c:v>
                </c:pt>
                <c:pt idx="65">
                  <c:v>3737507</c:v>
                </c:pt>
                <c:pt idx="66">
                  <c:v>3756811</c:v>
                </c:pt>
                <c:pt idx="67">
                  <c:v>3775648</c:v>
                </c:pt>
                <c:pt idx="68">
                  <c:v>3794084</c:v>
                </c:pt>
                <c:pt idx="69">
                  <c:v>3812072</c:v>
                </c:pt>
                <c:pt idx="70">
                  <c:v>3830210</c:v>
                </c:pt>
                <c:pt idx="71">
                  <c:v>3848061</c:v>
                </c:pt>
                <c:pt idx="72">
                  <c:v>3865637</c:v>
                </c:pt>
                <c:pt idx="73">
                  <c:v>3882919</c:v>
                </c:pt>
                <c:pt idx="74">
                  <c:v>3899721</c:v>
                </c:pt>
                <c:pt idx="75">
                  <c:v>3916308</c:v>
                </c:pt>
                <c:pt idx="76">
                  <c:v>3933213</c:v>
                </c:pt>
                <c:pt idx="77">
                  <c:v>3950022</c:v>
                </c:pt>
                <c:pt idx="78">
                  <c:v>3966050</c:v>
                </c:pt>
                <c:pt idx="79">
                  <c:v>3981636</c:v>
                </c:pt>
                <c:pt idx="80">
                  <c:v>3997108</c:v>
                </c:pt>
              </c:numCache>
            </c:numRef>
          </c:val>
          <c:smooth val="0"/>
          <c:extLst>
            <c:ext xmlns:c16="http://schemas.microsoft.com/office/drawing/2014/chart" uri="{C3380CC4-5D6E-409C-BE32-E72D297353CC}">
              <c16:uniqueId val="{00000000-83DF-476C-A76A-62E3AE8396BE}"/>
            </c:ext>
          </c:extLst>
        </c:ser>
        <c:dLbls>
          <c:showLegendKey val="0"/>
          <c:showVal val="0"/>
          <c:showCatName val="0"/>
          <c:showSerName val="0"/>
          <c:showPercent val="0"/>
          <c:showBubbleSize val="0"/>
        </c:dLbls>
        <c:smooth val="0"/>
        <c:axId val="676221368"/>
        <c:axId val="554515640"/>
      </c:lineChart>
      <c:dateAx>
        <c:axId val="676221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554515640"/>
        <c:crosses val="autoZero"/>
        <c:auto val="0"/>
        <c:lblOffset val="100"/>
        <c:baseTimeUnit val="days"/>
        <c:majorUnit val="5"/>
        <c:minorUnit val="5"/>
      </c:dateAx>
      <c:valAx>
        <c:axId val="554515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676221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8010085439571E-2"/>
          <c:y val="5.2202638044280179E-2"/>
          <c:w val="0.7460861134016129"/>
          <c:h val="0.89391819054372501"/>
        </c:manualLayout>
      </c:layout>
      <c:barChart>
        <c:barDir val="bar"/>
        <c:grouping val="stacked"/>
        <c:varyColors val="0"/>
        <c:ser>
          <c:idx val="1"/>
          <c:order val="0"/>
          <c:tx>
            <c:strRef>
              <c:f>Sheet2!$J$11</c:f>
              <c:strCache>
                <c:ptCount val="1"/>
                <c:pt idx="0">
                  <c:v>White </c:v>
                </c:pt>
              </c:strCache>
            </c:strRef>
          </c:tx>
          <c:spPr>
            <a:solidFill>
              <a:schemeClr val="accent2"/>
            </a:solidFill>
            <a:ln w="19050">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Sheet2!$K$10:$L$10</c:f>
              <c:numCache>
                <c:formatCode>General</c:formatCode>
                <c:ptCount val="2"/>
                <c:pt idx="0">
                  <c:v>2050</c:v>
                </c:pt>
                <c:pt idx="1">
                  <c:v>2016</c:v>
                </c:pt>
              </c:numCache>
            </c:numRef>
          </c:cat>
          <c:val>
            <c:numRef>
              <c:f>Sheet2!$K$11:$L$11</c:f>
              <c:numCache>
                <c:formatCode>General</c:formatCode>
                <c:ptCount val="2"/>
                <c:pt idx="0">
                  <c:v>0.38393833741795319</c:v>
                </c:pt>
                <c:pt idx="1">
                  <c:v>0.46557065955828292</c:v>
                </c:pt>
              </c:numCache>
            </c:numRef>
          </c:val>
          <c:extLst>
            <c:ext xmlns:c16="http://schemas.microsoft.com/office/drawing/2014/chart" uri="{C3380CC4-5D6E-409C-BE32-E72D297353CC}">
              <c16:uniqueId val="{00000000-F871-4216-A07D-4C15FAA5EF0A}"/>
            </c:ext>
          </c:extLst>
        </c:ser>
        <c:ser>
          <c:idx val="2"/>
          <c:order val="1"/>
          <c:tx>
            <c:strRef>
              <c:f>Sheet2!$J$12</c:f>
              <c:strCache>
                <c:ptCount val="1"/>
                <c:pt idx="0">
                  <c:v>Hispanic </c:v>
                </c:pt>
              </c:strCache>
            </c:strRef>
          </c:tx>
          <c:spPr>
            <a:solidFill>
              <a:schemeClr val="accent3"/>
            </a:solidFill>
            <a:ln w="19050">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Sheet2!$K$10:$L$10</c:f>
              <c:numCache>
                <c:formatCode>General</c:formatCode>
                <c:ptCount val="2"/>
                <c:pt idx="0">
                  <c:v>2050</c:v>
                </c:pt>
                <c:pt idx="1">
                  <c:v>2016</c:v>
                </c:pt>
              </c:numCache>
            </c:numRef>
          </c:cat>
          <c:val>
            <c:numRef>
              <c:f>Sheet2!$K$12:$L$12</c:f>
              <c:numCache>
                <c:formatCode>General</c:formatCode>
                <c:ptCount val="2"/>
                <c:pt idx="0">
                  <c:v>0.40669904340838425</c:v>
                </c:pt>
                <c:pt idx="1">
                  <c:v>0.33811749615482606</c:v>
                </c:pt>
              </c:numCache>
            </c:numRef>
          </c:val>
          <c:extLst>
            <c:ext xmlns:c16="http://schemas.microsoft.com/office/drawing/2014/chart" uri="{C3380CC4-5D6E-409C-BE32-E72D297353CC}">
              <c16:uniqueId val="{00000001-F871-4216-A07D-4C15FAA5EF0A}"/>
            </c:ext>
          </c:extLst>
        </c:ser>
        <c:ser>
          <c:idx val="3"/>
          <c:order val="2"/>
          <c:tx>
            <c:strRef>
              <c:f>Sheet2!$J$13</c:f>
              <c:strCache>
                <c:ptCount val="1"/>
                <c:pt idx="0">
                  <c:v>Asian </c:v>
                </c:pt>
              </c:strCache>
            </c:strRef>
          </c:tx>
          <c:spPr>
            <a:solidFill>
              <a:schemeClr val="accent4"/>
            </a:solidFill>
            <a:ln w="19050">
              <a:solidFill>
                <a:schemeClr val="bg1"/>
              </a:solidFill>
            </a:ln>
            <a:effectLst/>
          </c:spPr>
          <c:invertIfNegative val="0"/>
          <c:dLbls>
            <c:dLbl>
              <c:idx val="0"/>
              <c:layout>
                <c:manualLayout>
                  <c:x val="1.0379868590863639E-5"/>
                  <c:y val="-6.4882400648824008E-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871-4216-A07D-4C15FAA5EF0A}"/>
                </c:ext>
              </c:extLst>
            </c:dLbl>
            <c:dLbl>
              <c:idx val="1"/>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871-4216-A07D-4C15FAA5EF0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Sheet2!$K$10:$L$10</c:f>
              <c:numCache>
                <c:formatCode>General</c:formatCode>
                <c:ptCount val="2"/>
                <c:pt idx="0">
                  <c:v>2050</c:v>
                </c:pt>
                <c:pt idx="1">
                  <c:v>2016</c:v>
                </c:pt>
              </c:numCache>
            </c:numRef>
          </c:cat>
          <c:val>
            <c:numRef>
              <c:f>Sheet2!$K$13:$L$13</c:f>
              <c:numCache>
                <c:formatCode>General</c:formatCode>
                <c:ptCount val="2"/>
                <c:pt idx="0">
                  <c:v>9.619880173365343E-2</c:v>
                </c:pt>
                <c:pt idx="1">
                  <c:v>0.1069314315437862</c:v>
                </c:pt>
              </c:numCache>
            </c:numRef>
          </c:val>
          <c:extLst>
            <c:ext xmlns:c16="http://schemas.microsoft.com/office/drawing/2014/chart" uri="{C3380CC4-5D6E-409C-BE32-E72D297353CC}">
              <c16:uniqueId val="{00000004-F871-4216-A07D-4C15FAA5EF0A}"/>
            </c:ext>
          </c:extLst>
        </c:ser>
        <c:ser>
          <c:idx val="4"/>
          <c:order val="3"/>
          <c:tx>
            <c:strRef>
              <c:f>Sheet2!$J$14</c:f>
              <c:strCache>
                <c:ptCount val="1"/>
                <c:pt idx="0">
                  <c:v>Black </c:v>
                </c:pt>
              </c:strCache>
            </c:strRef>
          </c:tx>
          <c:spPr>
            <a:solidFill>
              <a:schemeClr val="accent5"/>
            </a:solidFill>
            <a:ln w="19050">
              <a:solidFill>
                <a:schemeClr val="bg1"/>
              </a:solidFill>
            </a:ln>
            <a:effectLst/>
          </c:spPr>
          <c:invertIfNegative val="0"/>
          <c:dLbls>
            <c:dLbl>
              <c:idx val="0"/>
              <c:layout>
                <c:manualLayout>
                  <c:x val="-6.9512674278204798E-5"/>
                  <c:y val="-0.22001642248344089"/>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871-4216-A07D-4C15FAA5EF0A}"/>
                </c:ext>
              </c:extLst>
            </c:dLbl>
            <c:dLbl>
              <c:idx val="1"/>
              <c:layout>
                <c:manualLayout>
                  <c:x val="-3.2128973409070163E-3"/>
                  <c:y val="-0.20248053644867584"/>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F871-4216-A07D-4C15FAA5EF0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Sheet2!$K$10:$L$10</c:f>
              <c:numCache>
                <c:formatCode>General</c:formatCode>
                <c:ptCount val="2"/>
                <c:pt idx="0">
                  <c:v>2050</c:v>
                </c:pt>
                <c:pt idx="1">
                  <c:v>2016</c:v>
                </c:pt>
              </c:numCache>
            </c:numRef>
          </c:cat>
          <c:val>
            <c:numRef>
              <c:f>Sheet2!$K$14:$L$14</c:f>
              <c:numCache>
                <c:formatCode>General</c:formatCode>
                <c:ptCount val="2"/>
                <c:pt idx="0">
                  <c:v>4.8151563580468681E-2</c:v>
                </c:pt>
                <c:pt idx="1">
                  <c:v>4.7734081494966059E-2</c:v>
                </c:pt>
              </c:numCache>
            </c:numRef>
          </c:val>
          <c:extLst>
            <c:ext xmlns:c16="http://schemas.microsoft.com/office/drawing/2014/chart" uri="{C3380CC4-5D6E-409C-BE32-E72D297353CC}">
              <c16:uniqueId val="{00000007-F871-4216-A07D-4C15FAA5EF0A}"/>
            </c:ext>
          </c:extLst>
        </c:ser>
        <c:ser>
          <c:idx val="5"/>
          <c:order val="4"/>
          <c:tx>
            <c:strRef>
              <c:f>Sheet2!$J$15</c:f>
              <c:strCache>
                <c:ptCount val="1"/>
                <c:pt idx="0">
                  <c:v>Two or More </c:v>
                </c:pt>
              </c:strCache>
            </c:strRef>
          </c:tx>
          <c:spPr>
            <a:solidFill>
              <a:schemeClr val="accent6"/>
            </a:solidFill>
            <a:ln w="19050">
              <a:solidFill>
                <a:schemeClr val="bg1"/>
              </a:solidFill>
            </a:ln>
            <a:effectLst/>
          </c:spPr>
          <c:invertIfNegative val="0"/>
          <c:dLbls>
            <c:dLbl>
              <c:idx val="0"/>
              <c:layout>
                <c:manualLayout>
                  <c:x val="6.7500754948321334E-2"/>
                  <c:y val="-0.23106421911992447"/>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F871-4216-A07D-4C15FAA5EF0A}"/>
                </c:ext>
              </c:extLst>
            </c:dLbl>
            <c:dLbl>
              <c:idx val="1"/>
              <c:layout>
                <c:manualLayout>
                  <c:x val="4.3951823569913603E-2"/>
                  <c:y val="-0.25628548256285483"/>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F871-4216-A07D-4C15FAA5EF0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Sheet2!$K$10:$L$10</c:f>
              <c:numCache>
                <c:formatCode>General</c:formatCode>
                <c:ptCount val="2"/>
                <c:pt idx="0">
                  <c:v>2050</c:v>
                </c:pt>
                <c:pt idx="1">
                  <c:v>2016</c:v>
                </c:pt>
              </c:numCache>
            </c:numRef>
          </c:cat>
          <c:val>
            <c:numRef>
              <c:f>Sheet2!$K$15:$L$15</c:f>
              <c:numCache>
                <c:formatCode>General</c:formatCode>
                <c:ptCount val="2"/>
                <c:pt idx="0">
                  <c:v>5.8728961038831073E-2</c:v>
                </c:pt>
                <c:pt idx="1">
                  <c:v>3.3168014333099759E-2</c:v>
                </c:pt>
              </c:numCache>
            </c:numRef>
          </c:val>
          <c:extLst>
            <c:ext xmlns:c16="http://schemas.microsoft.com/office/drawing/2014/chart" uri="{C3380CC4-5D6E-409C-BE32-E72D297353CC}">
              <c16:uniqueId val="{0000000A-F871-4216-A07D-4C15FAA5EF0A}"/>
            </c:ext>
          </c:extLst>
        </c:ser>
        <c:ser>
          <c:idx val="6"/>
          <c:order val="5"/>
          <c:tx>
            <c:strRef>
              <c:f>Sheet2!$J$16</c:f>
              <c:strCache>
                <c:ptCount val="1"/>
                <c:pt idx="0">
                  <c:v>American Indian </c:v>
                </c:pt>
              </c:strCache>
            </c:strRef>
          </c:tx>
          <c:spPr>
            <a:solidFill>
              <a:schemeClr val="accent1">
                <a:lumMod val="60000"/>
              </a:schemeClr>
            </a:solidFill>
            <a:ln w="19050">
              <a:solidFill>
                <a:schemeClr val="bg1"/>
              </a:solidFill>
            </a:ln>
            <a:effectLst/>
          </c:spPr>
          <c:invertIfNegative val="0"/>
          <c:dLbls>
            <c:dLbl>
              <c:idx val="0"/>
              <c:layout>
                <c:manualLayout>
                  <c:x val="7.6132743082549373E-2"/>
                  <c:y val="-0.10056772100567721"/>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F871-4216-A07D-4C15FAA5EF0A}"/>
                </c:ext>
              </c:extLst>
            </c:dLbl>
            <c:dLbl>
              <c:idx val="1"/>
              <c:layout>
                <c:manualLayout>
                  <c:x val="8.3240290838157635E-2"/>
                  <c:y val="-0.13233637784902336"/>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F871-4216-A07D-4C15FAA5EF0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Sheet2!$K$10:$L$10</c:f>
              <c:numCache>
                <c:formatCode>General</c:formatCode>
                <c:ptCount val="2"/>
                <c:pt idx="0">
                  <c:v>2050</c:v>
                </c:pt>
                <c:pt idx="1">
                  <c:v>2016</c:v>
                </c:pt>
              </c:numCache>
            </c:numRef>
          </c:cat>
          <c:val>
            <c:numRef>
              <c:f>Sheet2!$K$16:$L$16</c:f>
              <c:numCache>
                <c:formatCode>General</c:formatCode>
                <c:ptCount val="2"/>
                <c:pt idx="0">
                  <c:v>3.6168649933902212E-3</c:v>
                </c:pt>
                <c:pt idx="1">
                  <c:v>4.389420916958482E-3</c:v>
                </c:pt>
              </c:numCache>
            </c:numRef>
          </c:val>
          <c:extLst>
            <c:ext xmlns:c16="http://schemas.microsoft.com/office/drawing/2014/chart" uri="{C3380CC4-5D6E-409C-BE32-E72D297353CC}">
              <c16:uniqueId val="{0000000D-F871-4216-A07D-4C15FAA5EF0A}"/>
            </c:ext>
          </c:extLst>
        </c:ser>
        <c:ser>
          <c:idx val="7"/>
          <c:order val="6"/>
          <c:tx>
            <c:strRef>
              <c:f>Sheet2!$J$17</c:f>
              <c:strCache>
                <c:ptCount val="1"/>
                <c:pt idx="0">
                  <c:v>Pacific Islander </c:v>
                </c:pt>
              </c:strCache>
            </c:strRef>
          </c:tx>
          <c:spPr>
            <a:solidFill>
              <a:schemeClr val="accent2">
                <a:lumMod val="60000"/>
              </a:schemeClr>
            </a:solidFill>
            <a:ln>
              <a:noFill/>
            </a:ln>
            <a:effectLst/>
          </c:spPr>
          <c:invertIfNegative val="0"/>
          <c:dLbls>
            <c:dLbl>
              <c:idx val="0"/>
              <c:layout>
                <c:manualLayout>
                  <c:x val="0.10181441240613386"/>
                  <c:y val="2.813758428095104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F871-4216-A07D-4C15FAA5EF0A}"/>
                </c:ext>
              </c:extLst>
            </c:dLbl>
            <c:dLbl>
              <c:idx val="1"/>
              <c:layout>
                <c:manualLayout>
                  <c:x val="9.8123456020137154E-2"/>
                  <c:y val="-1.511632213856479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F871-4216-A07D-4C15FAA5EF0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Sheet2!$K$10:$L$10</c:f>
              <c:numCache>
                <c:formatCode>General</c:formatCode>
                <c:ptCount val="2"/>
                <c:pt idx="0">
                  <c:v>2050</c:v>
                </c:pt>
                <c:pt idx="1">
                  <c:v>2016</c:v>
                </c:pt>
              </c:numCache>
            </c:numRef>
          </c:cat>
          <c:val>
            <c:numRef>
              <c:f>Sheet2!$K$17:$L$17</c:f>
              <c:numCache>
                <c:formatCode>General</c:formatCode>
                <c:ptCount val="2"/>
                <c:pt idx="0">
                  <c:v>2.6664278273191518E-3</c:v>
                </c:pt>
                <c:pt idx="1">
                  <c:v>4.0888959980805179E-3</c:v>
                </c:pt>
              </c:numCache>
            </c:numRef>
          </c:val>
          <c:extLst>
            <c:ext xmlns:c16="http://schemas.microsoft.com/office/drawing/2014/chart" uri="{C3380CC4-5D6E-409C-BE32-E72D297353CC}">
              <c16:uniqueId val="{00000010-F871-4216-A07D-4C15FAA5EF0A}"/>
            </c:ext>
          </c:extLst>
        </c:ser>
        <c:dLbls>
          <c:showLegendKey val="0"/>
          <c:showVal val="0"/>
          <c:showCatName val="0"/>
          <c:showSerName val="0"/>
          <c:showPercent val="0"/>
          <c:showBubbleSize val="0"/>
        </c:dLbls>
        <c:gapWidth val="44"/>
        <c:overlap val="100"/>
        <c:axId val="753128552"/>
        <c:axId val="753127896"/>
      </c:barChart>
      <c:catAx>
        <c:axId val="753128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3127896"/>
        <c:crosses val="autoZero"/>
        <c:auto val="1"/>
        <c:lblAlgn val="ctr"/>
        <c:lblOffset val="100"/>
        <c:noMultiLvlLbl val="0"/>
      </c:catAx>
      <c:valAx>
        <c:axId val="75312789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128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Sheet1!$M$1841</c:f>
              <c:strCache>
                <c:ptCount val="1"/>
                <c:pt idx="0">
                  <c:v>Natural Increase (Births - Deaths) </c:v>
                </c:pt>
              </c:strCache>
            </c:strRef>
          </c:tx>
          <c:spPr>
            <a:ln w="28575" cap="rnd">
              <a:solidFill>
                <a:schemeClr val="accent2"/>
              </a:solidFill>
              <a:round/>
            </a:ln>
            <a:effectLst/>
          </c:spPr>
          <c:marker>
            <c:symbol val="none"/>
          </c:marker>
          <c:cat>
            <c:numRef>
              <c:f>Sheet1!$L$1842:$L$1891</c:f>
              <c:numCache>
                <c:formatCode>General</c:formatCode>
                <c:ptCount val="5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numCache>
            </c:numRef>
          </c:cat>
          <c:val>
            <c:numRef>
              <c:f>Sheet1!$M$1842:$M$1891</c:f>
              <c:numCache>
                <c:formatCode>General</c:formatCode>
                <c:ptCount val="50"/>
                <c:pt idx="0">
                  <c:v>25040</c:v>
                </c:pt>
                <c:pt idx="1">
                  <c:v>23963</c:v>
                </c:pt>
                <c:pt idx="2">
                  <c:v>22995</c:v>
                </c:pt>
                <c:pt idx="3">
                  <c:v>24396</c:v>
                </c:pt>
                <c:pt idx="4">
                  <c:v>24127</c:v>
                </c:pt>
                <c:pt idx="5">
                  <c:v>22244</c:v>
                </c:pt>
                <c:pt idx="6">
                  <c:v>20736</c:v>
                </c:pt>
                <c:pt idx="7">
                  <c:v>20258</c:v>
                </c:pt>
                <c:pt idx="8">
                  <c:v>19694</c:v>
                </c:pt>
                <c:pt idx="9">
                  <c:v>19250</c:v>
                </c:pt>
                <c:pt idx="10">
                  <c:v>18098</c:v>
                </c:pt>
                <c:pt idx="11">
                  <c:v>17157</c:v>
                </c:pt>
                <c:pt idx="12">
                  <c:v>16313</c:v>
                </c:pt>
                <c:pt idx="13">
                  <c:v>15372</c:v>
                </c:pt>
                <c:pt idx="14">
                  <c:v>14468</c:v>
                </c:pt>
                <c:pt idx="15">
                  <c:v>13632</c:v>
                </c:pt>
                <c:pt idx="16">
                  <c:v>13117</c:v>
                </c:pt>
                <c:pt idx="17">
                  <c:v>12650</c:v>
                </c:pt>
                <c:pt idx="18">
                  <c:v>11482</c:v>
                </c:pt>
                <c:pt idx="19">
                  <c:v>11143</c:v>
                </c:pt>
                <c:pt idx="20">
                  <c:v>10214</c:v>
                </c:pt>
                <c:pt idx="21">
                  <c:v>10031</c:v>
                </c:pt>
                <c:pt idx="22">
                  <c:v>9813</c:v>
                </c:pt>
                <c:pt idx="23">
                  <c:v>8932</c:v>
                </c:pt>
                <c:pt idx="24">
                  <c:v>9156</c:v>
                </c:pt>
                <c:pt idx="25">
                  <c:v>8870</c:v>
                </c:pt>
                <c:pt idx="26">
                  <c:v>8320</c:v>
                </c:pt>
                <c:pt idx="27">
                  <c:v>7837</c:v>
                </c:pt>
                <c:pt idx="28">
                  <c:v>7312</c:v>
                </c:pt>
                <c:pt idx="29">
                  <c:v>7392</c:v>
                </c:pt>
                <c:pt idx="30">
                  <c:v>7028</c:v>
                </c:pt>
                <c:pt idx="31">
                  <c:v>6681</c:v>
                </c:pt>
                <c:pt idx="32">
                  <c:v>6319</c:v>
                </c:pt>
                <c:pt idx="33">
                  <c:v>5768</c:v>
                </c:pt>
                <c:pt idx="34">
                  <c:v>5488</c:v>
                </c:pt>
                <c:pt idx="35">
                  <c:v>5737</c:v>
                </c:pt>
                <c:pt idx="36">
                  <c:v>5578</c:v>
                </c:pt>
                <c:pt idx="37">
                  <c:v>4733</c:v>
                </c:pt>
                <c:pt idx="38">
                  <c:v>4227</c:v>
                </c:pt>
                <c:pt idx="39">
                  <c:v>4050</c:v>
                </c:pt>
                <c:pt idx="40">
                  <c:v>3647</c:v>
                </c:pt>
                <c:pt idx="41">
                  <c:v>3123</c:v>
                </c:pt>
                <c:pt idx="42">
                  <c:v>2812</c:v>
                </c:pt>
                <c:pt idx="43">
                  <c:v>2915</c:v>
                </c:pt>
                <c:pt idx="44">
                  <c:v>1942</c:v>
                </c:pt>
                <c:pt idx="45">
                  <c:v>2008</c:v>
                </c:pt>
                <c:pt idx="46">
                  <c:v>1080</c:v>
                </c:pt>
                <c:pt idx="47">
                  <c:v>1608</c:v>
                </c:pt>
                <c:pt idx="48">
                  <c:v>1597</c:v>
                </c:pt>
                <c:pt idx="49">
                  <c:v>1455</c:v>
                </c:pt>
              </c:numCache>
            </c:numRef>
          </c:val>
          <c:smooth val="0"/>
          <c:extLst>
            <c:ext xmlns:c16="http://schemas.microsoft.com/office/drawing/2014/chart" uri="{C3380CC4-5D6E-409C-BE32-E72D297353CC}">
              <c16:uniqueId val="{00000000-D8F8-4AFB-8C69-173EBCFB48E5}"/>
            </c:ext>
          </c:extLst>
        </c:ser>
        <c:ser>
          <c:idx val="1"/>
          <c:order val="1"/>
          <c:tx>
            <c:strRef>
              <c:f>Sheet1!$N$1841</c:f>
              <c:strCache>
                <c:ptCount val="1"/>
                <c:pt idx="0">
                  <c:v>Net Migration </c:v>
                </c:pt>
              </c:strCache>
            </c:strRef>
          </c:tx>
          <c:spPr>
            <a:ln w="28575" cap="rnd">
              <a:solidFill>
                <a:schemeClr val="accent4"/>
              </a:solidFill>
              <a:round/>
            </a:ln>
            <a:effectLst/>
          </c:spPr>
          <c:marker>
            <c:symbol val="none"/>
          </c:marker>
          <c:cat>
            <c:numRef>
              <c:f>Sheet1!$L$1842:$L$1891</c:f>
              <c:numCache>
                <c:formatCode>General</c:formatCode>
                <c:ptCount val="50"/>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numCache>
            </c:numRef>
          </c:cat>
          <c:val>
            <c:numRef>
              <c:f>Sheet1!$N$1842:$N$1891</c:f>
              <c:numCache>
                <c:formatCode>#,##0</c:formatCode>
                <c:ptCount val="50"/>
                <c:pt idx="0">
                  <c:v>9446</c:v>
                </c:pt>
                <c:pt idx="1">
                  <c:v>13957</c:v>
                </c:pt>
                <c:pt idx="2">
                  <c:v>11415</c:v>
                </c:pt>
                <c:pt idx="3">
                  <c:v>15227</c:v>
                </c:pt>
                <c:pt idx="4">
                  <c:v>2539</c:v>
                </c:pt>
                <c:pt idx="5">
                  <c:v>-569</c:v>
                </c:pt>
                <c:pt idx="6">
                  <c:v>3556</c:v>
                </c:pt>
                <c:pt idx="7">
                  <c:v>5789</c:v>
                </c:pt>
                <c:pt idx="8">
                  <c:v>6493</c:v>
                </c:pt>
                <c:pt idx="9">
                  <c:v>7080</c:v>
                </c:pt>
                <c:pt idx="10">
                  <c:v>7580</c:v>
                </c:pt>
                <c:pt idx="11">
                  <c:v>7999</c:v>
                </c:pt>
                <c:pt idx="12">
                  <c:v>8354</c:v>
                </c:pt>
                <c:pt idx="13">
                  <c:v>8662</c:v>
                </c:pt>
                <c:pt idx="14">
                  <c:v>8925</c:v>
                </c:pt>
                <c:pt idx="15">
                  <c:v>9153</c:v>
                </c:pt>
                <c:pt idx="16">
                  <c:v>9353</c:v>
                </c:pt>
                <c:pt idx="17">
                  <c:v>9527</c:v>
                </c:pt>
                <c:pt idx="18">
                  <c:v>9681</c:v>
                </c:pt>
                <c:pt idx="19">
                  <c:v>9817</c:v>
                </c:pt>
                <c:pt idx="20">
                  <c:v>9941</c:v>
                </c:pt>
                <c:pt idx="21">
                  <c:v>10053</c:v>
                </c:pt>
                <c:pt idx="22">
                  <c:v>10158</c:v>
                </c:pt>
                <c:pt idx="23">
                  <c:v>10254</c:v>
                </c:pt>
                <c:pt idx="24">
                  <c:v>10346</c:v>
                </c:pt>
                <c:pt idx="25">
                  <c:v>10434</c:v>
                </c:pt>
                <c:pt idx="26">
                  <c:v>10517</c:v>
                </c:pt>
                <c:pt idx="27">
                  <c:v>10599</c:v>
                </c:pt>
                <c:pt idx="28">
                  <c:v>10676</c:v>
                </c:pt>
                <c:pt idx="29">
                  <c:v>10746</c:v>
                </c:pt>
                <c:pt idx="30">
                  <c:v>10823</c:v>
                </c:pt>
                <c:pt idx="31">
                  <c:v>10895</c:v>
                </c:pt>
                <c:pt idx="32">
                  <c:v>10963</c:v>
                </c:pt>
                <c:pt idx="33">
                  <c:v>11034</c:v>
                </c:pt>
                <c:pt idx="34">
                  <c:v>11099</c:v>
                </c:pt>
                <c:pt idx="35">
                  <c:v>11168</c:v>
                </c:pt>
                <c:pt idx="36">
                  <c:v>11231</c:v>
                </c:pt>
                <c:pt idx="37">
                  <c:v>11295</c:v>
                </c:pt>
                <c:pt idx="38">
                  <c:v>11359</c:v>
                </c:pt>
                <c:pt idx="39">
                  <c:v>11422</c:v>
                </c:pt>
                <c:pt idx="40">
                  <c:v>11485</c:v>
                </c:pt>
                <c:pt idx="41">
                  <c:v>11547</c:v>
                </c:pt>
                <c:pt idx="42">
                  <c:v>11606</c:v>
                </c:pt>
                <c:pt idx="43">
                  <c:v>11667</c:v>
                </c:pt>
                <c:pt idx="44">
                  <c:v>11725</c:v>
                </c:pt>
                <c:pt idx="45">
                  <c:v>11781</c:v>
                </c:pt>
                <c:pt idx="46">
                  <c:v>11839</c:v>
                </c:pt>
                <c:pt idx="47">
                  <c:v>11896</c:v>
                </c:pt>
                <c:pt idx="48">
                  <c:v>11955</c:v>
                </c:pt>
                <c:pt idx="49">
                  <c:v>12016</c:v>
                </c:pt>
              </c:numCache>
            </c:numRef>
          </c:val>
          <c:smooth val="0"/>
          <c:extLst>
            <c:ext xmlns:c16="http://schemas.microsoft.com/office/drawing/2014/chart" uri="{C3380CC4-5D6E-409C-BE32-E72D297353CC}">
              <c16:uniqueId val="{00000001-D8F8-4AFB-8C69-173EBCFB48E5}"/>
            </c:ext>
          </c:extLst>
        </c:ser>
        <c:dLbls>
          <c:showLegendKey val="0"/>
          <c:showVal val="0"/>
          <c:showCatName val="0"/>
          <c:showSerName val="0"/>
          <c:showPercent val="0"/>
          <c:showBubbleSize val="0"/>
        </c:dLbls>
        <c:smooth val="0"/>
        <c:axId val="792418912"/>
        <c:axId val="792419240"/>
      </c:lineChart>
      <c:catAx>
        <c:axId val="792418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2419240"/>
        <c:crosses val="autoZero"/>
        <c:auto val="1"/>
        <c:lblAlgn val="ctr"/>
        <c:lblOffset val="100"/>
        <c:tickLblSkip val="5"/>
        <c:noMultiLvlLbl val="0"/>
      </c:catAx>
      <c:valAx>
        <c:axId val="792419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9241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71103054287591"/>
          <c:y val="3.3333333333333333E-2"/>
          <c:w val="0.82126422566620638"/>
          <c:h val="0.72642902801831366"/>
        </c:manualLayout>
      </c:layout>
      <c:barChart>
        <c:barDir val="col"/>
        <c:grouping val="stacked"/>
        <c:varyColors val="0"/>
        <c:ser>
          <c:idx val="2"/>
          <c:order val="2"/>
          <c:tx>
            <c:strRef>
              <c:f>Sheet2!$I$2</c:f>
              <c:strCache>
                <c:ptCount val="1"/>
                <c:pt idx="0">
                  <c:v>Growth</c:v>
                </c:pt>
              </c:strCache>
            </c:strRef>
          </c:tx>
          <c:spPr>
            <a:solidFill>
              <a:schemeClr val="accent3"/>
            </a:solidFill>
            <a:ln>
              <a:noFill/>
            </a:ln>
            <a:effectLst/>
          </c:spPr>
          <c:invertIfNegative val="0"/>
          <c:cat>
            <c:strRef>
              <c:f>Sheet2!$F$3:$F$12</c:f>
              <c:strCache>
                <c:ptCount val="10"/>
                <c:pt idx="0">
                  <c:v>Riverside</c:v>
                </c:pt>
                <c:pt idx="1">
                  <c:v>Los Angeles </c:v>
                </c:pt>
                <c:pt idx="2">
                  <c:v>San Bernardino</c:v>
                </c:pt>
                <c:pt idx="3">
                  <c:v>Santa Clara</c:v>
                </c:pt>
                <c:pt idx="4">
                  <c:v>San Diego</c:v>
                </c:pt>
                <c:pt idx="5">
                  <c:v>Sacramento</c:v>
                </c:pt>
                <c:pt idx="6">
                  <c:v>Alameda</c:v>
                </c:pt>
                <c:pt idx="7">
                  <c:v>Kern</c:v>
                </c:pt>
                <c:pt idx="8">
                  <c:v>Orange</c:v>
                </c:pt>
                <c:pt idx="9">
                  <c:v>Contra Costa</c:v>
                </c:pt>
              </c:strCache>
            </c:strRef>
          </c:cat>
          <c:val>
            <c:numRef>
              <c:f>Sheet2!$I$3:$I$12</c:f>
              <c:numCache>
                <c:formatCode>General</c:formatCode>
                <c:ptCount val="10"/>
                <c:pt idx="0">
                  <c:v>1010649</c:v>
                </c:pt>
                <c:pt idx="1">
                  <c:v>986081</c:v>
                </c:pt>
                <c:pt idx="2">
                  <c:v>813124</c:v>
                </c:pt>
                <c:pt idx="3">
                  <c:v>688187</c:v>
                </c:pt>
                <c:pt idx="4">
                  <c:v>669546</c:v>
                </c:pt>
                <c:pt idx="5">
                  <c:v>580775</c:v>
                </c:pt>
                <c:pt idx="6">
                  <c:v>504030</c:v>
                </c:pt>
                <c:pt idx="7">
                  <c:v>452978</c:v>
                </c:pt>
                <c:pt idx="8">
                  <c:v>415187</c:v>
                </c:pt>
                <c:pt idx="9">
                  <c:v>362502</c:v>
                </c:pt>
              </c:numCache>
            </c:numRef>
          </c:val>
          <c:extLst>
            <c:ext xmlns:c16="http://schemas.microsoft.com/office/drawing/2014/chart" uri="{C3380CC4-5D6E-409C-BE32-E72D297353CC}">
              <c16:uniqueId val="{00000000-4AB4-4F49-AABF-4C0F68397F9E}"/>
            </c:ext>
          </c:extLst>
        </c:ser>
        <c:dLbls>
          <c:showLegendKey val="0"/>
          <c:showVal val="0"/>
          <c:showCatName val="0"/>
          <c:showSerName val="0"/>
          <c:showPercent val="0"/>
          <c:showBubbleSize val="0"/>
        </c:dLbls>
        <c:gapWidth val="100"/>
        <c:overlap val="100"/>
        <c:axId val="522444832"/>
        <c:axId val="522445160"/>
        <c:extLst>
          <c:ext xmlns:c15="http://schemas.microsoft.com/office/drawing/2012/chart" uri="{02D57815-91ED-43cb-92C2-25804820EDAC}">
            <c15:filteredBarSeries>
              <c15:ser>
                <c:idx val="0"/>
                <c:order val="0"/>
                <c:tx>
                  <c:strRef>
                    <c:extLst>
                      <c:ext uri="{02D57815-91ED-43cb-92C2-25804820EDAC}">
                        <c15:formulaRef>
                          <c15:sqref>Sheet2!$G$2</c15:sqref>
                        </c15:formulaRef>
                      </c:ext>
                    </c:extLst>
                    <c:strCache>
                      <c:ptCount val="1"/>
                      <c:pt idx="0">
                        <c:v>2016</c:v>
                      </c:pt>
                    </c:strCache>
                  </c:strRef>
                </c:tx>
                <c:spPr>
                  <a:solidFill>
                    <a:schemeClr val="accent1"/>
                  </a:solidFill>
                  <a:ln>
                    <a:noFill/>
                  </a:ln>
                  <a:effectLst/>
                </c:spPr>
                <c:invertIfNegative val="0"/>
                <c:cat>
                  <c:strRef>
                    <c:extLst>
                      <c:ext uri="{02D57815-91ED-43cb-92C2-25804820EDAC}">
                        <c15:formulaRef>
                          <c15:sqref>Sheet2!$F$3:$F$12</c15:sqref>
                        </c15:formulaRef>
                      </c:ext>
                    </c:extLst>
                    <c:strCache>
                      <c:ptCount val="10"/>
                      <c:pt idx="0">
                        <c:v>Riverside</c:v>
                      </c:pt>
                      <c:pt idx="1">
                        <c:v>Los Angeles </c:v>
                      </c:pt>
                      <c:pt idx="2">
                        <c:v>San Bernardino</c:v>
                      </c:pt>
                      <c:pt idx="3">
                        <c:v>Santa Clara</c:v>
                      </c:pt>
                      <c:pt idx="4">
                        <c:v>San Diego</c:v>
                      </c:pt>
                      <c:pt idx="5">
                        <c:v>Sacramento</c:v>
                      </c:pt>
                      <c:pt idx="6">
                        <c:v>Alameda</c:v>
                      </c:pt>
                      <c:pt idx="7">
                        <c:v>Kern</c:v>
                      </c:pt>
                      <c:pt idx="8">
                        <c:v>Orange</c:v>
                      </c:pt>
                      <c:pt idx="9">
                        <c:v>Contra Costa</c:v>
                      </c:pt>
                    </c:strCache>
                  </c:strRef>
                </c:cat>
                <c:val>
                  <c:numRef>
                    <c:extLst>
                      <c:ext uri="{02D57815-91ED-43cb-92C2-25804820EDAC}">
                        <c15:formulaRef>
                          <c15:sqref>Sheet2!$G$3:$G$12</c15:sqref>
                        </c15:formulaRef>
                      </c:ext>
                    </c:extLst>
                    <c:numCache>
                      <c:formatCode>General</c:formatCode>
                      <c:ptCount val="10"/>
                      <c:pt idx="0">
                        <c:v>2389723</c:v>
                      </c:pt>
                      <c:pt idx="1">
                        <c:v>10271792</c:v>
                      </c:pt>
                      <c:pt idx="2">
                        <c:v>2163680</c:v>
                      </c:pt>
                      <c:pt idx="3">
                        <c:v>1945465</c:v>
                      </c:pt>
                      <c:pt idx="4">
                        <c:v>3320108</c:v>
                      </c:pt>
                      <c:pt idx="5">
                        <c:v>1519381</c:v>
                      </c:pt>
                      <c:pt idx="6">
                        <c:v>1650818</c:v>
                      </c:pt>
                      <c:pt idx="7">
                        <c:v>898825</c:v>
                      </c:pt>
                      <c:pt idx="8">
                        <c:v>3200748</c:v>
                      </c:pt>
                      <c:pt idx="9">
                        <c:v>1138039</c:v>
                      </c:pt>
                    </c:numCache>
                  </c:numRef>
                </c:val>
                <c:extLst>
                  <c:ext xmlns:c16="http://schemas.microsoft.com/office/drawing/2014/chart" uri="{C3380CC4-5D6E-409C-BE32-E72D297353CC}">
                    <c16:uniqueId val="{00000000-A580-4B31-8B64-E74D1BD63F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Sheet2!$H$2</c15:sqref>
                        </c15:formulaRef>
                      </c:ext>
                    </c:extLst>
                    <c:strCache>
                      <c:ptCount val="1"/>
                      <c:pt idx="0">
                        <c:v>2050</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Sheet2!$F$3:$F$12</c15:sqref>
                        </c15:formulaRef>
                      </c:ext>
                    </c:extLst>
                    <c:strCache>
                      <c:ptCount val="10"/>
                      <c:pt idx="0">
                        <c:v>Riverside</c:v>
                      </c:pt>
                      <c:pt idx="1">
                        <c:v>Los Angeles </c:v>
                      </c:pt>
                      <c:pt idx="2">
                        <c:v>San Bernardino</c:v>
                      </c:pt>
                      <c:pt idx="3">
                        <c:v>Santa Clara</c:v>
                      </c:pt>
                      <c:pt idx="4">
                        <c:v>San Diego</c:v>
                      </c:pt>
                      <c:pt idx="5">
                        <c:v>Sacramento</c:v>
                      </c:pt>
                      <c:pt idx="6">
                        <c:v>Alameda</c:v>
                      </c:pt>
                      <c:pt idx="7">
                        <c:v>Kern</c:v>
                      </c:pt>
                      <c:pt idx="8">
                        <c:v>Orange</c:v>
                      </c:pt>
                      <c:pt idx="9">
                        <c:v>Contra Costa</c:v>
                      </c:pt>
                    </c:strCache>
                  </c:strRef>
                </c:cat>
                <c:val>
                  <c:numRef>
                    <c:extLst xmlns:c15="http://schemas.microsoft.com/office/drawing/2012/chart">
                      <c:ext xmlns:c15="http://schemas.microsoft.com/office/drawing/2012/chart" uri="{02D57815-91ED-43cb-92C2-25804820EDAC}">
                        <c15:formulaRef>
                          <c15:sqref>Sheet2!$H$3:$H$12</c15:sqref>
                        </c15:formulaRef>
                      </c:ext>
                    </c:extLst>
                    <c:numCache>
                      <c:formatCode>General</c:formatCode>
                      <c:ptCount val="10"/>
                      <c:pt idx="0">
                        <c:v>3400372</c:v>
                      </c:pt>
                      <c:pt idx="1">
                        <c:v>11257873</c:v>
                      </c:pt>
                      <c:pt idx="2">
                        <c:v>2976804</c:v>
                      </c:pt>
                      <c:pt idx="3">
                        <c:v>2633652</c:v>
                      </c:pt>
                      <c:pt idx="4">
                        <c:v>3989654</c:v>
                      </c:pt>
                      <c:pt idx="5">
                        <c:v>2100156</c:v>
                      </c:pt>
                      <c:pt idx="6">
                        <c:v>2154848</c:v>
                      </c:pt>
                      <c:pt idx="7">
                        <c:v>1351803</c:v>
                      </c:pt>
                      <c:pt idx="8">
                        <c:v>3615935</c:v>
                      </c:pt>
                      <c:pt idx="9">
                        <c:v>1500541</c:v>
                      </c:pt>
                    </c:numCache>
                  </c:numRef>
                </c:val>
                <c:extLst xmlns:c15="http://schemas.microsoft.com/office/drawing/2012/chart">
                  <c:ext xmlns:c16="http://schemas.microsoft.com/office/drawing/2014/chart" uri="{C3380CC4-5D6E-409C-BE32-E72D297353CC}">
                    <c16:uniqueId val="{00000001-A580-4B31-8B64-E74D1BD63F0B}"/>
                  </c:ext>
                </c:extLst>
              </c15:ser>
            </c15:filteredBarSeries>
          </c:ext>
        </c:extLst>
      </c:barChart>
      <c:catAx>
        <c:axId val="522444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88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2445160"/>
        <c:crosses val="autoZero"/>
        <c:auto val="1"/>
        <c:lblAlgn val="ctr"/>
        <c:lblOffset val="100"/>
        <c:noMultiLvlLbl val="0"/>
      </c:catAx>
      <c:valAx>
        <c:axId val="5224451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2444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35432225262232E-2"/>
          <c:y val="1.9364648918533914E-2"/>
          <c:w val="0.91915041872712122"/>
          <c:h val="0.83651890702567"/>
        </c:manualLayout>
      </c:layout>
      <c:barChart>
        <c:barDir val="col"/>
        <c:grouping val="clustered"/>
        <c:varyColors val="0"/>
        <c:ser>
          <c:idx val="0"/>
          <c:order val="0"/>
          <c:tx>
            <c:strRef>
              <c:f>'numeric data'!$H$1</c:f>
              <c:strCache>
                <c:ptCount val="1"/>
                <c:pt idx="0">
                  <c:v>2016 Population </c:v>
                </c:pt>
              </c:strCache>
            </c:strRef>
          </c:tx>
          <c:spPr>
            <a:solidFill>
              <a:schemeClr val="accent2"/>
            </a:solidFill>
            <a:ln>
              <a:noFill/>
            </a:ln>
            <a:effectLst/>
          </c:spPr>
          <c:invertIfNegative val="0"/>
          <c:cat>
            <c:strRef>
              <c:f>'numeric data'!$G$2:$G$20</c:f>
              <c:strCache>
                <c:ptCount val="19"/>
                <c:pt idx="0">
                  <c:v>0 to 4</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c:v>
                </c:pt>
                <c:pt idx="15">
                  <c:v>75 to 79</c:v>
                </c:pt>
                <c:pt idx="16">
                  <c:v>80 to 84</c:v>
                </c:pt>
                <c:pt idx="17">
                  <c:v>85 to 89</c:v>
                </c:pt>
                <c:pt idx="18">
                  <c:v>90 plus</c:v>
                </c:pt>
              </c:strCache>
            </c:strRef>
          </c:cat>
          <c:val>
            <c:numRef>
              <c:f>'numeric data'!$H$2:$H$20</c:f>
              <c:numCache>
                <c:formatCode>General</c:formatCode>
                <c:ptCount val="19"/>
                <c:pt idx="0">
                  <c:v>222632</c:v>
                </c:pt>
                <c:pt idx="1">
                  <c:v>228072</c:v>
                </c:pt>
                <c:pt idx="2">
                  <c:v>207500</c:v>
                </c:pt>
                <c:pt idx="3">
                  <c:v>230242</c:v>
                </c:pt>
                <c:pt idx="4">
                  <c:v>260673</c:v>
                </c:pt>
                <c:pt idx="5">
                  <c:v>222040</c:v>
                </c:pt>
                <c:pt idx="6">
                  <c:v>233937</c:v>
                </c:pt>
                <c:pt idx="7">
                  <c:v>222552</c:v>
                </c:pt>
                <c:pt idx="8">
                  <c:v>205865</c:v>
                </c:pt>
                <c:pt idx="9">
                  <c:v>210470</c:v>
                </c:pt>
                <c:pt idx="10">
                  <c:v>211268</c:v>
                </c:pt>
                <c:pt idx="11">
                  <c:v>208580</c:v>
                </c:pt>
                <c:pt idx="12">
                  <c:v>182402</c:v>
                </c:pt>
                <c:pt idx="13">
                  <c:v>153727</c:v>
                </c:pt>
                <c:pt idx="14">
                  <c:v>106385</c:v>
                </c:pt>
                <c:pt idx="15">
                  <c:v>76417</c:v>
                </c:pt>
                <c:pt idx="16">
                  <c:v>54469</c:v>
                </c:pt>
                <c:pt idx="17">
                  <c:v>40018</c:v>
                </c:pt>
                <c:pt idx="18">
                  <c:v>23642</c:v>
                </c:pt>
              </c:numCache>
            </c:numRef>
          </c:val>
          <c:extLst>
            <c:ext xmlns:c16="http://schemas.microsoft.com/office/drawing/2014/chart" uri="{C3380CC4-5D6E-409C-BE32-E72D297353CC}">
              <c16:uniqueId val="{00000000-1536-463C-B66C-07291FE1A714}"/>
            </c:ext>
          </c:extLst>
        </c:ser>
        <c:ser>
          <c:idx val="1"/>
          <c:order val="1"/>
          <c:tx>
            <c:strRef>
              <c:f>'numeric data'!$I$1</c:f>
              <c:strCache>
                <c:ptCount val="1"/>
                <c:pt idx="0">
                  <c:v>2050 Population </c:v>
                </c:pt>
              </c:strCache>
            </c:strRef>
          </c:tx>
          <c:spPr>
            <a:solidFill>
              <a:schemeClr val="accent6">
                <a:lumMod val="75000"/>
              </a:schemeClr>
            </a:solidFill>
            <a:ln>
              <a:noFill/>
            </a:ln>
            <a:effectLst/>
          </c:spPr>
          <c:invertIfNegative val="0"/>
          <c:cat>
            <c:strRef>
              <c:f>'numeric data'!$G$2:$G$20</c:f>
              <c:strCache>
                <c:ptCount val="19"/>
                <c:pt idx="0">
                  <c:v>0 to 4</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c:v>
                </c:pt>
                <c:pt idx="15">
                  <c:v>75 to 79</c:v>
                </c:pt>
                <c:pt idx="16">
                  <c:v>80 to 84</c:v>
                </c:pt>
                <c:pt idx="17">
                  <c:v>85 to 89</c:v>
                </c:pt>
                <c:pt idx="18">
                  <c:v>90 plus</c:v>
                </c:pt>
              </c:strCache>
            </c:strRef>
          </c:cat>
          <c:val>
            <c:numRef>
              <c:f>'numeric data'!$I$2:$I$20</c:f>
              <c:numCache>
                <c:formatCode>General</c:formatCode>
                <c:ptCount val="19"/>
                <c:pt idx="0">
                  <c:v>214217</c:v>
                </c:pt>
                <c:pt idx="1">
                  <c:v>225274</c:v>
                </c:pt>
                <c:pt idx="2">
                  <c:v>223426</c:v>
                </c:pt>
                <c:pt idx="3">
                  <c:v>250382</c:v>
                </c:pt>
                <c:pt idx="4">
                  <c:v>288553</c:v>
                </c:pt>
                <c:pt idx="5">
                  <c:v>249268</c:v>
                </c:pt>
                <c:pt idx="6">
                  <c:v>251964</c:v>
                </c:pt>
                <c:pt idx="7">
                  <c:v>253137</c:v>
                </c:pt>
                <c:pt idx="8">
                  <c:v>234864</c:v>
                </c:pt>
                <c:pt idx="9">
                  <c:v>204584</c:v>
                </c:pt>
                <c:pt idx="10">
                  <c:v>195460</c:v>
                </c:pt>
                <c:pt idx="11">
                  <c:v>189140</c:v>
                </c:pt>
                <c:pt idx="12">
                  <c:v>196951</c:v>
                </c:pt>
                <c:pt idx="13">
                  <c:v>217735</c:v>
                </c:pt>
                <c:pt idx="14">
                  <c:v>196879</c:v>
                </c:pt>
                <c:pt idx="15">
                  <c:v>182869</c:v>
                </c:pt>
                <c:pt idx="16">
                  <c:v>164277</c:v>
                </c:pt>
                <c:pt idx="17">
                  <c:v>139654</c:v>
                </c:pt>
                <c:pt idx="18">
                  <c:v>118474</c:v>
                </c:pt>
              </c:numCache>
            </c:numRef>
          </c:val>
          <c:extLst>
            <c:ext xmlns:c16="http://schemas.microsoft.com/office/drawing/2014/chart" uri="{C3380CC4-5D6E-409C-BE32-E72D297353CC}">
              <c16:uniqueId val="{00000001-1536-463C-B66C-07291FE1A714}"/>
            </c:ext>
          </c:extLst>
        </c:ser>
        <c:dLbls>
          <c:showLegendKey val="0"/>
          <c:showVal val="0"/>
          <c:showCatName val="0"/>
          <c:showSerName val="0"/>
          <c:showPercent val="0"/>
          <c:showBubbleSize val="0"/>
        </c:dLbls>
        <c:gapWidth val="22"/>
        <c:axId val="546070224"/>
        <c:axId val="546070552"/>
      </c:barChart>
      <c:catAx>
        <c:axId val="5460702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6070552"/>
        <c:crosses val="autoZero"/>
        <c:auto val="0"/>
        <c:lblAlgn val="ctr"/>
        <c:lblOffset val="100"/>
        <c:noMultiLvlLbl val="0"/>
      </c:catAx>
      <c:valAx>
        <c:axId val="546070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6070224"/>
        <c:crosses val="autoZero"/>
        <c:crossBetween val="between"/>
      </c:valAx>
      <c:spPr>
        <a:noFill/>
        <a:ln w="25400">
          <a:noFill/>
        </a:ln>
        <a:effectLst/>
      </c:spPr>
    </c:plotArea>
    <c:legend>
      <c:legendPos val="b"/>
      <c:layout>
        <c:manualLayout>
          <c:xMode val="edge"/>
          <c:yMode val="edge"/>
          <c:x val="0.17853104045996573"/>
          <c:y val="4.7356727875570707E-2"/>
          <c:w val="0.5624059903893045"/>
          <c:h val="5.5824533125592622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tx1">
                    <a:lumMod val="50000"/>
                    <a:lumOff val="50000"/>
                  </a:schemeClr>
                </a:solidFill>
                <a:latin typeface="Arial" panose="020B0604020202020204" pitchFamily="34" charset="0"/>
                <a:ea typeface="+mn-ea"/>
                <a:cs typeface="Arial" panose="020B0604020202020204" pitchFamily="34" charset="0"/>
              </a:defRPr>
            </a:pPr>
            <a:r>
              <a:rPr lang="en-US" sz="1600" b="1" dirty="0">
                <a:solidFill>
                  <a:schemeClr val="tx1">
                    <a:lumMod val="50000"/>
                    <a:lumOff val="50000"/>
                  </a:schemeClr>
                </a:solidFill>
                <a:latin typeface="Arial" panose="020B0604020202020204" pitchFamily="34" charset="0"/>
                <a:cs typeface="Arial" panose="020B0604020202020204" pitchFamily="34" charset="0"/>
              </a:rPr>
              <a:t>Persons per</a:t>
            </a:r>
            <a:r>
              <a:rPr lang="en-US" sz="1600" b="1" baseline="0" dirty="0">
                <a:solidFill>
                  <a:schemeClr val="tx1">
                    <a:lumMod val="50000"/>
                    <a:lumOff val="50000"/>
                  </a:schemeClr>
                </a:solidFill>
                <a:latin typeface="Arial" panose="020B0604020202020204" pitchFamily="34" charset="0"/>
                <a:cs typeface="Arial" panose="020B0604020202020204" pitchFamily="34" charset="0"/>
              </a:rPr>
              <a:t> Household vs. Median Age of U.S. Counties in 2010   </a:t>
            </a:r>
          </a:p>
        </c:rich>
      </c:tx>
      <c:layout>
        <c:manualLayout>
          <c:xMode val="edge"/>
          <c:yMode val="edge"/>
          <c:x val="1.6619450405325416E-2"/>
          <c:y val="7.4516085499873848E-3"/>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8416535114177238E-2"/>
          <c:y val="0.10404029194093629"/>
          <c:w val="0.90642847017568295"/>
          <c:h val="0.78202901459801188"/>
        </c:manualLayout>
      </c:layout>
      <c:scatterChart>
        <c:scatterStyle val="lineMarker"/>
        <c:varyColors val="0"/>
        <c:ser>
          <c:idx val="0"/>
          <c:order val="0"/>
          <c:tx>
            <c:v>PPHvsAge</c:v>
          </c:tx>
          <c:spPr>
            <a:ln w="28575" cap="rnd">
              <a:noFill/>
              <a:round/>
            </a:ln>
            <a:effectLst/>
          </c:spPr>
          <c:marker>
            <c:symbol val="circle"/>
            <c:size val="5"/>
            <c:spPr>
              <a:solidFill>
                <a:schemeClr val="accent1"/>
              </a:solidFill>
              <a:ln w="9525">
                <a:solidFill>
                  <a:schemeClr val="accent1"/>
                </a:solidFill>
              </a:ln>
              <a:effectLst/>
            </c:spPr>
          </c:marker>
          <c:dPt>
            <c:idx val="171"/>
            <c:marker>
              <c:symbol val="circle"/>
              <c:size val="5"/>
              <c:spPr>
                <a:solidFill>
                  <a:srgbClr val="92D050"/>
                </a:solidFill>
                <a:ln w="9525">
                  <a:solidFill>
                    <a:schemeClr val="accent1"/>
                  </a:solidFill>
                </a:ln>
                <a:effectLst/>
              </c:spPr>
            </c:marker>
            <c:bubble3D val="0"/>
            <c:extLst>
              <c:ext xmlns:c16="http://schemas.microsoft.com/office/drawing/2014/chart" uri="{C3380CC4-5D6E-409C-BE32-E72D297353CC}">
                <c16:uniqueId val="{00000000-A322-4DC6-8E5E-D4764499EAD0}"/>
              </c:ext>
            </c:extLst>
          </c:dPt>
          <c:dPt>
            <c:idx val="2137"/>
            <c:marker>
              <c:symbol val="circle"/>
              <c:size val="5"/>
              <c:spPr>
                <a:solidFill>
                  <a:srgbClr val="92D050"/>
                </a:solidFill>
                <a:ln w="9525">
                  <a:solidFill>
                    <a:schemeClr val="accent1"/>
                  </a:solidFill>
                </a:ln>
                <a:effectLst/>
              </c:spPr>
            </c:marker>
            <c:bubble3D val="0"/>
            <c:extLst>
              <c:ext xmlns:c16="http://schemas.microsoft.com/office/drawing/2014/chart" uri="{C3380CC4-5D6E-409C-BE32-E72D297353CC}">
                <c16:uniqueId val="{00000001-A322-4DC6-8E5E-D4764499EAD0}"/>
              </c:ext>
            </c:extLst>
          </c:dPt>
          <c:trendline>
            <c:spPr>
              <a:ln w="41275" cap="rnd">
                <a:solidFill>
                  <a:srgbClr val="002060"/>
                </a:solidFill>
                <a:prstDash val="sysDot"/>
              </a:ln>
              <a:effectLst/>
            </c:spPr>
            <c:trendlineType val="linear"/>
            <c:dispRSqr val="0"/>
            <c:dispEq val="0"/>
          </c:trendline>
          <c:xVal>
            <c:numRef>
              <c:f>'Dat1'!$I$2:$I$3148</c:f>
              <c:numCache>
                <c:formatCode>General</c:formatCode>
                <c:ptCount val="3147"/>
                <c:pt idx="0">
                  <c:v>62.7</c:v>
                </c:pt>
                <c:pt idx="1">
                  <c:v>55.9</c:v>
                </c:pt>
                <c:pt idx="2">
                  <c:v>55.9</c:v>
                </c:pt>
                <c:pt idx="3">
                  <c:v>55.8</c:v>
                </c:pt>
                <c:pt idx="4">
                  <c:v>55.3</c:v>
                </c:pt>
                <c:pt idx="5">
                  <c:v>55.2</c:v>
                </c:pt>
                <c:pt idx="6">
                  <c:v>55</c:v>
                </c:pt>
                <c:pt idx="7">
                  <c:v>54.5</c:v>
                </c:pt>
                <c:pt idx="8">
                  <c:v>54.1</c:v>
                </c:pt>
                <c:pt idx="9">
                  <c:v>54</c:v>
                </c:pt>
                <c:pt idx="10">
                  <c:v>53.9</c:v>
                </c:pt>
                <c:pt idx="11">
                  <c:v>53.9</c:v>
                </c:pt>
                <c:pt idx="12">
                  <c:v>53.6</c:v>
                </c:pt>
                <c:pt idx="13">
                  <c:v>53.6</c:v>
                </c:pt>
                <c:pt idx="14">
                  <c:v>53.5</c:v>
                </c:pt>
                <c:pt idx="15">
                  <c:v>53.4</c:v>
                </c:pt>
                <c:pt idx="16">
                  <c:v>53.3</c:v>
                </c:pt>
                <c:pt idx="17">
                  <c:v>53.3</c:v>
                </c:pt>
                <c:pt idx="18">
                  <c:v>53.1</c:v>
                </c:pt>
                <c:pt idx="19">
                  <c:v>53</c:v>
                </c:pt>
                <c:pt idx="20">
                  <c:v>53</c:v>
                </c:pt>
                <c:pt idx="21">
                  <c:v>52.9</c:v>
                </c:pt>
                <c:pt idx="22">
                  <c:v>52.7</c:v>
                </c:pt>
                <c:pt idx="23">
                  <c:v>52.7</c:v>
                </c:pt>
                <c:pt idx="24">
                  <c:v>52.7</c:v>
                </c:pt>
                <c:pt idx="25">
                  <c:v>52.7</c:v>
                </c:pt>
                <c:pt idx="26">
                  <c:v>52.5</c:v>
                </c:pt>
                <c:pt idx="27">
                  <c:v>52.5</c:v>
                </c:pt>
                <c:pt idx="28">
                  <c:v>52.5</c:v>
                </c:pt>
                <c:pt idx="29">
                  <c:v>52.3</c:v>
                </c:pt>
                <c:pt idx="30">
                  <c:v>52.3</c:v>
                </c:pt>
                <c:pt idx="31">
                  <c:v>52.1</c:v>
                </c:pt>
                <c:pt idx="32">
                  <c:v>52</c:v>
                </c:pt>
                <c:pt idx="33">
                  <c:v>51.9</c:v>
                </c:pt>
                <c:pt idx="34">
                  <c:v>51.9</c:v>
                </c:pt>
                <c:pt idx="35">
                  <c:v>51.8</c:v>
                </c:pt>
                <c:pt idx="36">
                  <c:v>51.7</c:v>
                </c:pt>
                <c:pt idx="37">
                  <c:v>51.7</c:v>
                </c:pt>
                <c:pt idx="38">
                  <c:v>51.7</c:v>
                </c:pt>
                <c:pt idx="39">
                  <c:v>51.6</c:v>
                </c:pt>
                <c:pt idx="40">
                  <c:v>51.5</c:v>
                </c:pt>
                <c:pt idx="41">
                  <c:v>51.5</c:v>
                </c:pt>
                <c:pt idx="42">
                  <c:v>51.5</c:v>
                </c:pt>
                <c:pt idx="43">
                  <c:v>51.5</c:v>
                </c:pt>
                <c:pt idx="44">
                  <c:v>51.5</c:v>
                </c:pt>
                <c:pt idx="45">
                  <c:v>51.4</c:v>
                </c:pt>
                <c:pt idx="46">
                  <c:v>51.4</c:v>
                </c:pt>
                <c:pt idx="47">
                  <c:v>51.3</c:v>
                </c:pt>
                <c:pt idx="48">
                  <c:v>51.3</c:v>
                </c:pt>
                <c:pt idx="49">
                  <c:v>51.1</c:v>
                </c:pt>
                <c:pt idx="50">
                  <c:v>51</c:v>
                </c:pt>
                <c:pt idx="51">
                  <c:v>51</c:v>
                </c:pt>
                <c:pt idx="52">
                  <c:v>51</c:v>
                </c:pt>
                <c:pt idx="53">
                  <c:v>50.9</c:v>
                </c:pt>
                <c:pt idx="54">
                  <c:v>50.8</c:v>
                </c:pt>
                <c:pt idx="55">
                  <c:v>50.8</c:v>
                </c:pt>
                <c:pt idx="56">
                  <c:v>50.7</c:v>
                </c:pt>
                <c:pt idx="57">
                  <c:v>50.7</c:v>
                </c:pt>
                <c:pt idx="58">
                  <c:v>50.7</c:v>
                </c:pt>
                <c:pt idx="59">
                  <c:v>50.6</c:v>
                </c:pt>
                <c:pt idx="60">
                  <c:v>50.6</c:v>
                </c:pt>
                <c:pt idx="61">
                  <c:v>50.6</c:v>
                </c:pt>
                <c:pt idx="62">
                  <c:v>50.5</c:v>
                </c:pt>
                <c:pt idx="63">
                  <c:v>50.5</c:v>
                </c:pt>
                <c:pt idx="64">
                  <c:v>50.5</c:v>
                </c:pt>
                <c:pt idx="65">
                  <c:v>50.5</c:v>
                </c:pt>
                <c:pt idx="66">
                  <c:v>50.5</c:v>
                </c:pt>
                <c:pt idx="67">
                  <c:v>50.5</c:v>
                </c:pt>
                <c:pt idx="68">
                  <c:v>50.4</c:v>
                </c:pt>
                <c:pt idx="69">
                  <c:v>50.4</c:v>
                </c:pt>
                <c:pt idx="70">
                  <c:v>50.3</c:v>
                </c:pt>
                <c:pt idx="71">
                  <c:v>50.3</c:v>
                </c:pt>
                <c:pt idx="72">
                  <c:v>50.3</c:v>
                </c:pt>
                <c:pt idx="73">
                  <c:v>50.3</c:v>
                </c:pt>
                <c:pt idx="74">
                  <c:v>50.3</c:v>
                </c:pt>
                <c:pt idx="75">
                  <c:v>50.3</c:v>
                </c:pt>
                <c:pt idx="76">
                  <c:v>50.2</c:v>
                </c:pt>
                <c:pt idx="77">
                  <c:v>50.2</c:v>
                </c:pt>
                <c:pt idx="78">
                  <c:v>50.1</c:v>
                </c:pt>
                <c:pt idx="79">
                  <c:v>50.1</c:v>
                </c:pt>
                <c:pt idx="80">
                  <c:v>50.1</c:v>
                </c:pt>
                <c:pt idx="81">
                  <c:v>50.1</c:v>
                </c:pt>
                <c:pt idx="82">
                  <c:v>50.1</c:v>
                </c:pt>
                <c:pt idx="83">
                  <c:v>50.1</c:v>
                </c:pt>
                <c:pt idx="84">
                  <c:v>50</c:v>
                </c:pt>
                <c:pt idx="85">
                  <c:v>50</c:v>
                </c:pt>
                <c:pt idx="86">
                  <c:v>50</c:v>
                </c:pt>
                <c:pt idx="87">
                  <c:v>50</c:v>
                </c:pt>
                <c:pt idx="88">
                  <c:v>50</c:v>
                </c:pt>
                <c:pt idx="89">
                  <c:v>49.9</c:v>
                </c:pt>
                <c:pt idx="90">
                  <c:v>49.9</c:v>
                </c:pt>
                <c:pt idx="91">
                  <c:v>49.9</c:v>
                </c:pt>
                <c:pt idx="92">
                  <c:v>49.9</c:v>
                </c:pt>
                <c:pt idx="93">
                  <c:v>49.8</c:v>
                </c:pt>
                <c:pt idx="94">
                  <c:v>49.8</c:v>
                </c:pt>
                <c:pt idx="95">
                  <c:v>49.8</c:v>
                </c:pt>
                <c:pt idx="96">
                  <c:v>49.8</c:v>
                </c:pt>
                <c:pt idx="97">
                  <c:v>49.8</c:v>
                </c:pt>
                <c:pt idx="98">
                  <c:v>49.8</c:v>
                </c:pt>
                <c:pt idx="99">
                  <c:v>49.8</c:v>
                </c:pt>
                <c:pt idx="100">
                  <c:v>49.7</c:v>
                </c:pt>
                <c:pt idx="101">
                  <c:v>49.7</c:v>
                </c:pt>
                <c:pt idx="102">
                  <c:v>49.7</c:v>
                </c:pt>
                <c:pt idx="103">
                  <c:v>49.7</c:v>
                </c:pt>
                <c:pt idx="104">
                  <c:v>49.6</c:v>
                </c:pt>
                <c:pt idx="105">
                  <c:v>49.6</c:v>
                </c:pt>
                <c:pt idx="106">
                  <c:v>49.6</c:v>
                </c:pt>
                <c:pt idx="107">
                  <c:v>49.6</c:v>
                </c:pt>
                <c:pt idx="108">
                  <c:v>49.6</c:v>
                </c:pt>
                <c:pt idx="109">
                  <c:v>49.5</c:v>
                </c:pt>
                <c:pt idx="110">
                  <c:v>49.5</c:v>
                </c:pt>
                <c:pt idx="111">
                  <c:v>49.4</c:v>
                </c:pt>
                <c:pt idx="112">
                  <c:v>49.4</c:v>
                </c:pt>
                <c:pt idx="113">
                  <c:v>49.4</c:v>
                </c:pt>
                <c:pt idx="114">
                  <c:v>49.4</c:v>
                </c:pt>
                <c:pt idx="115">
                  <c:v>49.4</c:v>
                </c:pt>
                <c:pt idx="116">
                  <c:v>49.3</c:v>
                </c:pt>
                <c:pt idx="117">
                  <c:v>49.3</c:v>
                </c:pt>
                <c:pt idx="118">
                  <c:v>49.3</c:v>
                </c:pt>
                <c:pt idx="119">
                  <c:v>49.3</c:v>
                </c:pt>
                <c:pt idx="120">
                  <c:v>49.3</c:v>
                </c:pt>
                <c:pt idx="121">
                  <c:v>49.2</c:v>
                </c:pt>
                <c:pt idx="122">
                  <c:v>49.2</c:v>
                </c:pt>
                <c:pt idx="123">
                  <c:v>49.2</c:v>
                </c:pt>
                <c:pt idx="124">
                  <c:v>49.2</c:v>
                </c:pt>
                <c:pt idx="125">
                  <c:v>49.2</c:v>
                </c:pt>
                <c:pt idx="126">
                  <c:v>49.2</c:v>
                </c:pt>
                <c:pt idx="127">
                  <c:v>49.2</c:v>
                </c:pt>
                <c:pt idx="128">
                  <c:v>49.2</c:v>
                </c:pt>
                <c:pt idx="129">
                  <c:v>49.2</c:v>
                </c:pt>
                <c:pt idx="130">
                  <c:v>49.2</c:v>
                </c:pt>
                <c:pt idx="131">
                  <c:v>49.2</c:v>
                </c:pt>
                <c:pt idx="132">
                  <c:v>49.1</c:v>
                </c:pt>
                <c:pt idx="133">
                  <c:v>49.1</c:v>
                </c:pt>
                <c:pt idx="134">
                  <c:v>49.1</c:v>
                </c:pt>
                <c:pt idx="135">
                  <c:v>49.1</c:v>
                </c:pt>
                <c:pt idx="136">
                  <c:v>49.1</c:v>
                </c:pt>
                <c:pt idx="137">
                  <c:v>49</c:v>
                </c:pt>
                <c:pt idx="138">
                  <c:v>49</c:v>
                </c:pt>
                <c:pt idx="139">
                  <c:v>49</c:v>
                </c:pt>
                <c:pt idx="140">
                  <c:v>49</c:v>
                </c:pt>
                <c:pt idx="141">
                  <c:v>49</c:v>
                </c:pt>
                <c:pt idx="142">
                  <c:v>49</c:v>
                </c:pt>
                <c:pt idx="143">
                  <c:v>49</c:v>
                </c:pt>
                <c:pt idx="144">
                  <c:v>49</c:v>
                </c:pt>
                <c:pt idx="145">
                  <c:v>49</c:v>
                </c:pt>
                <c:pt idx="146">
                  <c:v>48.9</c:v>
                </c:pt>
                <c:pt idx="147">
                  <c:v>48.9</c:v>
                </c:pt>
                <c:pt idx="148">
                  <c:v>48.9</c:v>
                </c:pt>
                <c:pt idx="149">
                  <c:v>48.9</c:v>
                </c:pt>
                <c:pt idx="150">
                  <c:v>48.8</c:v>
                </c:pt>
                <c:pt idx="151">
                  <c:v>48.8</c:v>
                </c:pt>
                <c:pt idx="152">
                  <c:v>48.8</c:v>
                </c:pt>
                <c:pt idx="153">
                  <c:v>48.8</c:v>
                </c:pt>
                <c:pt idx="154">
                  <c:v>48.8</c:v>
                </c:pt>
                <c:pt idx="155">
                  <c:v>48.7</c:v>
                </c:pt>
                <c:pt idx="156">
                  <c:v>48.7</c:v>
                </c:pt>
                <c:pt idx="157">
                  <c:v>48.6</c:v>
                </c:pt>
                <c:pt idx="158">
                  <c:v>48.6</c:v>
                </c:pt>
                <c:pt idx="159">
                  <c:v>48.6</c:v>
                </c:pt>
                <c:pt idx="160">
                  <c:v>48.6</c:v>
                </c:pt>
                <c:pt idx="161">
                  <c:v>48.6</c:v>
                </c:pt>
                <c:pt idx="162">
                  <c:v>48.6</c:v>
                </c:pt>
                <c:pt idx="163">
                  <c:v>48.5</c:v>
                </c:pt>
                <c:pt idx="164">
                  <c:v>48.5</c:v>
                </c:pt>
                <c:pt idx="165">
                  <c:v>48.5</c:v>
                </c:pt>
                <c:pt idx="166">
                  <c:v>48.4</c:v>
                </c:pt>
                <c:pt idx="167">
                  <c:v>48.4</c:v>
                </c:pt>
                <c:pt idx="168">
                  <c:v>48.4</c:v>
                </c:pt>
                <c:pt idx="169">
                  <c:v>48.4</c:v>
                </c:pt>
                <c:pt idx="170">
                  <c:v>48.4</c:v>
                </c:pt>
                <c:pt idx="171">
                  <c:v>48.4</c:v>
                </c:pt>
                <c:pt idx="172">
                  <c:v>48.4</c:v>
                </c:pt>
                <c:pt idx="173">
                  <c:v>48.3</c:v>
                </c:pt>
                <c:pt idx="174">
                  <c:v>48.3</c:v>
                </c:pt>
                <c:pt idx="175">
                  <c:v>48.3</c:v>
                </c:pt>
                <c:pt idx="176">
                  <c:v>48.3</c:v>
                </c:pt>
                <c:pt idx="177">
                  <c:v>48.3</c:v>
                </c:pt>
                <c:pt idx="178">
                  <c:v>48.3</c:v>
                </c:pt>
                <c:pt idx="179">
                  <c:v>48.3</c:v>
                </c:pt>
                <c:pt idx="180">
                  <c:v>48.3</c:v>
                </c:pt>
                <c:pt idx="181">
                  <c:v>48.3</c:v>
                </c:pt>
                <c:pt idx="182">
                  <c:v>48.3</c:v>
                </c:pt>
                <c:pt idx="183">
                  <c:v>48.3</c:v>
                </c:pt>
                <c:pt idx="184">
                  <c:v>48.3</c:v>
                </c:pt>
                <c:pt idx="185">
                  <c:v>48.2</c:v>
                </c:pt>
                <c:pt idx="186">
                  <c:v>48.2</c:v>
                </c:pt>
                <c:pt idx="187">
                  <c:v>48.2</c:v>
                </c:pt>
                <c:pt idx="188">
                  <c:v>48.2</c:v>
                </c:pt>
                <c:pt idx="189">
                  <c:v>48.2</c:v>
                </c:pt>
                <c:pt idx="190">
                  <c:v>48.2</c:v>
                </c:pt>
                <c:pt idx="191">
                  <c:v>48.2</c:v>
                </c:pt>
                <c:pt idx="192">
                  <c:v>48.2</c:v>
                </c:pt>
                <c:pt idx="193">
                  <c:v>48.2</c:v>
                </c:pt>
                <c:pt idx="194">
                  <c:v>48.2</c:v>
                </c:pt>
                <c:pt idx="195">
                  <c:v>48.2</c:v>
                </c:pt>
                <c:pt idx="196">
                  <c:v>48.2</c:v>
                </c:pt>
                <c:pt idx="197">
                  <c:v>48.1</c:v>
                </c:pt>
                <c:pt idx="198">
                  <c:v>48.1</c:v>
                </c:pt>
                <c:pt idx="199">
                  <c:v>48.1</c:v>
                </c:pt>
                <c:pt idx="200">
                  <c:v>48.1</c:v>
                </c:pt>
                <c:pt idx="201">
                  <c:v>48.1</c:v>
                </c:pt>
                <c:pt idx="202">
                  <c:v>48.1</c:v>
                </c:pt>
                <c:pt idx="203">
                  <c:v>48.1</c:v>
                </c:pt>
                <c:pt idx="204">
                  <c:v>48.1</c:v>
                </c:pt>
                <c:pt idx="205">
                  <c:v>48.1</c:v>
                </c:pt>
                <c:pt idx="206">
                  <c:v>48</c:v>
                </c:pt>
                <c:pt idx="207">
                  <c:v>48</c:v>
                </c:pt>
                <c:pt idx="208">
                  <c:v>48</c:v>
                </c:pt>
                <c:pt idx="209">
                  <c:v>48</c:v>
                </c:pt>
                <c:pt idx="210">
                  <c:v>48</c:v>
                </c:pt>
                <c:pt idx="211">
                  <c:v>47.9</c:v>
                </c:pt>
                <c:pt idx="212">
                  <c:v>47.9</c:v>
                </c:pt>
                <c:pt idx="213">
                  <c:v>47.9</c:v>
                </c:pt>
                <c:pt idx="214">
                  <c:v>47.9</c:v>
                </c:pt>
                <c:pt idx="215">
                  <c:v>47.9</c:v>
                </c:pt>
                <c:pt idx="216">
                  <c:v>47.9</c:v>
                </c:pt>
                <c:pt idx="217">
                  <c:v>47.8</c:v>
                </c:pt>
                <c:pt idx="218">
                  <c:v>47.8</c:v>
                </c:pt>
                <c:pt idx="219">
                  <c:v>47.8</c:v>
                </c:pt>
                <c:pt idx="220">
                  <c:v>47.8</c:v>
                </c:pt>
                <c:pt idx="221">
                  <c:v>47.8</c:v>
                </c:pt>
                <c:pt idx="222">
                  <c:v>47.8</c:v>
                </c:pt>
                <c:pt idx="223">
                  <c:v>47.8</c:v>
                </c:pt>
                <c:pt idx="224">
                  <c:v>47.8</c:v>
                </c:pt>
                <c:pt idx="225">
                  <c:v>47.7</c:v>
                </c:pt>
                <c:pt idx="226">
                  <c:v>47.7</c:v>
                </c:pt>
                <c:pt idx="227">
                  <c:v>47.7</c:v>
                </c:pt>
                <c:pt idx="228">
                  <c:v>47.7</c:v>
                </c:pt>
                <c:pt idx="229">
                  <c:v>47.7</c:v>
                </c:pt>
                <c:pt idx="230">
                  <c:v>47.7</c:v>
                </c:pt>
                <c:pt idx="231">
                  <c:v>47.7</c:v>
                </c:pt>
                <c:pt idx="232">
                  <c:v>47.6</c:v>
                </c:pt>
                <c:pt idx="233">
                  <c:v>47.6</c:v>
                </c:pt>
                <c:pt idx="234">
                  <c:v>47.6</c:v>
                </c:pt>
                <c:pt idx="235">
                  <c:v>47.6</c:v>
                </c:pt>
                <c:pt idx="236">
                  <c:v>47.6</c:v>
                </c:pt>
                <c:pt idx="237">
                  <c:v>47.6</c:v>
                </c:pt>
                <c:pt idx="238">
                  <c:v>47.6</c:v>
                </c:pt>
                <c:pt idx="239">
                  <c:v>47.6</c:v>
                </c:pt>
                <c:pt idx="240">
                  <c:v>47.5</c:v>
                </c:pt>
                <c:pt idx="241">
                  <c:v>47.5</c:v>
                </c:pt>
                <c:pt idx="242">
                  <c:v>47.5</c:v>
                </c:pt>
                <c:pt idx="243">
                  <c:v>47.5</c:v>
                </c:pt>
                <c:pt idx="244">
                  <c:v>47.5</c:v>
                </c:pt>
                <c:pt idx="245">
                  <c:v>47.5</c:v>
                </c:pt>
                <c:pt idx="246">
                  <c:v>47.5</c:v>
                </c:pt>
                <c:pt idx="247">
                  <c:v>47.4</c:v>
                </c:pt>
                <c:pt idx="248">
                  <c:v>47.4</c:v>
                </c:pt>
                <c:pt idx="249">
                  <c:v>47.4</c:v>
                </c:pt>
                <c:pt idx="250">
                  <c:v>47.4</c:v>
                </c:pt>
                <c:pt idx="251">
                  <c:v>47.4</c:v>
                </c:pt>
                <c:pt idx="252">
                  <c:v>47.4</c:v>
                </c:pt>
                <c:pt idx="253">
                  <c:v>47.4</c:v>
                </c:pt>
                <c:pt idx="254">
                  <c:v>47.4</c:v>
                </c:pt>
                <c:pt idx="255">
                  <c:v>47.4</c:v>
                </c:pt>
                <c:pt idx="256">
                  <c:v>47.4</c:v>
                </c:pt>
                <c:pt idx="257">
                  <c:v>47.4</c:v>
                </c:pt>
                <c:pt idx="258">
                  <c:v>47.4</c:v>
                </c:pt>
                <c:pt idx="259">
                  <c:v>47.4</c:v>
                </c:pt>
                <c:pt idx="260">
                  <c:v>47.3</c:v>
                </c:pt>
                <c:pt idx="261">
                  <c:v>47.3</c:v>
                </c:pt>
                <c:pt idx="262">
                  <c:v>47.3</c:v>
                </c:pt>
                <c:pt idx="263">
                  <c:v>47.3</c:v>
                </c:pt>
                <c:pt idx="264">
                  <c:v>47.3</c:v>
                </c:pt>
                <c:pt idx="265">
                  <c:v>47.3</c:v>
                </c:pt>
                <c:pt idx="266">
                  <c:v>47.3</c:v>
                </c:pt>
                <c:pt idx="267">
                  <c:v>47.3</c:v>
                </c:pt>
                <c:pt idx="268">
                  <c:v>47.3</c:v>
                </c:pt>
                <c:pt idx="269">
                  <c:v>47.3</c:v>
                </c:pt>
                <c:pt idx="270">
                  <c:v>47.3</c:v>
                </c:pt>
                <c:pt idx="271">
                  <c:v>47.3</c:v>
                </c:pt>
                <c:pt idx="272">
                  <c:v>47.3</c:v>
                </c:pt>
                <c:pt idx="273">
                  <c:v>47.2</c:v>
                </c:pt>
                <c:pt idx="274">
                  <c:v>47.2</c:v>
                </c:pt>
                <c:pt idx="275">
                  <c:v>47.2</c:v>
                </c:pt>
                <c:pt idx="276">
                  <c:v>47.2</c:v>
                </c:pt>
                <c:pt idx="277">
                  <c:v>47.2</c:v>
                </c:pt>
                <c:pt idx="278">
                  <c:v>47.2</c:v>
                </c:pt>
                <c:pt idx="279">
                  <c:v>47.2</c:v>
                </c:pt>
                <c:pt idx="280">
                  <c:v>47.2</c:v>
                </c:pt>
                <c:pt idx="281">
                  <c:v>47.1</c:v>
                </c:pt>
                <c:pt idx="282">
                  <c:v>47.1</c:v>
                </c:pt>
                <c:pt idx="283">
                  <c:v>47.1</c:v>
                </c:pt>
                <c:pt idx="284">
                  <c:v>47.1</c:v>
                </c:pt>
                <c:pt idx="285">
                  <c:v>47.1</c:v>
                </c:pt>
                <c:pt idx="286">
                  <c:v>47.1</c:v>
                </c:pt>
                <c:pt idx="287">
                  <c:v>47.1</c:v>
                </c:pt>
                <c:pt idx="288">
                  <c:v>47.1</c:v>
                </c:pt>
                <c:pt idx="289">
                  <c:v>47.1</c:v>
                </c:pt>
                <c:pt idx="290">
                  <c:v>47.1</c:v>
                </c:pt>
                <c:pt idx="291">
                  <c:v>47.1</c:v>
                </c:pt>
                <c:pt idx="292">
                  <c:v>47.1</c:v>
                </c:pt>
                <c:pt idx="293">
                  <c:v>47.1</c:v>
                </c:pt>
                <c:pt idx="294">
                  <c:v>47</c:v>
                </c:pt>
                <c:pt idx="295">
                  <c:v>47</c:v>
                </c:pt>
                <c:pt idx="296">
                  <c:v>47</c:v>
                </c:pt>
                <c:pt idx="297">
                  <c:v>47</c:v>
                </c:pt>
                <c:pt idx="298">
                  <c:v>47</c:v>
                </c:pt>
                <c:pt idx="299">
                  <c:v>47</c:v>
                </c:pt>
                <c:pt idx="300">
                  <c:v>47</c:v>
                </c:pt>
                <c:pt idx="301">
                  <c:v>47</c:v>
                </c:pt>
                <c:pt idx="302">
                  <c:v>46.9</c:v>
                </c:pt>
                <c:pt idx="303">
                  <c:v>46.9</c:v>
                </c:pt>
                <c:pt idx="304">
                  <c:v>46.9</c:v>
                </c:pt>
                <c:pt idx="305">
                  <c:v>46.9</c:v>
                </c:pt>
                <c:pt idx="306">
                  <c:v>46.9</c:v>
                </c:pt>
                <c:pt idx="307">
                  <c:v>46.9</c:v>
                </c:pt>
                <c:pt idx="308">
                  <c:v>46.9</c:v>
                </c:pt>
                <c:pt idx="309">
                  <c:v>46.9</c:v>
                </c:pt>
                <c:pt idx="310">
                  <c:v>46.9</c:v>
                </c:pt>
                <c:pt idx="311">
                  <c:v>46.9</c:v>
                </c:pt>
                <c:pt idx="312">
                  <c:v>46.9</c:v>
                </c:pt>
                <c:pt idx="313">
                  <c:v>46.8</c:v>
                </c:pt>
                <c:pt idx="314">
                  <c:v>46.8</c:v>
                </c:pt>
                <c:pt idx="315">
                  <c:v>46.8</c:v>
                </c:pt>
                <c:pt idx="316">
                  <c:v>46.8</c:v>
                </c:pt>
                <c:pt idx="317">
                  <c:v>46.8</c:v>
                </c:pt>
                <c:pt idx="318">
                  <c:v>46.8</c:v>
                </c:pt>
                <c:pt idx="319">
                  <c:v>46.8</c:v>
                </c:pt>
                <c:pt idx="320">
                  <c:v>46.8</c:v>
                </c:pt>
                <c:pt idx="321">
                  <c:v>46.8</c:v>
                </c:pt>
                <c:pt idx="322">
                  <c:v>46.8</c:v>
                </c:pt>
                <c:pt idx="323">
                  <c:v>46.7</c:v>
                </c:pt>
                <c:pt idx="324">
                  <c:v>46.7</c:v>
                </c:pt>
                <c:pt idx="325">
                  <c:v>46.7</c:v>
                </c:pt>
                <c:pt idx="326">
                  <c:v>46.7</c:v>
                </c:pt>
                <c:pt idx="327">
                  <c:v>46.7</c:v>
                </c:pt>
                <c:pt idx="328">
                  <c:v>46.7</c:v>
                </c:pt>
                <c:pt idx="329">
                  <c:v>46.7</c:v>
                </c:pt>
                <c:pt idx="330">
                  <c:v>46.7</c:v>
                </c:pt>
                <c:pt idx="331">
                  <c:v>46.7</c:v>
                </c:pt>
                <c:pt idx="332">
                  <c:v>46.7</c:v>
                </c:pt>
                <c:pt idx="333">
                  <c:v>46.7</c:v>
                </c:pt>
                <c:pt idx="334">
                  <c:v>46.7</c:v>
                </c:pt>
                <c:pt idx="335">
                  <c:v>46.7</c:v>
                </c:pt>
                <c:pt idx="336">
                  <c:v>46.7</c:v>
                </c:pt>
                <c:pt idx="337">
                  <c:v>46.6</c:v>
                </c:pt>
                <c:pt idx="338">
                  <c:v>46.6</c:v>
                </c:pt>
                <c:pt idx="339">
                  <c:v>46.6</c:v>
                </c:pt>
                <c:pt idx="340">
                  <c:v>46.6</c:v>
                </c:pt>
                <c:pt idx="341">
                  <c:v>46.6</c:v>
                </c:pt>
                <c:pt idx="342">
                  <c:v>46.6</c:v>
                </c:pt>
                <c:pt idx="343">
                  <c:v>46.6</c:v>
                </c:pt>
                <c:pt idx="344">
                  <c:v>46.6</c:v>
                </c:pt>
                <c:pt idx="345">
                  <c:v>46.6</c:v>
                </c:pt>
                <c:pt idx="346">
                  <c:v>46.6</c:v>
                </c:pt>
                <c:pt idx="347">
                  <c:v>46.6</c:v>
                </c:pt>
                <c:pt idx="348">
                  <c:v>46.6</c:v>
                </c:pt>
                <c:pt idx="349">
                  <c:v>46.6</c:v>
                </c:pt>
                <c:pt idx="350">
                  <c:v>46.6</c:v>
                </c:pt>
                <c:pt idx="351">
                  <c:v>46.5</c:v>
                </c:pt>
                <c:pt idx="352">
                  <c:v>46.5</c:v>
                </c:pt>
                <c:pt idx="353">
                  <c:v>46.5</c:v>
                </c:pt>
                <c:pt idx="354">
                  <c:v>46.5</c:v>
                </c:pt>
                <c:pt idx="355">
                  <c:v>46.4</c:v>
                </c:pt>
                <c:pt idx="356">
                  <c:v>46.4</c:v>
                </c:pt>
                <c:pt idx="357">
                  <c:v>46.4</c:v>
                </c:pt>
                <c:pt idx="358">
                  <c:v>46.4</c:v>
                </c:pt>
                <c:pt idx="359">
                  <c:v>46.4</c:v>
                </c:pt>
                <c:pt idx="360">
                  <c:v>46.4</c:v>
                </c:pt>
                <c:pt idx="361">
                  <c:v>46.4</c:v>
                </c:pt>
                <c:pt idx="362">
                  <c:v>46.4</c:v>
                </c:pt>
                <c:pt idx="363">
                  <c:v>46.4</c:v>
                </c:pt>
                <c:pt idx="364">
                  <c:v>46.4</c:v>
                </c:pt>
                <c:pt idx="365">
                  <c:v>46.4</c:v>
                </c:pt>
                <c:pt idx="366">
                  <c:v>46.4</c:v>
                </c:pt>
                <c:pt idx="367">
                  <c:v>46.4</c:v>
                </c:pt>
                <c:pt idx="368">
                  <c:v>46.4</c:v>
                </c:pt>
                <c:pt idx="369">
                  <c:v>46.4</c:v>
                </c:pt>
                <c:pt idx="370">
                  <c:v>46.3</c:v>
                </c:pt>
                <c:pt idx="371">
                  <c:v>46.3</c:v>
                </c:pt>
                <c:pt idx="372">
                  <c:v>46.3</c:v>
                </c:pt>
                <c:pt idx="373">
                  <c:v>46.3</c:v>
                </c:pt>
                <c:pt idx="374">
                  <c:v>46.3</c:v>
                </c:pt>
                <c:pt idx="375">
                  <c:v>46.3</c:v>
                </c:pt>
                <c:pt idx="376">
                  <c:v>46.3</c:v>
                </c:pt>
                <c:pt idx="377">
                  <c:v>46.3</c:v>
                </c:pt>
                <c:pt idx="378">
                  <c:v>46.3</c:v>
                </c:pt>
                <c:pt idx="379">
                  <c:v>46.3</c:v>
                </c:pt>
                <c:pt idx="380">
                  <c:v>46.2</c:v>
                </c:pt>
                <c:pt idx="381">
                  <c:v>46.2</c:v>
                </c:pt>
                <c:pt idx="382">
                  <c:v>46.2</c:v>
                </c:pt>
                <c:pt idx="383">
                  <c:v>46.2</c:v>
                </c:pt>
                <c:pt idx="384">
                  <c:v>46.2</c:v>
                </c:pt>
                <c:pt idx="385">
                  <c:v>46.2</c:v>
                </c:pt>
                <c:pt idx="386">
                  <c:v>46.2</c:v>
                </c:pt>
                <c:pt idx="387">
                  <c:v>46.2</c:v>
                </c:pt>
                <c:pt idx="388">
                  <c:v>46.2</c:v>
                </c:pt>
                <c:pt idx="389">
                  <c:v>46.2</c:v>
                </c:pt>
                <c:pt idx="390">
                  <c:v>46.1</c:v>
                </c:pt>
                <c:pt idx="391">
                  <c:v>46.1</c:v>
                </c:pt>
                <c:pt idx="392">
                  <c:v>46.1</c:v>
                </c:pt>
                <c:pt idx="393">
                  <c:v>46.1</c:v>
                </c:pt>
                <c:pt idx="394">
                  <c:v>46.1</c:v>
                </c:pt>
                <c:pt idx="395">
                  <c:v>46.1</c:v>
                </c:pt>
                <c:pt idx="396">
                  <c:v>46.1</c:v>
                </c:pt>
                <c:pt idx="397">
                  <c:v>46.1</c:v>
                </c:pt>
                <c:pt idx="398">
                  <c:v>46.1</c:v>
                </c:pt>
                <c:pt idx="399">
                  <c:v>46.1</c:v>
                </c:pt>
                <c:pt idx="400">
                  <c:v>46.1</c:v>
                </c:pt>
                <c:pt idx="401">
                  <c:v>46</c:v>
                </c:pt>
                <c:pt idx="402">
                  <c:v>46</c:v>
                </c:pt>
                <c:pt idx="403">
                  <c:v>46</c:v>
                </c:pt>
                <c:pt idx="404">
                  <c:v>46</c:v>
                </c:pt>
                <c:pt idx="405">
                  <c:v>46</c:v>
                </c:pt>
                <c:pt idx="406">
                  <c:v>46</c:v>
                </c:pt>
                <c:pt idx="407">
                  <c:v>46</c:v>
                </c:pt>
                <c:pt idx="408">
                  <c:v>46</c:v>
                </c:pt>
                <c:pt idx="409">
                  <c:v>46</c:v>
                </c:pt>
                <c:pt idx="410">
                  <c:v>46</c:v>
                </c:pt>
                <c:pt idx="411">
                  <c:v>45.9</c:v>
                </c:pt>
                <c:pt idx="412">
                  <c:v>45.9</c:v>
                </c:pt>
                <c:pt idx="413">
                  <c:v>45.9</c:v>
                </c:pt>
                <c:pt idx="414">
                  <c:v>45.9</c:v>
                </c:pt>
                <c:pt idx="415">
                  <c:v>45.9</c:v>
                </c:pt>
                <c:pt idx="416">
                  <c:v>45.9</c:v>
                </c:pt>
                <c:pt idx="417">
                  <c:v>45.9</c:v>
                </c:pt>
                <c:pt idx="418">
                  <c:v>45.9</c:v>
                </c:pt>
                <c:pt idx="419">
                  <c:v>45.9</c:v>
                </c:pt>
                <c:pt idx="420">
                  <c:v>45.9</c:v>
                </c:pt>
                <c:pt idx="421">
                  <c:v>45.8</c:v>
                </c:pt>
                <c:pt idx="422">
                  <c:v>45.8</c:v>
                </c:pt>
                <c:pt idx="423">
                  <c:v>45.8</c:v>
                </c:pt>
                <c:pt idx="424">
                  <c:v>45.8</c:v>
                </c:pt>
                <c:pt idx="425">
                  <c:v>45.8</c:v>
                </c:pt>
                <c:pt idx="426">
                  <c:v>45.8</c:v>
                </c:pt>
                <c:pt idx="427">
                  <c:v>45.8</c:v>
                </c:pt>
                <c:pt idx="428">
                  <c:v>45.8</c:v>
                </c:pt>
                <c:pt idx="429">
                  <c:v>45.8</c:v>
                </c:pt>
                <c:pt idx="430">
                  <c:v>45.8</c:v>
                </c:pt>
                <c:pt idx="431">
                  <c:v>45.8</c:v>
                </c:pt>
                <c:pt idx="432">
                  <c:v>45.8</c:v>
                </c:pt>
                <c:pt idx="433">
                  <c:v>45.8</c:v>
                </c:pt>
                <c:pt idx="434">
                  <c:v>45.8</c:v>
                </c:pt>
                <c:pt idx="435">
                  <c:v>45.7</c:v>
                </c:pt>
                <c:pt idx="436">
                  <c:v>45.7</c:v>
                </c:pt>
                <c:pt idx="437">
                  <c:v>45.7</c:v>
                </c:pt>
                <c:pt idx="438">
                  <c:v>45.7</c:v>
                </c:pt>
                <c:pt idx="439">
                  <c:v>45.7</c:v>
                </c:pt>
                <c:pt idx="440">
                  <c:v>45.7</c:v>
                </c:pt>
                <c:pt idx="441">
                  <c:v>45.7</c:v>
                </c:pt>
                <c:pt idx="442">
                  <c:v>45.7</c:v>
                </c:pt>
                <c:pt idx="443">
                  <c:v>45.7</c:v>
                </c:pt>
                <c:pt idx="444">
                  <c:v>45.7</c:v>
                </c:pt>
                <c:pt idx="445">
                  <c:v>45.7</c:v>
                </c:pt>
                <c:pt idx="446">
                  <c:v>45.7</c:v>
                </c:pt>
                <c:pt idx="447">
                  <c:v>45.7</c:v>
                </c:pt>
                <c:pt idx="448">
                  <c:v>45.6</c:v>
                </c:pt>
                <c:pt idx="449">
                  <c:v>45.6</c:v>
                </c:pt>
                <c:pt idx="450">
                  <c:v>45.6</c:v>
                </c:pt>
                <c:pt idx="451">
                  <c:v>45.6</c:v>
                </c:pt>
                <c:pt idx="452">
                  <c:v>45.6</c:v>
                </c:pt>
                <c:pt idx="453">
                  <c:v>45.6</c:v>
                </c:pt>
                <c:pt idx="454">
                  <c:v>45.6</c:v>
                </c:pt>
                <c:pt idx="455">
                  <c:v>45.6</c:v>
                </c:pt>
                <c:pt idx="456">
                  <c:v>45.6</c:v>
                </c:pt>
                <c:pt idx="457">
                  <c:v>45.6</c:v>
                </c:pt>
                <c:pt idx="458">
                  <c:v>45.6</c:v>
                </c:pt>
                <c:pt idx="459">
                  <c:v>45.6</c:v>
                </c:pt>
                <c:pt idx="460">
                  <c:v>45.6</c:v>
                </c:pt>
                <c:pt idx="461">
                  <c:v>45.6</c:v>
                </c:pt>
                <c:pt idx="462">
                  <c:v>45.6</c:v>
                </c:pt>
                <c:pt idx="463">
                  <c:v>45.6</c:v>
                </c:pt>
                <c:pt idx="464">
                  <c:v>45.6</c:v>
                </c:pt>
                <c:pt idx="465">
                  <c:v>45.5</c:v>
                </c:pt>
                <c:pt idx="466">
                  <c:v>45.5</c:v>
                </c:pt>
                <c:pt idx="467">
                  <c:v>45.5</c:v>
                </c:pt>
                <c:pt idx="468">
                  <c:v>45.5</c:v>
                </c:pt>
                <c:pt idx="469">
                  <c:v>45.5</c:v>
                </c:pt>
                <c:pt idx="470">
                  <c:v>45.5</c:v>
                </c:pt>
                <c:pt idx="471">
                  <c:v>45.5</c:v>
                </c:pt>
                <c:pt idx="472">
                  <c:v>45.5</c:v>
                </c:pt>
                <c:pt idx="473">
                  <c:v>45.5</c:v>
                </c:pt>
                <c:pt idx="474">
                  <c:v>45.4</c:v>
                </c:pt>
                <c:pt idx="475">
                  <c:v>45.4</c:v>
                </c:pt>
                <c:pt idx="476">
                  <c:v>45.4</c:v>
                </c:pt>
                <c:pt idx="477">
                  <c:v>45.4</c:v>
                </c:pt>
                <c:pt idx="478">
                  <c:v>45.4</c:v>
                </c:pt>
                <c:pt idx="479">
                  <c:v>45.4</c:v>
                </c:pt>
                <c:pt idx="480">
                  <c:v>45.4</c:v>
                </c:pt>
                <c:pt idx="481">
                  <c:v>45.4</c:v>
                </c:pt>
                <c:pt idx="482">
                  <c:v>45.4</c:v>
                </c:pt>
                <c:pt idx="483">
                  <c:v>45.4</c:v>
                </c:pt>
                <c:pt idx="484">
                  <c:v>45.4</c:v>
                </c:pt>
                <c:pt idx="485">
                  <c:v>45.4</c:v>
                </c:pt>
                <c:pt idx="486">
                  <c:v>45.4</c:v>
                </c:pt>
                <c:pt idx="487">
                  <c:v>45.4</c:v>
                </c:pt>
                <c:pt idx="488">
                  <c:v>45.4</c:v>
                </c:pt>
                <c:pt idx="489">
                  <c:v>45.3</c:v>
                </c:pt>
                <c:pt idx="490">
                  <c:v>45.3</c:v>
                </c:pt>
                <c:pt idx="491">
                  <c:v>45.3</c:v>
                </c:pt>
                <c:pt idx="492">
                  <c:v>45.3</c:v>
                </c:pt>
                <c:pt idx="493">
                  <c:v>45.3</c:v>
                </c:pt>
                <c:pt idx="494">
                  <c:v>45.3</c:v>
                </c:pt>
                <c:pt idx="495">
                  <c:v>45.3</c:v>
                </c:pt>
                <c:pt idx="496">
                  <c:v>45.3</c:v>
                </c:pt>
                <c:pt idx="497">
                  <c:v>45.3</c:v>
                </c:pt>
                <c:pt idx="498">
                  <c:v>45.3</c:v>
                </c:pt>
                <c:pt idx="499">
                  <c:v>45.3</c:v>
                </c:pt>
                <c:pt idx="500">
                  <c:v>45.3</c:v>
                </c:pt>
                <c:pt idx="501">
                  <c:v>45.3</c:v>
                </c:pt>
                <c:pt idx="502">
                  <c:v>45.2</c:v>
                </c:pt>
                <c:pt idx="503">
                  <c:v>45.2</c:v>
                </c:pt>
                <c:pt idx="504">
                  <c:v>45.2</c:v>
                </c:pt>
                <c:pt idx="505">
                  <c:v>45.2</c:v>
                </c:pt>
                <c:pt idx="506">
                  <c:v>45.2</c:v>
                </c:pt>
                <c:pt idx="507">
                  <c:v>45.2</c:v>
                </c:pt>
                <c:pt idx="508">
                  <c:v>45.2</c:v>
                </c:pt>
                <c:pt idx="509">
                  <c:v>45.2</c:v>
                </c:pt>
                <c:pt idx="510">
                  <c:v>45.2</c:v>
                </c:pt>
                <c:pt idx="511">
                  <c:v>45.2</c:v>
                </c:pt>
                <c:pt idx="512">
                  <c:v>45.2</c:v>
                </c:pt>
                <c:pt idx="513">
                  <c:v>45.2</c:v>
                </c:pt>
                <c:pt idx="514">
                  <c:v>45.2</c:v>
                </c:pt>
                <c:pt idx="515">
                  <c:v>45.1</c:v>
                </c:pt>
                <c:pt idx="516">
                  <c:v>45.1</c:v>
                </c:pt>
                <c:pt idx="517">
                  <c:v>45.1</c:v>
                </c:pt>
                <c:pt idx="518">
                  <c:v>45.1</c:v>
                </c:pt>
                <c:pt idx="519">
                  <c:v>45.1</c:v>
                </c:pt>
                <c:pt idx="520">
                  <c:v>45.1</c:v>
                </c:pt>
                <c:pt idx="521">
                  <c:v>45.1</c:v>
                </c:pt>
                <c:pt idx="522">
                  <c:v>45.1</c:v>
                </c:pt>
                <c:pt idx="523">
                  <c:v>45.1</c:v>
                </c:pt>
                <c:pt idx="524">
                  <c:v>45.1</c:v>
                </c:pt>
                <c:pt idx="525">
                  <c:v>45.1</c:v>
                </c:pt>
                <c:pt idx="526">
                  <c:v>45.1</c:v>
                </c:pt>
                <c:pt idx="527">
                  <c:v>45.1</c:v>
                </c:pt>
                <c:pt idx="528">
                  <c:v>45.1</c:v>
                </c:pt>
                <c:pt idx="529">
                  <c:v>45.1</c:v>
                </c:pt>
                <c:pt idx="530">
                  <c:v>45</c:v>
                </c:pt>
                <c:pt idx="531">
                  <c:v>45</c:v>
                </c:pt>
                <c:pt idx="532">
                  <c:v>45</c:v>
                </c:pt>
                <c:pt idx="533">
                  <c:v>45</c:v>
                </c:pt>
                <c:pt idx="534">
                  <c:v>45</c:v>
                </c:pt>
                <c:pt idx="535">
                  <c:v>45</c:v>
                </c:pt>
                <c:pt idx="536">
                  <c:v>45</c:v>
                </c:pt>
                <c:pt idx="537">
                  <c:v>45</c:v>
                </c:pt>
                <c:pt idx="538">
                  <c:v>45</c:v>
                </c:pt>
                <c:pt idx="539">
                  <c:v>45</c:v>
                </c:pt>
                <c:pt idx="540">
                  <c:v>45</c:v>
                </c:pt>
                <c:pt idx="541">
                  <c:v>45</c:v>
                </c:pt>
                <c:pt idx="542">
                  <c:v>45</c:v>
                </c:pt>
                <c:pt idx="543">
                  <c:v>45</c:v>
                </c:pt>
                <c:pt idx="544">
                  <c:v>44.9</c:v>
                </c:pt>
                <c:pt idx="545">
                  <c:v>44.9</c:v>
                </c:pt>
                <c:pt idx="546">
                  <c:v>44.9</c:v>
                </c:pt>
                <c:pt idx="547">
                  <c:v>44.9</c:v>
                </c:pt>
                <c:pt idx="548">
                  <c:v>44.9</c:v>
                </c:pt>
                <c:pt idx="549">
                  <c:v>44.9</c:v>
                </c:pt>
                <c:pt idx="550">
                  <c:v>44.9</c:v>
                </c:pt>
                <c:pt idx="551">
                  <c:v>44.9</c:v>
                </c:pt>
                <c:pt idx="552">
                  <c:v>44.9</c:v>
                </c:pt>
                <c:pt idx="553">
                  <c:v>44.9</c:v>
                </c:pt>
                <c:pt idx="554">
                  <c:v>44.9</c:v>
                </c:pt>
                <c:pt idx="555">
                  <c:v>44.9</c:v>
                </c:pt>
                <c:pt idx="556">
                  <c:v>44.9</c:v>
                </c:pt>
                <c:pt idx="557">
                  <c:v>44.8</c:v>
                </c:pt>
                <c:pt idx="558">
                  <c:v>44.8</c:v>
                </c:pt>
                <c:pt idx="559">
                  <c:v>44.8</c:v>
                </c:pt>
                <c:pt idx="560">
                  <c:v>44.8</c:v>
                </c:pt>
                <c:pt idx="561">
                  <c:v>44.8</c:v>
                </c:pt>
                <c:pt idx="562">
                  <c:v>44.8</c:v>
                </c:pt>
                <c:pt idx="563">
                  <c:v>44.8</c:v>
                </c:pt>
                <c:pt idx="564">
                  <c:v>44.8</c:v>
                </c:pt>
                <c:pt idx="565">
                  <c:v>44.8</c:v>
                </c:pt>
                <c:pt idx="566">
                  <c:v>44.8</c:v>
                </c:pt>
                <c:pt idx="567">
                  <c:v>44.8</c:v>
                </c:pt>
                <c:pt idx="568">
                  <c:v>44.8</c:v>
                </c:pt>
                <c:pt idx="569">
                  <c:v>44.8</c:v>
                </c:pt>
                <c:pt idx="570">
                  <c:v>44.8</c:v>
                </c:pt>
                <c:pt idx="571">
                  <c:v>44.7</c:v>
                </c:pt>
                <c:pt idx="572">
                  <c:v>44.7</c:v>
                </c:pt>
                <c:pt idx="573">
                  <c:v>44.7</c:v>
                </c:pt>
                <c:pt idx="574">
                  <c:v>44.7</c:v>
                </c:pt>
                <c:pt idx="575">
                  <c:v>44.7</c:v>
                </c:pt>
                <c:pt idx="576">
                  <c:v>44.7</c:v>
                </c:pt>
                <c:pt idx="577">
                  <c:v>44.7</c:v>
                </c:pt>
                <c:pt idx="578">
                  <c:v>44.7</c:v>
                </c:pt>
                <c:pt idx="579">
                  <c:v>44.7</c:v>
                </c:pt>
                <c:pt idx="580">
                  <c:v>44.7</c:v>
                </c:pt>
                <c:pt idx="581">
                  <c:v>44.7</c:v>
                </c:pt>
                <c:pt idx="582">
                  <c:v>44.7</c:v>
                </c:pt>
                <c:pt idx="583">
                  <c:v>44.6</c:v>
                </c:pt>
                <c:pt idx="584">
                  <c:v>44.6</c:v>
                </c:pt>
                <c:pt idx="585">
                  <c:v>44.6</c:v>
                </c:pt>
                <c:pt idx="586">
                  <c:v>44.6</c:v>
                </c:pt>
                <c:pt idx="587">
                  <c:v>44.6</c:v>
                </c:pt>
                <c:pt idx="588">
                  <c:v>44.6</c:v>
                </c:pt>
                <c:pt idx="589">
                  <c:v>44.6</c:v>
                </c:pt>
                <c:pt idx="590">
                  <c:v>44.6</c:v>
                </c:pt>
                <c:pt idx="591">
                  <c:v>44.6</c:v>
                </c:pt>
                <c:pt idx="592">
                  <c:v>44.6</c:v>
                </c:pt>
                <c:pt idx="593">
                  <c:v>44.5</c:v>
                </c:pt>
                <c:pt idx="594">
                  <c:v>44.5</c:v>
                </c:pt>
                <c:pt idx="595">
                  <c:v>44.5</c:v>
                </c:pt>
                <c:pt idx="596">
                  <c:v>44.5</c:v>
                </c:pt>
                <c:pt idx="597">
                  <c:v>44.5</c:v>
                </c:pt>
                <c:pt idx="598">
                  <c:v>44.5</c:v>
                </c:pt>
                <c:pt idx="599">
                  <c:v>44.5</c:v>
                </c:pt>
                <c:pt idx="600">
                  <c:v>44.5</c:v>
                </c:pt>
                <c:pt idx="601">
                  <c:v>44.5</c:v>
                </c:pt>
                <c:pt idx="602">
                  <c:v>44.4</c:v>
                </c:pt>
                <c:pt idx="603">
                  <c:v>44.4</c:v>
                </c:pt>
                <c:pt idx="604">
                  <c:v>44.4</c:v>
                </c:pt>
                <c:pt idx="605">
                  <c:v>44.4</c:v>
                </c:pt>
                <c:pt idx="606">
                  <c:v>44.4</c:v>
                </c:pt>
                <c:pt idx="607">
                  <c:v>44.4</c:v>
                </c:pt>
                <c:pt idx="608">
                  <c:v>44.4</c:v>
                </c:pt>
                <c:pt idx="609">
                  <c:v>44.4</c:v>
                </c:pt>
                <c:pt idx="610">
                  <c:v>44.4</c:v>
                </c:pt>
                <c:pt idx="611">
                  <c:v>44.4</c:v>
                </c:pt>
                <c:pt idx="612">
                  <c:v>44.4</c:v>
                </c:pt>
                <c:pt idx="613">
                  <c:v>44.4</c:v>
                </c:pt>
                <c:pt idx="614">
                  <c:v>44.4</c:v>
                </c:pt>
                <c:pt idx="615">
                  <c:v>44.3</c:v>
                </c:pt>
                <c:pt idx="616">
                  <c:v>44.3</c:v>
                </c:pt>
                <c:pt idx="617">
                  <c:v>44.3</c:v>
                </c:pt>
                <c:pt idx="618">
                  <c:v>44.3</c:v>
                </c:pt>
                <c:pt idx="619">
                  <c:v>44.3</c:v>
                </c:pt>
                <c:pt idx="620">
                  <c:v>44.3</c:v>
                </c:pt>
                <c:pt idx="621">
                  <c:v>44.3</c:v>
                </c:pt>
                <c:pt idx="622">
                  <c:v>44.3</c:v>
                </c:pt>
                <c:pt idx="623">
                  <c:v>44.3</c:v>
                </c:pt>
                <c:pt idx="624">
                  <c:v>44.3</c:v>
                </c:pt>
                <c:pt idx="625">
                  <c:v>44.3</c:v>
                </c:pt>
                <c:pt idx="626">
                  <c:v>44.3</c:v>
                </c:pt>
                <c:pt idx="627">
                  <c:v>44.3</c:v>
                </c:pt>
                <c:pt idx="628">
                  <c:v>44.3</c:v>
                </c:pt>
                <c:pt idx="629">
                  <c:v>44.3</c:v>
                </c:pt>
                <c:pt idx="630">
                  <c:v>44.3</c:v>
                </c:pt>
                <c:pt idx="631">
                  <c:v>44.3</c:v>
                </c:pt>
                <c:pt idx="632">
                  <c:v>44.3</c:v>
                </c:pt>
                <c:pt idx="633">
                  <c:v>44.2</c:v>
                </c:pt>
                <c:pt idx="634">
                  <c:v>44.2</c:v>
                </c:pt>
                <c:pt idx="635">
                  <c:v>44.2</c:v>
                </c:pt>
                <c:pt idx="636">
                  <c:v>44.2</c:v>
                </c:pt>
                <c:pt idx="637">
                  <c:v>44.2</c:v>
                </c:pt>
                <c:pt idx="638">
                  <c:v>44.2</c:v>
                </c:pt>
                <c:pt idx="639">
                  <c:v>44.2</c:v>
                </c:pt>
                <c:pt idx="640">
                  <c:v>44.2</c:v>
                </c:pt>
                <c:pt idx="641">
                  <c:v>44.2</c:v>
                </c:pt>
                <c:pt idx="642">
                  <c:v>44.2</c:v>
                </c:pt>
                <c:pt idx="643">
                  <c:v>44.2</c:v>
                </c:pt>
                <c:pt idx="644">
                  <c:v>44.1</c:v>
                </c:pt>
                <c:pt idx="645">
                  <c:v>44.1</c:v>
                </c:pt>
                <c:pt idx="646">
                  <c:v>44.1</c:v>
                </c:pt>
                <c:pt idx="647">
                  <c:v>44.1</c:v>
                </c:pt>
                <c:pt idx="648">
                  <c:v>44.1</c:v>
                </c:pt>
                <c:pt idx="649">
                  <c:v>44.1</c:v>
                </c:pt>
                <c:pt idx="650">
                  <c:v>44.1</c:v>
                </c:pt>
                <c:pt idx="651">
                  <c:v>44.1</c:v>
                </c:pt>
                <c:pt idx="652">
                  <c:v>44.1</c:v>
                </c:pt>
                <c:pt idx="653">
                  <c:v>44.1</c:v>
                </c:pt>
                <c:pt idx="654">
                  <c:v>44.1</c:v>
                </c:pt>
                <c:pt idx="655">
                  <c:v>44.1</c:v>
                </c:pt>
                <c:pt idx="656">
                  <c:v>44.1</c:v>
                </c:pt>
                <c:pt idx="657">
                  <c:v>44.1</c:v>
                </c:pt>
                <c:pt idx="658">
                  <c:v>44.1</c:v>
                </c:pt>
                <c:pt idx="659">
                  <c:v>44.1</c:v>
                </c:pt>
                <c:pt idx="660">
                  <c:v>44.1</c:v>
                </c:pt>
                <c:pt idx="661">
                  <c:v>44.1</c:v>
                </c:pt>
                <c:pt idx="662">
                  <c:v>44</c:v>
                </c:pt>
                <c:pt idx="663">
                  <c:v>44</c:v>
                </c:pt>
                <c:pt idx="664">
                  <c:v>44</c:v>
                </c:pt>
                <c:pt idx="665">
                  <c:v>44</c:v>
                </c:pt>
                <c:pt idx="666">
                  <c:v>44</c:v>
                </c:pt>
                <c:pt idx="667">
                  <c:v>44</c:v>
                </c:pt>
                <c:pt idx="668">
                  <c:v>44</c:v>
                </c:pt>
                <c:pt idx="669">
                  <c:v>44</c:v>
                </c:pt>
                <c:pt idx="670">
                  <c:v>44</c:v>
                </c:pt>
                <c:pt idx="671">
                  <c:v>44</c:v>
                </c:pt>
                <c:pt idx="672">
                  <c:v>44</c:v>
                </c:pt>
                <c:pt idx="673">
                  <c:v>43.9</c:v>
                </c:pt>
                <c:pt idx="674">
                  <c:v>43.9</c:v>
                </c:pt>
                <c:pt idx="675">
                  <c:v>43.9</c:v>
                </c:pt>
                <c:pt idx="676">
                  <c:v>43.9</c:v>
                </c:pt>
                <c:pt idx="677">
                  <c:v>43.9</c:v>
                </c:pt>
                <c:pt idx="678">
                  <c:v>43.9</c:v>
                </c:pt>
                <c:pt idx="679">
                  <c:v>43.9</c:v>
                </c:pt>
                <c:pt idx="680">
                  <c:v>43.9</c:v>
                </c:pt>
                <c:pt idx="681">
                  <c:v>43.9</c:v>
                </c:pt>
                <c:pt idx="682">
                  <c:v>43.9</c:v>
                </c:pt>
                <c:pt idx="683">
                  <c:v>43.9</c:v>
                </c:pt>
                <c:pt idx="684">
                  <c:v>43.8</c:v>
                </c:pt>
                <c:pt idx="685">
                  <c:v>43.8</c:v>
                </c:pt>
                <c:pt idx="686">
                  <c:v>43.8</c:v>
                </c:pt>
                <c:pt idx="687">
                  <c:v>43.8</c:v>
                </c:pt>
                <c:pt idx="688">
                  <c:v>43.8</c:v>
                </c:pt>
                <c:pt idx="689">
                  <c:v>43.8</c:v>
                </c:pt>
                <c:pt idx="690">
                  <c:v>43.8</c:v>
                </c:pt>
                <c:pt idx="691">
                  <c:v>43.8</c:v>
                </c:pt>
                <c:pt idx="692">
                  <c:v>43.8</c:v>
                </c:pt>
                <c:pt idx="693">
                  <c:v>43.8</c:v>
                </c:pt>
                <c:pt idx="694">
                  <c:v>43.8</c:v>
                </c:pt>
                <c:pt idx="695">
                  <c:v>43.8</c:v>
                </c:pt>
                <c:pt idx="696">
                  <c:v>43.8</c:v>
                </c:pt>
                <c:pt idx="697">
                  <c:v>43.8</c:v>
                </c:pt>
                <c:pt idx="698">
                  <c:v>43.8</c:v>
                </c:pt>
                <c:pt idx="699">
                  <c:v>43.8</c:v>
                </c:pt>
                <c:pt idx="700">
                  <c:v>43.8</c:v>
                </c:pt>
                <c:pt idx="701">
                  <c:v>43.8</c:v>
                </c:pt>
                <c:pt idx="702">
                  <c:v>43.7</c:v>
                </c:pt>
                <c:pt idx="703">
                  <c:v>43.7</c:v>
                </c:pt>
                <c:pt idx="704">
                  <c:v>43.7</c:v>
                </c:pt>
                <c:pt idx="705">
                  <c:v>43.7</c:v>
                </c:pt>
                <c:pt idx="706">
                  <c:v>43.7</c:v>
                </c:pt>
                <c:pt idx="707">
                  <c:v>43.7</c:v>
                </c:pt>
                <c:pt idx="708">
                  <c:v>43.7</c:v>
                </c:pt>
                <c:pt idx="709">
                  <c:v>43.7</c:v>
                </c:pt>
                <c:pt idx="710">
                  <c:v>43.7</c:v>
                </c:pt>
                <c:pt idx="711">
                  <c:v>43.7</c:v>
                </c:pt>
                <c:pt idx="712">
                  <c:v>43.7</c:v>
                </c:pt>
                <c:pt idx="713">
                  <c:v>43.7</c:v>
                </c:pt>
                <c:pt idx="714">
                  <c:v>43.7</c:v>
                </c:pt>
                <c:pt idx="715">
                  <c:v>43.7</c:v>
                </c:pt>
                <c:pt idx="716">
                  <c:v>43.7</c:v>
                </c:pt>
                <c:pt idx="717">
                  <c:v>43.7</c:v>
                </c:pt>
                <c:pt idx="718">
                  <c:v>43.6</c:v>
                </c:pt>
                <c:pt idx="719">
                  <c:v>43.6</c:v>
                </c:pt>
                <c:pt idx="720">
                  <c:v>43.6</c:v>
                </c:pt>
                <c:pt idx="721">
                  <c:v>43.6</c:v>
                </c:pt>
                <c:pt idx="722">
                  <c:v>43.6</c:v>
                </c:pt>
                <c:pt idx="723">
                  <c:v>43.6</c:v>
                </c:pt>
                <c:pt idx="724">
                  <c:v>43.6</c:v>
                </c:pt>
                <c:pt idx="725">
                  <c:v>43.6</c:v>
                </c:pt>
                <c:pt idx="726">
                  <c:v>43.6</c:v>
                </c:pt>
                <c:pt idx="727">
                  <c:v>43.6</c:v>
                </c:pt>
                <c:pt idx="728">
                  <c:v>43.6</c:v>
                </c:pt>
                <c:pt idx="729">
                  <c:v>43.6</c:v>
                </c:pt>
                <c:pt idx="730">
                  <c:v>43.6</c:v>
                </c:pt>
                <c:pt idx="731">
                  <c:v>43.6</c:v>
                </c:pt>
                <c:pt idx="732">
                  <c:v>43.6</c:v>
                </c:pt>
                <c:pt idx="733">
                  <c:v>43.6</c:v>
                </c:pt>
                <c:pt idx="734">
                  <c:v>43.6</c:v>
                </c:pt>
                <c:pt idx="735">
                  <c:v>43.6</c:v>
                </c:pt>
                <c:pt idx="736">
                  <c:v>43.6</c:v>
                </c:pt>
                <c:pt idx="737">
                  <c:v>43.6</c:v>
                </c:pt>
                <c:pt idx="738">
                  <c:v>43.6</c:v>
                </c:pt>
                <c:pt idx="739">
                  <c:v>43.6</c:v>
                </c:pt>
                <c:pt idx="740">
                  <c:v>43.6</c:v>
                </c:pt>
                <c:pt idx="741">
                  <c:v>43.6</c:v>
                </c:pt>
                <c:pt idx="742">
                  <c:v>43.6</c:v>
                </c:pt>
                <c:pt idx="743">
                  <c:v>43.6</c:v>
                </c:pt>
                <c:pt idx="744">
                  <c:v>43.6</c:v>
                </c:pt>
                <c:pt idx="745">
                  <c:v>43.5</c:v>
                </c:pt>
                <c:pt idx="746">
                  <c:v>43.5</c:v>
                </c:pt>
                <c:pt idx="747">
                  <c:v>43.5</c:v>
                </c:pt>
                <c:pt idx="748">
                  <c:v>43.5</c:v>
                </c:pt>
                <c:pt idx="749">
                  <c:v>43.5</c:v>
                </c:pt>
                <c:pt idx="750">
                  <c:v>43.5</c:v>
                </c:pt>
                <c:pt idx="751">
                  <c:v>43.5</c:v>
                </c:pt>
                <c:pt idx="752">
                  <c:v>43.5</c:v>
                </c:pt>
                <c:pt idx="753">
                  <c:v>43.5</c:v>
                </c:pt>
                <c:pt idx="754">
                  <c:v>43.5</c:v>
                </c:pt>
                <c:pt idx="755">
                  <c:v>43.5</c:v>
                </c:pt>
                <c:pt idx="756">
                  <c:v>43.5</c:v>
                </c:pt>
                <c:pt idx="757">
                  <c:v>43.5</c:v>
                </c:pt>
                <c:pt idx="758">
                  <c:v>43.5</c:v>
                </c:pt>
                <c:pt idx="759">
                  <c:v>43.5</c:v>
                </c:pt>
                <c:pt idx="760">
                  <c:v>43.5</c:v>
                </c:pt>
                <c:pt idx="761">
                  <c:v>43.5</c:v>
                </c:pt>
                <c:pt idx="762">
                  <c:v>43.5</c:v>
                </c:pt>
                <c:pt idx="763">
                  <c:v>43.5</c:v>
                </c:pt>
                <c:pt idx="764">
                  <c:v>43.5</c:v>
                </c:pt>
                <c:pt idx="765">
                  <c:v>43.5</c:v>
                </c:pt>
                <c:pt idx="766">
                  <c:v>43.5</c:v>
                </c:pt>
                <c:pt idx="767">
                  <c:v>43.4</c:v>
                </c:pt>
                <c:pt idx="768">
                  <c:v>43.4</c:v>
                </c:pt>
                <c:pt idx="769">
                  <c:v>43.4</c:v>
                </c:pt>
                <c:pt idx="770">
                  <c:v>43.4</c:v>
                </c:pt>
                <c:pt idx="771">
                  <c:v>43.4</c:v>
                </c:pt>
                <c:pt idx="772">
                  <c:v>43.4</c:v>
                </c:pt>
                <c:pt idx="773">
                  <c:v>43.4</c:v>
                </c:pt>
                <c:pt idx="774">
                  <c:v>43.4</c:v>
                </c:pt>
                <c:pt idx="775">
                  <c:v>43.4</c:v>
                </c:pt>
                <c:pt idx="776">
                  <c:v>43.4</c:v>
                </c:pt>
                <c:pt idx="777">
                  <c:v>43.4</c:v>
                </c:pt>
                <c:pt idx="778">
                  <c:v>43.4</c:v>
                </c:pt>
                <c:pt idx="779">
                  <c:v>43.4</c:v>
                </c:pt>
                <c:pt idx="780">
                  <c:v>43.4</c:v>
                </c:pt>
                <c:pt idx="781">
                  <c:v>43.4</c:v>
                </c:pt>
                <c:pt idx="782">
                  <c:v>43.4</c:v>
                </c:pt>
                <c:pt idx="783">
                  <c:v>43.4</c:v>
                </c:pt>
                <c:pt idx="784">
                  <c:v>43.4</c:v>
                </c:pt>
                <c:pt idx="785">
                  <c:v>43.4</c:v>
                </c:pt>
                <c:pt idx="786">
                  <c:v>43.3</c:v>
                </c:pt>
                <c:pt idx="787">
                  <c:v>43.3</c:v>
                </c:pt>
                <c:pt idx="788">
                  <c:v>43.3</c:v>
                </c:pt>
                <c:pt idx="789">
                  <c:v>43.3</c:v>
                </c:pt>
                <c:pt idx="790">
                  <c:v>43.3</c:v>
                </c:pt>
                <c:pt idx="791">
                  <c:v>43.3</c:v>
                </c:pt>
                <c:pt idx="792">
                  <c:v>43.3</c:v>
                </c:pt>
                <c:pt idx="793">
                  <c:v>43.3</c:v>
                </c:pt>
                <c:pt idx="794">
                  <c:v>43.3</c:v>
                </c:pt>
                <c:pt idx="795">
                  <c:v>43.3</c:v>
                </c:pt>
                <c:pt idx="796">
                  <c:v>43.3</c:v>
                </c:pt>
                <c:pt idx="797">
                  <c:v>43.3</c:v>
                </c:pt>
                <c:pt idx="798">
                  <c:v>43.3</c:v>
                </c:pt>
                <c:pt idx="799">
                  <c:v>43.3</c:v>
                </c:pt>
                <c:pt idx="800">
                  <c:v>43.3</c:v>
                </c:pt>
                <c:pt idx="801">
                  <c:v>43.3</c:v>
                </c:pt>
                <c:pt idx="802">
                  <c:v>43.3</c:v>
                </c:pt>
                <c:pt idx="803">
                  <c:v>43.3</c:v>
                </c:pt>
                <c:pt idx="804">
                  <c:v>43.3</c:v>
                </c:pt>
                <c:pt idx="805">
                  <c:v>43.3</c:v>
                </c:pt>
                <c:pt idx="806">
                  <c:v>43.3</c:v>
                </c:pt>
                <c:pt idx="807">
                  <c:v>43.3</c:v>
                </c:pt>
                <c:pt idx="808">
                  <c:v>43.3</c:v>
                </c:pt>
                <c:pt idx="809">
                  <c:v>43.2</c:v>
                </c:pt>
                <c:pt idx="810">
                  <c:v>43.2</c:v>
                </c:pt>
                <c:pt idx="811">
                  <c:v>43.2</c:v>
                </c:pt>
                <c:pt idx="812">
                  <c:v>43.2</c:v>
                </c:pt>
                <c:pt idx="813">
                  <c:v>43.2</c:v>
                </c:pt>
                <c:pt idx="814">
                  <c:v>43.2</c:v>
                </c:pt>
                <c:pt idx="815">
                  <c:v>43.2</c:v>
                </c:pt>
                <c:pt idx="816">
                  <c:v>43.2</c:v>
                </c:pt>
                <c:pt idx="817">
                  <c:v>43.2</c:v>
                </c:pt>
                <c:pt idx="818">
                  <c:v>43.2</c:v>
                </c:pt>
                <c:pt idx="819">
                  <c:v>43.2</c:v>
                </c:pt>
                <c:pt idx="820">
                  <c:v>43.2</c:v>
                </c:pt>
                <c:pt idx="821">
                  <c:v>43.2</c:v>
                </c:pt>
                <c:pt idx="822">
                  <c:v>43.2</c:v>
                </c:pt>
                <c:pt idx="823">
                  <c:v>43.2</c:v>
                </c:pt>
                <c:pt idx="824">
                  <c:v>43.2</c:v>
                </c:pt>
                <c:pt idx="825">
                  <c:v>43.2</c:v>
                </c:pt>
                <c:pt idx="826">
                  <c:v>43.2</c:v>
                </c:pt>
                <c:pt idx="827">
                  <c:v>43.2</c:v>
                </c:pt>
                <c:pt idx="828">
                  <c:v>43.2</c:v>
                </c:pt>
                <c:pt idx="829">
                  <c:v>43.2</c:v>
                </c:pt>
                <c:pt idx="830">
                  <c:v>43.1</c:v>
                </c:pt>
                <c:pt idx="831">
                  <c:v>43.1</c:v>
                </c:pt>
                <c:pt idx="832">
                  <c:v>43.1</c:v>
                </c:pt>
                <c:pt idx="833">
                  <c:v>43.1</c:v>
                </c:pt>
                <c:pt idx="834">
                  <c:v>43.1</c:v>
                </c:pt>
                <c:pt idx="835">
                  <c:v>43.1</c:v>
                </c:pt>
                <c:pt idx="836">
                  <c:v>43.1</c:v>
                </c:pt>
                <c:pt idx="837">
                  <c:v>43.1</c:v>
                </c:pt>
                <c:pt idx="838">
                  <c:v>43.1</c:v>
                </c:pt>
                <c:pt idx="839">
                  <c:v>43.1</c:v>
                </c:pt>
                <c:pt idx="840">
                  <c:v>43.1</c:v>
                </c:pt>
                <c:pt idx="841">
                  <c:v>43.1</c:v>
                </c:pt>
                <c:pt idx="842">
                  <c:v>43.1</c:v>
                </c:pt>
                <c:pt idx="843">
                  <c:v>43.1</c:v>
                </c:pt>
                <c:pt idx="844">
                  <c:v>43.1</c:v>
                </c:pt>
                <c:pt idx="845">
                  <c:v>43.1</c:v>
                </c:pt>
                <c:pt idx="846">
                  <c:v>43.1</c:v>
                </c:pt>
                <c:pt idx="847">
                  <c:v>43.1</c:v>
                </c:pt>
                <c:pt idx="848">
                  <c:v>43</c:v>
                </c:pt>
                <c:pt idx="849">
                  <c:v>43</c:v>
                </c:pt>
                <c:pt idx="850">
                  <c:v>43</c:v>
                </c:pt>
                <c:pt idx="851">
                  <c:v>43</c:v>
                </c:pt>
                <c:pt idx="852">
                  <c:v>43</c:v>
                </c:pt>
                <c:pt idx="853">
                  <c:v>43</c:v>
                </c:pt>
                <c:pt idx="854">
                  <c:v>43</c:v>
                </c:pt>
                <c:pt idx="855">
                  <c:v>43</c:v>
                </c:pt>
                <c:pt idx="856">
                  <c:v>43</c:v>
                </c:pt>
                <c:pt idx="857">
                  <c:v>43</c:v>
                </c:pt>
                <c:pt idx="858">
                  <c:v>43</c:v>
                </c:pt>
                <c:pt idx="859">
                  <c:v>43</c:v>
                </c:pt>
                <c:pt idx="860">
                  <c:v>43</c:v>
                </c:pt>
                <c:pt idx="861">
                  <c:v>43</c:v>
                </c:pt>
                <c:pt idx="862">
                  <c:v>43</c:v>
                </c:pt>
                <c:pt idx="863">
                  <c:v>43</c:v>
                </c:pt>
                <c:pt idx="864">
                  <c:v>43</c:v>
                </c:pt>
                <c:pt idx="865">
                  <c:v>43</c:v>
                </c:pt>
                <c:pt idx="866">
                  <c:v>43</c:v>
                </c:pt>
                <c:pt idx="867">
                  <c:v>43</c:v>
                </c:pt>
                <c:pt idx="868">
                  <c:v>43</c:v>
                </c:pt>
                <c:pt idx="869">
                  <c:v>43</c:v>
                </c:pt>
                <c:pt idx="870">
                  <c:v>43</c:v>
                </c:pt>
                <c:pt idx="871">
                  <c:v>43</c:v>
                </c:pt>
                <c:pt idx="872">
                  <c:v>43</c:v>
                </c:pt>
                <c:pt idx="873">
                  <c:v>43</c:v>
                </c:pt>
                <c:pt idx="874">
                  <c:v>42.9</c:v>
                </c:pt>
                <c:pt idx="875">
                  <c:v>42.9</c:v>
                </c:pt>
                <c:pt idx="876">
                  <c:v>42.9</c:v>
                </c:pt>
                <c:pt idx="877">
                  <c:v>42.9</c:v>
                </c:pt>
                <c:pt idx="878">
                  <c:v>42.9</c:v>
                </c:pt>
                <c:pt idx="879">
                  <c:v>42.9</c:v>
                </c:pt>
                <c:pt idx="880">
                  <c:v>42.9</c:v>
                </c:pt>
                <c:pt idx="881">
                  <c:v>42.9</c:v>
                </c:pt>
                <c:pt idx="882">
                  <c:v>42.9</c:v>
                </c:pt>
                <c:pt idx="883">
                  <c:v>42.9</c:v>
                </c:pt>
                <c:pt idx="884">
                  <c:v>42.9</c:v>
                </c:pt>
                <c:pt idx="885">
                  <c:v>42.9</c:v>
                </c:pt>
                <c:pt idx="886">
                  <c:v>42.9</c:v>
                </c:pt>
                <c:pt idx="887">
                  <c:v>42.9</c:v>
                </c:pt>
                <c:pt idx="888">
                  <c:v>42.9</c:v>
                </c:pt>
                <c:pt idx="889">
                  <c:v>42.9</c:v>
                </c:pt>
                <c:pt idx="890">
                  <c:v>42.9</c:v>
                </c:pt>
                <c:pt idx="891">
                  <c:v>42.9</c:v>
                </c:pt>
                <c:pt idx="892">
                  <c:v>42.9</c:v>
                </c:pt>
                <c:pt idx="893">
                  <c:v>42.9</c:v>
                </c:pt>
                <c:pt idx="894">
                  <c:v>42.9</c:v>
                </c:pt>
                <c:pt idx="895">
                  <c:v>42.9</c:v>
                </c:pt>
                <c:pt idx="896">
                  <c:v>42.9</c:v>
                </c:pt>
                <c:pt idx="897">
                  <c:v>42.9</c:v>
                </c:pt>
                <c:pt idx="898">
                  <c:v>42.9</c:v>
                </c:pt>
                <c:pt idx="899">
                  <c:v>42.9</c:v>
                </c:pt>
                <c:pt idx="900">
                  <c:v>42.9</c:v>
                </c:pt>
                <c:pt idx="901">
                  <c:v>42.8</c:v>
                </c:pt>
                <c:pt idx="902">
                  <c:v>42.8</c:v>
                </c:pt>
                <c:pt idx="903">
                  <c:v>42.8</c:v>
                </c:pt>
                <c:pt idx="904">
                  <c:v>42.8</c:v>
                </c:pt>
                <c:pt idx="905">
                  <c:v>42.8</c:v>
                </c:pt>
                <c:pt idx="906">
                  <c:v>42.8</c:v>
                </c:pt>
                <c:pt idx="907">
                  <c:v>42.8</c:v>
                </c:pt>
                <c:pt idx="908">
                  <c:v>42.8</c:v>
                </c:pt>
                <c:pt idx="909">
                  <c:v>42.8</c:v>
                </c:pt>
                <c:pt idx="910">
                  <c:v>42.8</c:v>
                </c:pt>
                <c:pt idx="911">
                  <c:v>42.8</c:v>
                </c:pt>
                <c:pt idx="912">
                  <c:v>42.8</c:v>
                </c:pt>
                <c:pt idx="913">
                  <c:v>42.8</c:v>
                </c:pt>
                <c:pt idx="914">
                  <c:v>42.8</c:v>
                </c:pt>
                <c:pt idx="915">
                  <c:v>42.8</c:v>
                </c:pt>
                <c:pt idx="916">
                  <c:v>42.8</c:v>
                </c:pt>
                <c:pt idx="917">
                  <c:v>42.8</c:v>
                </c:pt>
                <c:pt idx="918">
                  <c:v>42.8</c:v>
                </c:pt>
                <c:pt idx="919">
                  <c:v>42.8</c:v>
                </c:pt>
                <c:pt idx="920">
                  <c:v>42.8</c:v>
                </c:pt>
                <c:pt idx="921">
                  <c:v>42.8</c:v>
                </c:pt>
                <c:pt idx="922">
                  <c:v>42.8</c:v>
                </c:pt>
                <c:pt idx="923">
                  <c:v>42.8</c:v>
                </c:pt>
                <c:pt idx="924">
                  <c:v>42.8</c:v>
                </c:pt>
                <c:pt idx="925">
                  <c:v>42.8</c:v>
                </c:pt>
                <c:pt idx="926">
                  <c:v>42.8</c:v>
                </c:pt>
                <c:pt idx="927">
                  <c:v>42.8</c:v>
                </c:pt>
                <c:pt idx="928">
                  <c:v>42.8</c:v>
                </c:pt>
                <c:pt idx="929">
                  <c:v>42.7</c:v>
                </c:pt>
                <c:pt idx="930">
                  <c:v>42.7</c:v>
                </c:pt>
                <c:pt idx="931">
                  <c:v>42.7</c:v>
                </c:pt>
                <c:pt idx="932">
                  <c:v>42.7</c:v>
                </c:pt>
                <c:pt idx="933">
                  <c:v>42.7</c:v>
                </c:pt>
                <c:pt idx="934">
                  <c:v>42.7</c:v>
                </c:pt>
                <c:pt idx="935">
                  <c:v>42.7</c:v>
                </c:pt>
                <c:pt idx="936">
                  <c:v>42.7</c:v>
                </c:pt>
                <c:pt idx="937">
                  <c:v>42.7</c:v>
                </c:pt>
                <c:pt idx="938">
                  <c:v>42.7</c:v>
                </c:pt>
                <c:pt idx="939">
                  <c:v>42.7</c:v>
                </c:pt>
                <c:pt idx="940">
                  <c:v>42.7</c:v>
                </c:pt>
                <c:pt idx="941">
                  <c:v>42.7</c:v>
                </c:pt>
                <c:pt idx="942">
                  <c:v>42.7</c:v>
                </c:pt>
                <c:pt idx="943">
                  <c:v>42.7</c:v>
                </c:pt>
                <c:pt idx="944">
                  <c:v>42.6</c:v>
                </c:pt>
                <c:pt idx="945">
                  <c:v>42.6</c:v>
                </c:pt>
                <c:pt idx="946">
                  <c:v>42.6</c:v>
                </c:pt>
                <c:pt idx="947">
                  <c:v>42.6</c:v>
                </c:pt>
                <c:pt idx="948">
                  <c:v>42.6</c:v>
                </c:pt>
                <c:pt idx="949">
                  <c:v>42.6</c:v>
                </c:pt>
                <c:pt idx="950">
                  <c:v>42.6</c:v>
                </c:pt>
                <c:pt idx="951">
                  <c:v>42.6</c:v>
                </c:pt>
                <c:pt idx="952">
                  <c:v>42.6</c:v>
                </c:pt>
                <c:pt idx="953">
                  <c:v>42.6</c:v>
                </c:pt>
                <c:pt idx="954">
                  <c:v>42.6</c:v>
                </c:pt>
                <c:pt idx="955">
                  <c:v>42.6</c:v>
                </c:pt>
                <c:pt idx="956">
                  <c:v>42.6</c:v>
                </c:pt>
                <c:pt idx="957">
                  <c:v>42.6</c:v>
                </c:pt>
                <c:pt idx="958">
                  <c:v>42.6</c:v>
                </c:pt>
                <c:pt idx="959">
                  <c:v>42.6</c:v>
                </c:pt>
                <c:pt idx="960">
                  <c:v>42.6</c:v>
                </c:pt>
                <c:pt idx="961">
                  <c:v>42.6</c:v>
                </c:pt>
                <c:pt idx="962">
                  <c:v>42.6</c:v>
                </c:pt>
                <c:pt idx="963">
                  <c:v>42.6</c:v>
                </c:pt>
                <c:pt idx="964">
                  <c:v>42.6</c:v>
                </c:pt>
                <c:pt idx="965">
                  <c:v>42.6</c:v>
                </c:pt>
                <c:pt idx="966">
                  <c:v>42.6</c:v>
                </c:pt>
                <c:pt idx="967">
                  <c:v>42.6</c:v>
                </c:pt>
                <c:pt idx="968">
                  <c:v>42.6</c:v>
                </c:pt>
                <c:pt idx="969">
                  <c:v>42.6</c:v>
                </c:pt>
                <c:pt idx="970">
                  <c:v>42.6</c:v>
                </c:pt>
                <c:pt idx="971">
                  <c:v>42.5</c:v>
                </c:pt>
                <c:pt idx="972">
                  <c:v>42.5</c:v>
                </c:pt>
                <c:pt idx="973">
                  <c:v>42.5</c:v>
                </c:pt>
                <c:pt idx="974">
                  <c:v>42.5</c:v>
                </c:pt>
                <c:pt idx="975">
                  <c:v>42.5</c:v>
                </c:pt>
                <c:pt idx="976">
                  <c:v>42.5</c:v>
                </c:pt>
                <c:pt idx="977">
                  <c:v>42.5</c:v>
                </c:pt>
                <c:pt idx="978">
                  <c:v>42.5</c:v>
                </c:pt>
                <c:pt idx="979">
                  <c:v>42.5</c:v>
                </c:pt>
                <c:pt idx="980">
                  <c:v>42.5</c:v>
                </c:pt>
                <c:pt idx="981">
                  <c:v>42.5</c:v>
                </c:pt>
                <c:pt idx="982">
                  <c:v>42.5</c:v>
                </c:pt>
                <c:pt idx="983">
                  <c:v>42.5</c:v>
                </c:pt>
                <c:pt idx="984">
                  <c:v>42.5</c:v>
                </c:pt>
                <c:pt idx="985">
                  <c:v>42.5</c:v>
                </c:pt>
                <c:pt idx="986">
                  <c:v>42.5</c:v>
                </c:pt>
                <c:pt idx="987">
                  <c:v>42.5</c:v>
                </c:pt>
                <c:pt idx="988">
                  <c:v>42.5</c:v>
                </c:pt>
                <c:pt idx="989">
                  <c:v>42.4</c:v>
                </c:pt>
                <c:pt idx="990">
                  <c:v>42.4</c:v>
                </c:pt>
                <c:pt idx="991">
                  <c:v>42.4</c:v>
                </c:pt>
                <c:pt idx="992">
                  <c:v>42.4</c:v>
                </c:pt>
                <c:pt idx="993">
                  <c:v>42.4</c:v>
                </c:pt>
                <c:pt idx="994">
                  <c:v>42.4</c:v>
                </c:pt>
                <c:pt idx="995">
                  <c:v>42.4</c:v>
                </c:pt>
                <c:pt idx="996">
                  <c:v>42.4</c:v>
                </c:pt>
                <c:pt idx="997">
                  <c:v>42.4</c:v>
                </c:pt>
                <c:pt idx="998">
                  <c:v>42.4</c:v>
                </c:pt>
                <c:pt idx="999">
                  <c:v>42.4</c:v>
                </c:pt>
                <c:pt idx="1000">
                  <c:v>42.4</c:v>
                </c:pt>
                <c:pt idx="1001">
                  <c:v>42.4</c:v>
                </c:pt>
                <c:pt idx="1002">
                  <c:v>42.4</c:v>
                </c:pt>
                <c:pt idx="1003">
                  <c:v>42.4</c:v>
                </c:pt>
                <c:pt idx="1004">
                  <c:v>42.4</c:v>
                </c:pt>
                <c:pt idx="1005">
                  <c:v>42.4</c:v>
                </c:pt>
                <c:pt idx="1006">
                  <c:v>42.4</c:v>
                </c:pt>
                <c:pt idx="1007">
                  <c:v>42.4</c:v>
                </c:pt>
                <c:pt idx="1008">
                  <c:v>42.4</c:v>
                </c:pt>
                <c:pt idx="1009">
                  <c:v>42.4</c:v>
                </c:pt>
                <c:pt idx="1010">
                  <c:v>42.4</c:v>
                </c:pt>
                <c:pt idx="1011">
                  <c:v>42.4</c:v>
                </c:pt>
                <c:pt idx="1012">
                  <c:v>42.4</c:v>
                </c:pt>
                <c:pt idx="1013">
                  <c:v>42.4</c:v>
                </c:pt>
                <c:pt idx="1014">
                  <c:v>42.4</c:v>
                </c:pt>
                <c:pt idx="1015">
                  <c:v>42.4</c:v>
                </c:pt>
                <c:pt idx="1016">
                  <c:v>42.4</c:v>
                </c:pt>
                <c:pt idx="1017">
                  <c:v>42.4</c:v>
                </c:pt>
                <c:pt idx="1018">
                  <c:v>42.3</c:v>
                </c:pt>
                <c:pt idx="1019">
                  <c:v>42.3</c:v>
                </c:pt>
                <c:pt idx="1020">
                  <c:v>42.3</c:v>
                </c:pt>
                <c:pt idx="1021">
                  <c:v>42.3</c:v>
                </c:pt>
                <c:pt idx="1022">
                  <c:v>42.3</c:v>
                </c:pt>
                <c:pt idx="1023">
                  <c:v>42.3</c:v>
                </c:pt>
                <c:pt idx="1024">
                  <c:v>42.3</c:v>
                </c:pt>
                <c:pt idx="1025">
                  <c:v>42.3</c:v>
                </c:pt>
                <c:pt idx="1026">
                  <c:v>42.3</c:v>
                </c:pt>
                <c:pt idx="1027">
                  <c:v>42.3</c:v>
                </c:pt>
                <c:pt idx="1028">
                  <c:v>42.3</c:v>
                </c:pt>
                <c:pt idx="1029">
                  <c:v>42.3</c:v>
                </c:pt>
                <c:pt idx="1030">
                  <c:v>42.3</c:v>
                </c:pt>
                <c:pt idx="1031">
                  <c:v>42.3</c:v>
                </c:pt>
                <c:pt idx="1032">
                  <c:v>42.3</c:v>
                </c:pt>
                <c:pt idx="1033">
                  <c:v>42.3</c:v>
                </c:pt>
                <c:pt idx="1034">
                  <c:v>42.3</c:v>
                </c:pt>
                <c:pt idx="1035">
                  <c:v>42.3</c:v>
                </c:pt>
                <c:pt idx="1036">
                  <c:v>42.3</c:v>
                </c:pt>
                <c:pt idx="1037">
                  <c:v>42.3</c:v>
                </c:pt>
                <c:pt idx="1038">
                  <c:v>42.3</c:v>
                </c:pt>
                <c:pt idx="1039">
                  <c:v>42.3</c:v>
                </c:pt>
                <c:pt idx="1040">
                  <c:v>42.3</c:v>
                </c:pt>
                <c:pt idx="1041">
                  <c:v>42.3</c:v>
                </c:pt>
                <c:pt idx="1042">
                  <c:v>42.2</c:v>
                </c:pt>
                <c:pt idx="1043">
                  <c:v>42.2</c:v>
                </c:pt>
                <c:pt idx="1044">
                  <c:v>42.2</c:v>
                </c:pt>
                <c:pt idx="1045">
                  <c:v>42.2</c:v>
                </c:pt>
                <c:pt idx="1046">
                  <c:v>42.2</c:v>
                </c:pt>
                <c:pt idx="1047">
                  <c:v>42.2</c:v>
                </c:pt>
                <c:pt idx="1048">
                  <c:v>42.2</c:v>
                </c:pt>
                <c:pt idx="1049">
                  <c:v>42.2</c:v>
                </c:pt>
                <c:pt idx="1050">
                  <c:v>42.2</c:v>
                </c:pt>
                <c:pt idx="1051">
                  <c:v>42.2</c:v>
                </c:pt>
                <c:pt idx="1052">
                  <c:v>42.2</c:v>
                </c:pt>
                <c:pt idx="1053">
                  <c:v>42.2</c:v>
                </c:pt>
                <c:pt idx="1054">
                  <c:v>42.2</c:v>
                </c:pt>
                <c:pt idx="1055">
                  <c:v>42.2</c:v>
                </c:pt>
                <c:pt idx="1056">
                  <c:v>42.2</c:v>
                </c:pt>
                <c:pt idx="1057">
                  <c:v>42.2</c:v>
                </c:pt>
                <c:pt idx="1058">
                  <c:v>42.2</c:v>
                </c:pt>
                <c:pt idx="1059">
                  <c:v>42.2</c:v>
                </c:pt>
                <c:pt idx="1060">
                  <c:v>42.2</c:v>
                </c:pt>
                <c:pt idx="1061">
                  <c:v>42.1</c:v>
                </c:pt>
                <c:pt idx="1062">
                  <c:v>42.1</c:v>
                </c:pt>
                <c:pt idx="1063">
                  <c:v>42.1</c:v>
                </c:pt>
                <c:pt idx="1064">
                  <c:v>42.1</c:v>
                </c:pt>
                <c:pt idx="1065">
                  <c:v>42.1</c:v>
                </c:pt>
                <c:pt idx="1066">
                  <c:v>42.1</c:v>
                </c:pt>
                <c:pt idx="1067">
                  <c:v>42.1</c:v>
                </c:pt>
                <c:pt idx="1068">
                  <c:v>42.1</c:v>
                </c:pt>
                <c:pt idx="1069">
                  <c:v>42.1</c:v>
                </c:pt>
                <c:pt idx="1070">
                  <c:v>42.1</c:v>
                </c:pt>
                <c:pt idx="1071">
                  <c:v>42.1</c:v>
                </c:pt>
                <c:pt idx="1072">
                  <c:v>42.1</c:v>
                </c:pt>
                <c:pt idx="1073">
                  <c:v>42.1</c:v>
                </c:pt>
                <c:pt idx="1074">
                  <c:v>42.1</c:v>
                </c:pt>
                <c:pt idx="1075">
                  <c:v>42.1</c:v>
                </c:pt>
                <c:pt idx="1076">
                  <c:v>42.1</c:v>
                </c:pt>
                <c:pt idx="1077">
                  <c:v>42.1</c:v>
                </c:pt>
                <c:pt idx="1078">
                  <c:v>42.1</c:v>
                </c:pt>
                <c:pt idx="1079">
                  <c:v>42.1</c:v>
                </c:pt>
                <c:pt idx="1080">
                  <c:v>42.1</c:v>
                </c:pt>
                <c:pt idx="1081">
                  <c:v>42.1</c:v>
                </c:pt>
                <c:pt idx="1082">
                  <c:v>42.1</c:v>
                </c:pt>
                <c:pt idx="1083">
                  <c:v>42.1</c:v>
                </c:pt>
                <c:pt idx="1084">
                  <c:v>42.1</c:v>
                </c:pt>
                <c:pt idx="1085">
                  <c:v>42.1</c:v>
                </c:pt>
                <c:pt idx="1086">
                  <c:v>42.1</c:v>
                </c:pt>
                <c:pt idx="1087">
                  <c:v>42.1</c:v>
                </c:pt>
                <c:pt idx="1088">
                  <c:v>42.1</c:v>
                </c:pt>
                <c:pt idx="1089">
                  <c:v>42</c:v>
                </c:pt>
                <c:pt idx="1090">
                  <c:v>42</c:v>
                </c:pt>
                <c:pt idx="1091">
                  <c:v>42</c:v>
                </c:pt>
                <c:pt idx="1092">
                  <c:v>42</c:v>
                </c:pt>
                <c:pt idx="1093">
                  <c:v>42</c:v>
                </c:pt>
                <c:pt idx="1094">
                  <c:v>42</c:v>
                </c:pt>
                <c:pt idx="1095">
                  <c:v>42</c:v>
                </c:pt>
                <c:pt idx="1096">
                  <c:v>42</c:v>
                </c:pt>
                <c:pt idx="1097">
                  <c:v>42</c:v>
                </c:pt>
                <c:pt idx="1098">
                  <c:v>42</c:v>
                </c:pt>
                <c:pt idx="1099">
                  <c:v>42</c:v>
                </c:pt>
                <c:pt idx="1100">
                  <c:v>42</c:v>
                </c:pt>
                <c:pt idx="1101">
                  <c:v>42</c:v>
                </c:pt>
                <c:pt idx="1102">
                  <c:v>42</c:v>
                </c:pt>
                <c:pt idx="1103">
                  <c:v>42</c:v>
                </c:pt>
                <c:pt idx="1104">
                  <c:v>42</c:v>
                </c:pt>
                <c:pt idx="1105">
                  <c:v>42</c:v>
                </c:pt>
                <c:pt idx="1106">
                  <c:v>42</c:v>
                </c:pt>
                <c:pt idx="1107">
                  <c:v>42</c:v>
                </c:pt>
                <c:pt idx="1108">
                  <c:v>42</c:v>
                </c:pt>
                <c:pt idx="1109">
                  <c:v>42</c:v>
                </c:pt>
                <c:pt idx="1110">
                  <c:v>42</c:v>
                </c:pt>
                <c:pt idx="1111">
                  <c:v>42</c:v>
                </c:pt>
                <c:pt idx="1112">
                  <c:v>41.9</c:v>
                </c:pt>
                <c:pt idx="1113">
                  <c:v>41.9</c:v>
                </c:pt>
                <c:pt idx="1114">
                  <c:v>41.9</c:v>
                </c:pt>
                <c:pt idx="1115">
                  <c:v>41.9</c:v>
                </c:pt>
                <c:pt idx="1116">
                  <c:v>41.9</c:v>
                </c:pt>
                <c:pt idx="1117">
                  <c:v>41.9</c:v>
                </c:pt>
                <c:pt idx="1118">
                  <c:v>41.9</c:v>
                </c:pt>
                <c:pt idx="1119">
                  <c:v>41.9</c:v>
                </c:pt>
                <c:pt idx="1120">
                  <c:v>41.9</c:v>
                </c:pt>
                <c:pt idx="1121">
                  <c:v>41.9</c:v>
                </c:pt>
                <c:pt idx="1122">
                  <c:v>41.9</c:v>
                </c:pt>
                <c:pt idx="1123">
                  <c:v>41.9</c:v>
                </c:pt>
                <c:pt idx="1124">
                  <c:v>41.9</c:v>
                </c:pt>
                <c:pt idx="1125">
                  <c:v>41.9</c:v>
                </c:pt>
                <c:pt idx="1126">
                  <c:v>41.9</c:v>
                </c:pt>
                <c:pt idx="1127">
                  <c:v>41.9</c:v>
                </c:pt>
                <c:pt idx="1128">
                  <c:v>41.9</c:v>
                </c:pt>
                <c:pt idx="1129">
                  <c:v>41.9</c:v>
                </c:pt>
                <c:pt idx="1130">
                  <c:v>41.9</c:v>
                </c:pt>
                <c:pt idx="1131">
                  <c:v>41.9</c:v>
                </c:pt>
                <c:pt idx="1132">
                  <c:v>41.9</c:v>
                </c:pt>
                <c:pt idx="1133">
                  <c:v>41.9</c:v>
                </c:pt>
                <c:pt idx="1134">
                  <c:v>41.9</c:v>
                </c:pt>
                <c:pt idx="1135">
                  <c:v>41.9</c:v>
                </c:pt>
                <c:pt idx="1136">
                  <c:v>41.9</c:v>
                </c:pt>
                <c:pt idx="1137">
                  <c:v>41.9</c:v>
                </c:pt>
                <c:pt idx="1138">
                  <c:v>41.8</c:v>
                </c:pt>
                <c:pt idx="1139">
                  <c:v>41.8</c:v>
                </c:pt>
                <c:pt idx="1140">
                  <c:v>41.8</c:v>
                </c:pt>
                <c:pt idx="1141">
                  <c:v>41.8</c:v>
                </c:pt>
                <c:pt idx="1142">
                  <c:v>41.8</c:v>
                </c:pt>
                <c:pt idx="1143">
                  <c:v>41.8</c:v>
                </c:pt>
                <c:pt idx="1144">
                  <c:v>41.8</c:v>
                </c:pt>
                <c:pt idx="1145">
                  <c:v>41.8</c:v>
                </c:pt>
                <c:pt idx="1146">
                  <c:v>41.8</c:v>
                </c:pt>
                <c:pt idx="1147">
                  <c:v>41.8</c:v>
                </c:pt>
                <c:pt idx="1148">
                  <c:v>41.8</c:v>
                </c:pt>
                <c:pt idx="1149">
                  <c:v>41.8</c:v>
                </c:pt>
                <c:pt idx="1150">
                  <c:v>41.8</c:v>
                </c:pt>
                <c:pt idx="1151">
                  <c:v>41.8</c:v>
                </c:pt>
                <c:pt idx="1152">
                  <c:v>41.8</c:v>
                </c:pt>
                <c:pt idx="1153">
                  <c:v>41.8</c:v>
                </c:pt>
                <c:pt idx="1154">
                  <c:v>41.8</c:v>
                </c:pt>
                <c:pt idx="1155">
                  <c:v>41.8</c:v>
                </c:pt>
                <c:pt idx="1156">
                  <c:v>41.8</c:v>
                </c:pt>
                <c:pt idx="1157">
                  <c:v>41.8</c:v>
                </c:pt>
                <c:pt idx="1158">
                  <c:v>41.8</c:v>
                </c:pt>
                <c:pt idx="1159">
                  <c:v>41.8</c:v>
                </c:pt>
                <c:pt idx="1160">
                  <c:v>41.8</c:v>
                </c:pt>
                <c:pt idx="1161">
                  <c:v>41.8</c:v>
                </c:pt>
                <c:pt idx="1162">
                  <c:v>41.8</c:v>
                </c:pt>
                <c:pt idx="1163">
                  <c:v>41.8</c:v>
                </c:pt>
                <c:pt idx="1164">
                  <c:v>41.8</c:v>
                </c:pt>
                <c:pt idx="1165">
                  <c:v>41.8</c:v>
                </c:pt>
                <c:pt idx="1166">
                  <c:v>41.8</c:v>
                </c:pt>
                <c:pt idx="1167">
                  <c:v>41.7</c:v>
                </c:pt>
                <c:pt idx="1168">
                  <c:v>41.7</c:v>
                </c:pt>
                <c:pt idx="1169">
                  <c:v>41.7</c:v>
                </c:pt>
                <c:pt idx="1170">
                  <c:v>41.7</c:v>
                </c:pt>
                <c:pt idx="1171">
                  <c:v>41.7</c:v>
                </c:pt>
                <c:pt idx="1172">
                  <c:v>41.7</c:v>
                </c:pt>
                <c:pt idx="1173">
                  <c:v>41.7</c:v>
                </c:pt>
                <c:pt idx="1174">
                  <c:v>41.7</c:v>
                </c:pt>
                <c:pt idx="1175">
                  <c:v>41.7</c:v>
                </c:pt>
                <c:pt idx="1176">
                  <c:v>41.7</c:v>
                </c:pt>
                <c:pt idx="1177">
                  <c:v>41.7</c:v>
                </c:pt>
                <c:pt idx="1178">
                  <c:v>41.7</c:v>
                </c:pt>
                <c:pt idx="1179">
                  <c:v>41.7</c:v>
                </c:pt>
                <c:pt idx="1180">
                  <c:v>41.7</c:v>
                </c:pt>
                <c:pt idx="1181">
                  <c:v>41.7</c:v>
                </c:pt>
                <c:pt idx="1182">
                  <c:v>41.7</c:v>
                </c:pt>
                <c:pt idx="1183">
                  <c:v>41.7</c:v>
                </c:pt>
                <c:pt idx="1184">
                  <c:v>41.7</c:v>
                </c:pt>
                <c:pt idx="1185">
                  <c:v>41.7</c:v>
                </c:pt>
                <c:pt idx="1186">
                  <c:v>41.6</c:v>
                </c:pt>
                <c:pt idx="1187">
                  <c:v>41.6</c:v>
                </c:pt>
                <c:pt idx="1188">
                  <c:v>41.6</c:v>
                </c:pt>
                <c:pt idx="1189">
                  <c:v>41.6</c:v>
                </c:pt>
                <c:pt idx="1190">
                  <c:v>41.6</c:v>
                </c:pt>
                <c:pt idx="1191">
                  <c:v>41.6</c:v>
                </c:pt>
                <c:pt idx="1192">
                  <c:v>41.6</c:v>
                </c:pt>
                <c:pt idx="1193">
                  <c:v>41.6</c:v>
                </c:pt>
                <c:pt idx="1194">
                  <c:v>41.6</c:v>
                </c:pt>
                <c:pt idx="1195">
                  <c:v>41.6</c:v>
                </c:pt>
                <c:pt idx="1196">
                  <c:v>41.6</c:v>
                </c:pt>
                <c:pt idx="1197">
                  <c:v>41.6</c:v>
                </c:pt>
                <c:pt idx="1198">
                  <c:v>41.6</c:v>
                </c:pt>
                <c:pt idx="1199">
                  <c:v>41.6</c:v>
                </c:pt>
                <c:pt idx="1200">
                  <c:v>41.6</c:v>
                </c:pt>
                <c:pt idx="1201">
                  <c:v>41.6</c:v>
                </c:pt>
                <c:pt idx="1202">
                  <c:v>41.6</c:v>
                </c:pt>
                <c:pt idx="1203">
                  <c:v>41.6</c:v>
                </c:pt>
                <c:pt idx="1204">
                  <c:v>41.6</c:v>
                </c:pt>
                <c:pt idx="1205">
                  <c:v>41.6</c:v>
                </c:pt>
                <c:pt idx="1206">
                  <c:v>41.6</c:v>
                </c:pt>
                <c:pt idx="1207">
                  <c:v>41.6</c:v>
                </c:pt>
                <c:pt idx="1208">
                  <c:v>41.6</c:v>
                </c:pt>
                <c:pt idx="1209">
                  <c:v>41.6</c:v>
                </c:pt>
                <c:pt idx="1210">
                  <c:v>41.6</c:v>
                </c:pt>
                <c:pt idx="1211">
                  <c:v>41.6</c:v>
                </c:pt>
                <c:pt idx="1212">
                  <c:v>41.6</c:v>
                </c:pt>
                <c:pt idx="1213">
                  <c:v>41.6</c:v>
                </c:pt>
                <c:pt idx="1214">
                  <c:v>41.5</c:v>
                </c:pt>
                <c:pt idx="1215">
                  <c:v>41.5</c:v>
                </c:pt>
                <c:pt idx="1216">
                  <c:v>41.5</c:v>
                </c:pt>
                <c:pt idx="1217">
                  <c:v>41.5</c:v>
                </c:pt>
                <c:pt idx="1218">
                  <c:v>41.5</c:v>
                </c:pt>
                <c:pt idx="1219">
                  <c:v>41.5</c:v>
                </c:pt>
                <c:pt idx="1220">
                  <c:v>41.5</c:v>
                </c:pt>
                <c:pt idx="1221">
                  <c:v>41.5</c:v>
                </c:pt>
                <c:pt idx="1222">
                  <c:v>41.5</c:v>
                </c:pt>
                <c:pt idx="1223">
                  <c:v>41.5</c:v>
                </c:pt>
                <c:pt idx="1224">
                  <c:v>41.5</c:v>
                </c:pt>
                <c:pt idx="1225">
                  <c:v>41.5</c:v>
                </c:pt>
                <c:pt idx="1226">
                  <c:v>41.5</c:v>
                </c:pt>
                <c:pt idx="1227">
                  <c:v>41.5</c:v>
                </c:pt>
                <c:pt idx="1228">
                  <c:v>41.5</c:v>
                </c:pt>
                <c:pt idx="1229">
                  <c:v>41.5</c:v>
                </c:pt>
                <c:pt idx="1230">
                  <c:v>41.5</c:v>
                </c:pt>
                <c:pt idx="1231">
                  <c:v>41.5</c:v>
                </c:pt>
                <c:pt idx="1232">
                  <c:v>41.5</c:v>
                </c:pt>
                <c:pt idx="1233">
                  <c:v>41.5</c:v>
                </c:pt>
                <c:pt idx="1234">
                  <c:v>41.4</c:v>
                </c:pt>
                <c:pt idx="1235">
                  <c:v>41.4</c:v>
                </c:pt>
                <c:pt idx="1236">
                  <c:v>41.4</c:v>
                </c:pt>
                <c:pt idx="1237">
                  <c:v>41.4</c:v>
                </c:pt>
                <c:pt idx="1238">
                  <c:v>41.4</c:v>
                </c:pt>
                <c:pt idx="1239">
                  <c:v>41.4</c:v>
                </c:pt>
                <c:pt idx="1240">
                  <c:v>41.4</c:v>
                </c:pt>
                <c:pt idx="1241">
                  <c:v>41.4</c:v>
                </c:pt>
                <c:pt idx="1242">
                  <c:v>41.4</c:v>
                </c:pt>
                <c:pt idx="1243">
                  <c:v>41.4</c:v>
                </c:pt>
                <c:pt idx="1244">
                  <c:v>41.4</c:v>
                </c:pt>
                <c:pt idx="1245">
                  <c:v>41.4</c:v>
                </c:pt>
                <c:pt idx="1246">
                  <c:v>41.4</c:v>
                </c:pt>
                <c:pt idx="1247">
                  <c:v>41.4</c:v>
                </c:pt>
                <c:pt idx="1248">
                  <c:v>41.4</c:v>
                </c:pt>
                <c:pt idx="1249">
                  <c:v>41.4</c:v>
                </c:pt>
                <c:pt idx="1250">
                  <c:v>41.4</c:v>
                </c:pt>
                <c:pt idx="1251">
                  <c:v>41.4</c:v>
                </c:pt>
                <c:pt idx="1252">
                  <c:v>41.4</c:v>
                </c:pt>
                <c:pt idx="1253">
                  <c:v>41.4</c:v>
                </c:pt>
                <c:pt idx="1254">
                  <c:v>41.4</c:v>
                </c:pt>
                <c:pt idx="1255">
                  <c:v>41.4</c:v>
                </c:pt>
                <c:pt idx="1256">
                  <c:v>41.4</c:v>
                </c:pt>
                <c:pt idx="1257">
                  <c:v>41.4</c:v>
                </c:pt>
                <c:pt idx="1258">
                  <c:v>41.4</c:v>
                </c:pt>
                <c:pt idx="1259">
                  <c:v>41.4</c:v>
                </c:pt>
                <c:pt idx="1260">
                  <c:v>41.4</c:v>
                </c:pt>
                <c:pt idx="1261">
                  <c:v>41.4</c:v>
                </c:pt>
                <c:pt idx="1262">
                  <c:v>41.3</c:v>
                </c:pt>
                <c:pt idx="1263">
                  <c:v>41.3</c:v>
                </c:pt>
                <c:pt idx="1264">
                  <c:v>41.3</c:v>
                </c:pt>
                <c:pt idx="1265">
                  <c:v>41.3</c:v>
                </c:pt>
                <c:pt idx="1266">
                  <c:v>41.3</c:v>
                </c:pt>
                <c:pt idx="1267">
                  <c:v>41.3</c:v>
                </c:pt>
                <c:pt idx="1268">
                  <c:v>41.3</c:v>
                </c:pt>
                <c:pt idx="1269">
                  <c:v>41.3</c:v>
                </c:pt>
                <c:pt idx="1270">
                  <c:v>41.3</c:v>
                </c:pt>
                <c:pt idx="1271">
                  <c:v>41.3</c:v>
                </c:pt>
                <c:pt idx="1272">
                  <c:v>41.3</c:v>
                </c:pt>
                <c:pt idx="1273">
                  <c:v>41.3</c:v>
                </c:pt>
                <c:pt idx="1274">
                  <c:v>41.3</c:v>
                </c:pt>
                <c:pt idx="1275">
                  <c:v>41.3</c:v>
                </c:pt>
                <c:pt idx="1276">
                  <c:v>41.3</c:v>
                </c:pt>
                <c:pt idx="1277">
                  <c:v>41.3</c:v>
                </c:pt>
                <c:pt idx="1278">
                  <c:v>41.3</c:v>
                </c:pt>
                <c:pt idx="1279">
                  <c:v>41.3</c:v>
                </c:pt>
                <c:pt idx="1280">
                  <c:v>41.3</c:v>
                </c:pt>
                <c:pt idx="1281">
                  <c:v>41.3</c:v>
                </c:pt>
                <c:pt idx="1282">
                  <c:v>41.3</c:v>
                </c:pt>
                <c:pt idx="1283">
                  <c:v>41.3</c:v>
                </c:pt>
                <c:pt idx="1284">
                  <c:v>41.3</c:v>
                </c:pt>
                <c:pt idx="1285">
                  <c:v>41.3</c:v>
                </c:pt>
                <c:pt idx="1286">
                  <c:v>41.3</c:v>
                </c:pt>
                <c:pt idx="1287">
                  <c:v>41.3</c:v>
                </c:pt>
                <c:pt idx="1288">
                  <c:v>41.3</c:v>
                </c:pt>
                <c:pt idx="1289">
                  <c:v>41.3</c:v>
                </c:pt>
                <c:pt idx="1290">
                  <c:v>41.3</c:v>
                </c:pt>
                <c:pt idx="1291">
                  <c:v>41.3</c:v>
                </c:pt>
                <c:pt idx="1292">
                  <c:v>41.3</c:v>
                </c:pt>
                <c:pt idx="1293">
                  <c:v>41.3</c:v>
                </c:pt>
                <c:pt idx="1294">
                  <c:v>41.3</c:v>
                </c:pt>
                <c:pt idx="1295">
                  <c:v>41.3</c:v>
                </c:pt>
                <c:pt idx="1296">
                  <c:v>41.3</c:v>
                </c:pt>
                <c:pt idx="1297">
                  <c:v>41.3</c:v>
                </c:pt>
                <c:pt idx="1298">
                  <c:v>41.2</c:v>
                </c:pt>
                <c:pt idx="1299">
                  <c:v>41.2</c:v>
                </c:pt>
                <c:pt idx="1300">
                  <c:v>41.2</c:v>
                </c:pt>
                <c:pt idx="1301">
                  <c:v>41.2</c:v>
                </c:pt>
                <c:pt idx="1302">
                  <c:v>41.2</c:v>
                </c:pt>
                <c:pt idx="1303">
                  <c:v>41.2</c:v>
                </c:pt>
                <c:pt idx="1304">
                  <c:v>41.2</c:v>
                </c:pt>
                <c:pt idx="1305">
                  <c:v>41.2</c:v>
                </c:pt>
                <c:pt idx="1306">
                  <c:v>41.2</c:v>
                </c:pt>
                <c:pt idx="1307">
                  <c:v>41.2</c:v>
                </c:pt>
                <c:pt idx="1308">
                  <c:v>41.2</c:v>
                </c:pt>
                <c:pt idx="1309">
                  <c:v>41.2</c:v>
                </c:pt>
                <c:pt idx="1310">
                  <c:v>41.2</c:v>
                </c:pt>
                <c:pt idx="1311">
                  <c:v>41.2</c:v>
                </c:pt>
                <c:pt idx="1312">
                  <c:v>41.2</c:v>
                </c:pt>
                <c:pt idx="1313">
                  <c:v>41.2</c:v>
                </c:pt>
                <c:pt idx="1314">
                  <c:v>41.2</c:v>
                </c:pt>
                <c:pt idx="1315">
                  <c:v>41.2</c:v>
                </c:pt>
                <c:pt idx="1316">
                  <c:v>41.2</c:v>
                </c:pt>
                <c:pt idx="1317">
                  <c:v>41.2</c:v>
                </c:pt>
                <c:pt idx="1318">
                  <c:v>41.2</c:v>
                </c:pt>
                <c:pt idx="1319">
                  <c:v>41.2</c:v>
                </c:pt>
                <c:pt idx="1320">
                  <c:v>41.2</c:v>
                </c:pt>
                <c:pt idx="1321">
                  <c:v>41.2</c:v>
                </c:pt>
                <c:pt idx="1322">
                  <c:v>41.2</c:v>
                </c:pt>
                <c:pt idx="1323">
                  <c:v>41.1</c:v>
                </c:pt>
                <c:pt idx="1324">
                  <c:v>41.1</c:v>
                </c:pt>
                <c:pt idx="1325">
                  <c:v>41.1</c:v>
                </c:pt>
                <c:pt idx="1326">
                  <c:v>41.1</c:v>
                </c:pt>
                <c:pt idx="1327">
                  <c:v>41.1</c:v>
                </c:pt>
                <c:pt idx="1328">
                  <c:v>41.1</c:v>
                </c:pt>
                <c:pt idx="1329">
                  <c:v>41.1</c:v>
                </c:pt>
                <c:pt idx="1330">
                  <c:v>41.1</c:v>
                </c:pt>
                <c:pt idx="1331">
                  <c:v>41.1</c:v>
                </c:pt>
                <c:pt idx="1332">
                  <c:v>41.1</c:v>
                </c:pt>
                <c:pt idx="1333">
                  <c:v>41.1</c:v>
                </c:pt>
                <c:pt idx="1334">
                  <c:v>41.1</c:v>
                </c:pt>
                <c:pt idx="1335">
                  <c:v>41.1</c:v>
                </c:pt>
                <c:pt idx="1336">
                  <c:v>41.1</c:v>
                </c:pt>
                <c:pt idx="1337">
                  <c:v>41.1</c:v>
                </c:pt>
                <c:pt idx="1338">
                  <c:v>41.1</c:v>
                </c:pt>
                <c:pt idx="1339">
                  <c:v>41.1</c:v>
                </c:pt>
                <c:pt idx="1340">
                  <c:v>41.1</c:v>
                </c:pt>
                <c:pt idx="1341">
                  <c:v>41.1</c:v>
                </c:pt>
                <c:pt idx="1342">
                  <c:v>41.1</c:v>
                </c:pt>
                <c:pt idx="1343">
                  <c:v>41.1</c:v>
                </c:pt>
                <c:pt idx="1344">
                  <c:v>41.1</c:v>
                </c:pt>
                <c:pt idx="1345">
                  <c:v>41.1</c:v>
                </c:pt>
                <c:pt idx="1346">
                  <c:v>41.1</c:v>
                </c:pt>
                <c:pt idx="1347">
                  <c:v>41.1</c:v>
                </c:pt>
                <c:pt idx="1348">
                  <c:v>41.1</c:v>
                </c:pt>
                <c:pt idx="1349">
                  <c:v>41.1</c:v>
                </c:pt>
                <c:pt idx="1350">
                  <c:v>41.1</c:v>
                </c:pt>
                <c:pt idx="1351">
                  <c:v>41.1</c:v>
                </c:pt>
                <c:pt idx="1352">
                  <c:v>41.1</c:v>
                </c:pt>
                <c:pt idx="1353">
                  <c:v>41.1</c:v>
                </c:pt>
                <c:pt idx="1354">
                  <c:v>41.1</c:v>
                </c:pt>
                <c:pt idx="1355">
                  <c:v>41.1</c:v>
                </c:pt>
                <c:pt idx="1356">
                  <c:v>41.1</c:v>
                </c:pt>
                <c:pt idx="1357">
                  <c:v>41</c:v>
                </c:pt>
                <c:pt idx="1358">
                  <c:v>41</c:v>
                </c:pt>
                <c:pt idx="1359">
                  <c:v>41</c:v>
                </c:pt>
                <c:pt idx="1360">
                  <c:v>41</c:v>
                </c:pt>
                <c:pt idx="1361">
                  <c:v>41</c:v>
                </c:pt>
                <c:pt idx="1362">
                  <c:v>41</c:v>
                </c:pt>
                <c:pt idx="1363">
                  <c:v>41</c:v>
                </c:pt>
                <c:pt idx="1364">
                  <c:v>41</c:v>
                </c:pt>
                <c:pt idx="1365">
                  <c:v>41</c:v>
                </c:pt>
                <c:pt idx="1366">
                  <c:v>41</c:v>
                </c:pt>
                <c:pt idx="1367">
                  <c:v>41</c:v>
                </c:pt>
                <c:pt idx="1368">
                  <c:v>41</c:v>
                </c:pt>
                <c:pt idx="1369">
                  <c:v>41</c:v>
                </c:pt>
                <c:pt idx="1370">
                  <c:v>41</c:v>
                </c:pt>
                <c:pt idx="1371">
                  <c:v>41</c:v>
                </c:pt>
                <c:pt idx="1372">
                  <c:v>41</c:v>
                </c:pt>
                <c:pt idx="1373">
                  <c:v>41</c:v>
                </c:pt>
                <c:pt idx="1374">
                  <c:v>41</c:v>
                </c:pt>
                <c:pt idx="1375">
                  <c:v>41</c:v>
                </c:pt>
                <c:pt idx="1376">
                  <c:v>41</c:v>
                </c:pt>
                <c:pt idx="1377">
                  <c:v>41</c:v>
                </c:pt>
                <c:pt idx="1378">
                  <c:v>41</c:v>
                </c:pt>
                <c:pt idx="1379">
                  <c:v>41</c:v>
                </c:pt>
                <c:pt idx="1380">
                  <c:v>41</c:v>
                </c:pt>
                <c:pt idx="1381">
                  <c:v>41</c:v>
                </c:pt>
                <c:pt idx="1382">
                  <c:v>41</c:v>
                </c:pt>
                <c:pt idx="1383">
                  <c:v>41</c:v>
                </c:pt>
                <c:pt idx="1384">
                  <c:v>41</c:v>
                </c:pt>
                <c:pt idx="1385">
                  <c:v>41</c:v>
                </c:pt>
                <c:pt idx="1386">
                  <c:v>41</c:v>
                </c:pt>
                <c:pt idx="1387">
                  <c:v>41</c:v>
                </c:pt>
                <c:pt idx="1388">
                  <c:v>41</c:v>
                </c:pt>
                <c:pt idx="1389">
                  <c:v>41</c:v>
                </c:pt>
                <c:pt idx="1390">
                  <c:v>40.9</c:v>
                </c:pt>
                <c:pt idx="1391">
                  <c:v>40.9</c:v>
                </c:pt>
                <c:pt idx="1392">
                  <c:v>40.9</c:v>
                </c:pt>
                <c:pt idx="1393">
                  <c:v>40.9</c:v>
                </c:pt>
                <c:pt idx="1394">
                  <c:v>40.9</c:v>
                </c:pt>
                <c:pt idx="1395">
                  <c:v>40.9</c:v>
                </c:pt>
                <c:pt idx="1396">
                  <c:v>40.9</c:v>
                </c:pt>
                <c:pt idx="1397">
                  <c:v>40.9</c:v>
                </c:pt>
                <c:pt idx="1398">
                  <c:v>40.9</c:v>
                </c:pt>
                <c:pt idx="1399">
                  <c:v>40.9</c:v>
                </c:pt>
                <c:pt idx="1400">
                  <c:v>40.9</c:v>
                </c:pt>
                <c:pt idx="1401">
                  <c:v>40.9</c:v>
                </c:pt>
                <c:pt idx="1402">
                  <c:v>40.9</c:v>
                </c:pt>
                <c:pt idx="1403">
                  <c:v>40.9</c:v>
                </c:pt>
                <c:pt idx="1404">
                  <c:v>40.9</c:v>
                </c:pt>
                <c:pt idx="1405">
                  <c:v>40.9</c:v>
                </c:pt>
                <c:pt idx="1406">
                  <c:v>40.9</c:v>
                </c:pt>
                <c:pt idx="1407">
                  <c:v>40.9</c:v>
                </c:pt>
                <c:pt idx="1408">
                  <c:v>40.9</c:v>
                </c:pt>
                <c:pt idx="1409">
                  <c:v>40.9</c:v>
                </c:pt>
                <c:pt idx="1410">
                  <c:v>40.9</c:v>
                </c:pt>
                <c:pt idx="1411">
                  <c:v>40.9</c:v>
                </c:pt>
                <c:pt idx="1412">
                  <c:v>40.9</c:v>
                </c:pt>
                <c:pt idx="1413">
                  <c:v>40.9</c:v>
                </c:pt>
                <c:pt idx="1414">
                  <c:v>40.9</c:v>
                </c:pt>
                <c:pt idx="1415">
                  <c:v>40.9</c:v>
                </c:pt>
                <c:pt idx="1416">
                  <c:v>40.9</c:v>
                </c:pt>
                <c:pt idx="1417">
                  <c:v>40.9</c:v>
                </c:pt>
                <c:pt idx="1418">
                  <c:v>40.9</c:v>
                </c:pt>
                <c:pt idx="1419">
                  <c:v>40.9</c:v>
                </c:pt>
                <c:pt idx="1420">
                  <c:v>40.9</c:v>
                </c:pt>
                <c:pt idx="1421">
                  <c:v>40.9</c:v>
                </c:pt>
                <c:pt idx="1422">
                  <c:v>40.9</c:v>
                </c:pt>
                <c:pt idx="1423">
                  <c:v>40.9</c:v>
                </c:pt>
                <c:pt idx="1424">
                  <c:v>40.9</c:v>
                </c:pt>
                <c:pt idx="1425">
                  <c:v>40.9</c:v>
                </c:pt>
                <c:pt idx="1426">
                  <c:v>40.9</c:v>
                </c:pt>
                <c:pt idx="1427">
                  <c:v>40.9</c:v>
                </c:pt>
                <c:pt idx="1428">
                  <c:v>40.9</c:v>
                </c:pt>
                <c:pt idx="1429">
                  <c:v>40.9</c:v>
                </c:pt>
                <c:pt idx="1430">
                  <c:v>40.9</c:v>
                </c:pt>
                <c:pt idx="1431">
                  <c:v>40.9</c:v>
                </c:pt>
                <c:pt idx="1432">
                  <c:v>40.9</c:v>
                </c:pt>
                <c:pt idx="1433">
                  <c:v>40.9</c:v>
                </c:pt>
                <c:pt idx="1434">
                  <c:v>40.799999999999997</c:v>
                </c:pt>
                <c:pt idx="1435">
                  <c:v>40.799999999999997</c:v>
                </c:pt>
                <c:pt idx="1436">
                  <c:v>40.799999999999997</c:v>
                </c:pt>
                <c:pt idx="1437">
                  <c:v>40.799999999999997</c:v>
                </c:pt>
                <c:pt idx="1438">
                  <c:v>40.799999999999997</c:v>
                </c:pt>
                <c:pt idx="1439">
                  <c:v>40.799999999999997</c:v>
                </c:pt>
                <c:pt idx="1440">
                  <c:v>40.799999999999997</c:v>
                </c:pt>
                <c:pt idx="1441">
                  <c:v>40.799999999999997</c:v>
                </c:pt>
                <c:pt idx="1442">
                  <c:v>40.799999999999997</c:v>
                </c:pt>
                <c:pt idx="1443">
                  <c:v>40.799999999999997</c:v>
                </c:pt>
                <c:pt idx="1444">
                  <c:v>40.799999999999997</c:v>
                </c:pt>
                <c:pt idx="1445">
                  <c:v>40.799999999999997</c:v>
                </c:pt>
                <c:pt idx="1446">
                  <c:v>40.799999999999997</c:v>
                </c:pt>
                <c:pt idx="1447">
                  <c:v>40.799999999999997</c:v>
                </c:pt>
                <c:pt idx="1448">
                  <c:v>40.799999999999997</c:v>
                </c:pt>
                <c:pt idx="1449">
                  <c:v>40.799999999999997</c:v>
                </c:pt>
                <c:pt idx="1450">
                  <c:v>40.799999999999997</c:v>
                </c:pt>
                <c:pt idx="1451">
                  <c:v>40.799999999999997</c:v>
                </c:pt>
                <c:pt idx="1452">
                  <c:v>40.799999999999997</c:v>
                </c:pt>
                <c:pt idx="1453">
                  <c:v>40.799999999999997</c:v>
                </c:pt>
                <c:pt idx="1454">
                  <c:v>40.799999999999997</c:v>
                </c:pt>
                <c:pt idx="1455">
                  <c:v>40.799999999999997</c:v>
                </c:pt>
                <c:pt idx="1456">
                  <c:v>40.799999999999997</c:v>
                </c:pt>
                <c:pt idx="1457">
                  <c:v>40.700000000000003</c:v>
                </c:pt>
                <c:pt idx="1458">
                  <c:v>40.700000000000003</c:v>
                </c:pt>
                <c:pt idx="1459">
                  <c:v>40.700000000000003</c:v>
                </c:pt>
                <c:pt idx="1460">
                  <c:v>40.700000000000003</c:v>
                </c:pt>
                <c:pt idx="1461">
                  <c:v>40.700000000000003</c:v>
                </c:pt>
                <c:pt idx="1462">
                  <c:v>40.700000000000003</c:v>
                </c:pt>
                <c:pt idx="1463">
                  <c:v>40.700000000000003</c:v>
                </c:pt>
                <c:pt idx="1464">
                  <c:v>40.700000000000003</c:v>
                </c:pt>
                <c:pt idx="1465">
                  <c:v>40.700000000000003</c:v>
                </c:pt>
                <c:pt idx="1466">
                  <c:v>40.700000000000003</c:v>
                </c:pt>
                <c:pt idx="1467">
                  <c:v>40.700000000000003</c:v>
                </c:pt>
                <c:pt idx="1468">
                  <c:v>40.700000000000003</c:v>
                </c:pt>
                <c:pt idx="1469">
                  <c:v>40.700000000000003</c:v>
                </c:pt>
                <c:pt idx="1470">
                  <c:v>40.700000000000003</c:v>
                </c:pt>
                <c:pt idx="1471">
                  <c:v>40.700000000000003</c:v>
                </c:pt>
                <c:pt idx="1472">
                  <c:v>40.700000000000003</c:v>
                </c:pt>
                <c:pt idx="1473">
                  <c:v>40.700000000000003</c:v>
                </c:pt>
                <c:pt idx="1474">
                  <c:v>40.700000000000003</c:v>
                </c:pt>
                <c:pt idx="1475">
                  <c:v>40.700000000000003</c:v>
                </c:pt>
                <c:pt idx="1476">
                  <c:v>40.700000000000003</c:v>
                </c:pt>
                <c:pt idx="1477">
                  <c:v>40.700000000000003</c:v>
                </c:pt>
                <c:pt idx="1478">
                  <c:v>40.700000000000003</c:v>
                </c:pt>
                <c:pt idx="1479">
                  <c:v>40.700000000000003</c:v>
                </c:pt>
                <c:pt idx="1480">
                  <c:v>40.700000000000003</c:v>
                </c:pt>
                <c:pt idx="1481">
                  <c:v>40.700000000000003</c:v>
                </c:pt>
                <c:pt idx="1482">
                  <c:v>40.700000000000003</c:v>
                </c:pt>
                <c:pt idx="1483">
                  <c:v>40.700000000000003</c:v>
                </c:pt>
                <c:pt idx="1484">
                  <c:v>40.700000000000003</c:v>
                </c:pt>
                <c:pt idx="1485">
                  <c:v>40.700000000000003</c:v>
                </c:pt>
                <c:pt idx="1486">
                  <c:v>40.700000000000003</c:v>
                </c:pt>
                <c:pt idx="1487">
                  <c:v>40.700000000000003</c:v>
                </c:pt>
                <c:pt idx="1488">
                  <c:v>40.700000000000003</c:v>
                </c:pt>
                <c:pt idx="1489">
                  <c:v>40.700000000000003</c:v>
                </c:pt>
                <c:pt idx="1490">
                  <c:v>40.6</c:v>
                </c:pt>
                <c:pt idx="1491">
                  <c:v>40.6</c:v>
                </c:pt>
                <c:pt idx="1492">
                  <c:v>40.6</c:v>
                </c:pt>
                <c:pt idx="1493">
                  <c:v>40.6</c:v>
                </c:pt>
                <c:pt idx="1494">
                  <c:v>40.6</c:v>
                </c:pt>
                <c:pt idx="1495">
                  <c:v>40.6</c:v>
                </c:pt>
                <c:pt idx="1496">
                  <c:v>40.6</c:v>
                </c:pt>
                <c:pt idx="1497">
                  <c:v>40.6</c:v>
                </c:pt>
                <c:pt idx="1498">
                  <c:v>40.6</c:v>
                </c:pt>
                <c:pt idx="1499">
                  <c:v>40.6</c:v>
                </c:pt>
                <c:pt idx="1500">
                  <c:v>40.6</c:v>
                </c:pt>
                <c:pt idx="1501">
                  <c:v>40.6</c:v>
                </c:pt>
                <c:pt idx="1502">
                  <c:v>40.6</c:v>
                </c:pt>
                <c:pt idx="1503">
                  <c:v>40.6</c:v>
                </c:pt>
                <c:pt idx="1504">
                  <c:v>40.6</c:v>
                </c:pt>
                <c:pt idx="1505">
                  <c:v>40.6</c:v>
                </c:pt>
                <c:pt idx="1506">
                  <c:v>40.6</c:v>
                </c:pt>
                <c:pt idx="1507">
                  <c:v>40.6</c:v>
                </c:pt>
                <c:pt idx="1508">
                  <c:v>40.6</c:v>
                </c:pt>
                <c:pt idx="1509">
                  <c:v>40.6</c:v>
                </c:pt>
                <c:pt idx="1510">
                  <c:v>40.6</c:v>
                </c:pt>
                <c:pt idx="1511">
                  <c:v>40.6</c:v>
                </c:pt>
                <c:pt idx="1512">
                  <c:v>40.6</c:v>
                </c:pt>
                <c:pt idx="1513">
                  <c:v>40.6</c:v>
                </c:pt>
                <c:pt idx="1514">
                  <c:v>40.6</c:v>
                </c:pt>
                <c:pt idx="1515">
                  <c:v>40.6</c:v>
                </c:pt>
                <c:pt idx="1516">
                  <c:v>40.6</c:v>
                </c:pt>
                <c:pt idx="1517">
                  <c:v>40.6</c:v>
                </c:pt>
                <c:pt idx="1518">
                  <c:v>40.6</c:v>
                </c:pt>
                <c:pt idx="1519">
                  <c:v>40.6</c:v>
                </c:pt>
                <c:pt idx="1520">
                  <c:v>40.5</c:v>
                </c:pt>
                <c:pt idx="1521">
                  <c:v>40.5</c:v>
                </c:pt>
                <c:pt idx="1522">
                  <c:v>40.5</c:v>
                </c:pt>
                <c:pt idx="1523">
                  <c:v>40.5</c:v>
                </c:pt>
                <c:pt idx="1524">
                  <c:v>40.5</c:v>
                </c:pt>
                <c:pt idx="1525">
                  <c:v>40.5</c:v>
                </c:pt>
                <c:pt idx="1526">
                  <c:v>40.5</c:v>
                </c:pt>
                <c:pt idx="1527">
                  <c:v>40.5</c:v>
                </c:pt>
                <c:pt idx="1528">
                  <c:v>40.5</c:v>
                </c:pt>
                <c:pt idx="1529">
                  <c:v>40.5</c:v>
                </c:pt>
                <c:pt idx="1530">
                  <c:v>40.5</c:v>
                </c:pt>
                <c:pt idx="1531">
                  <c:v>40.5</c:v>
                </c:pt>
                <c:pt idx="1532">
                  <c:v>40.5</c:v>
                </c:pt>
                <c:pt idx="1533">
                  <c:v>40.5</c:v>
                </c:pt>
                <c:pt idx="1534">
                  <c:v>40.5</c:v>
                </c:pt>
                <c:pt idx="1535">
                  <c:v>40.5</c:v>
                </c:pt>
                <c:pt idx="1536">
                  <c:v>40.5</c:v>
                </c:pt>
                <c:pt idx="1537">
                  <c:v>40.5</c:v>
                </c:pt>
                <c:pt idx="1538">
                  <c:v>40.5</c:v>
                </c:pt>
                <c:pt idx="1539">
                  <c:v>40.5</c:v>
                </c:pt>
                <c:pt idx="1540">
                  <c:v>40.5</c:v>
                </c:pt>
                <c:pt idx="1541">
                  <c:v>40.5</c:v>
                </c:pt>
                <c:pt idx="1542">
                  <c:v>40.5</c:v>
                </c:pt>
                <c:pt idx="1543">
                  <c:v>40.5</c:v>
                </c:pt>
                <c:pt idx="1544">
                  <c:v>40.4</c:v>
                </c:pt>
                <c:pt idx="1545">
                  <c:v>40.4</c:v>
                </c:pt>
                <c:pt idx="1546">
                  <c:v>40.4</c:v>
                </c:pt>
                <c:pt idx="1547">
                  <c:v>40.4</c:v>
                </c:pt>
                <c:pt idx="1548">
                  <c:v>40.4</c:v>
                </c:pt>
                <c:pt idx="1549">
                  <c:v>40.4</c:v>
                </c:pt>
                <c:pt idx="1550">
                  <c:v>40.4</c:v>
                </c:pt>
                <c:pt idx="1551">
                  <c:v>40.4</c:v>
                </c:pt>
                <c:pt idx="1552">
                  <c:v>40.4</c:v>
                </c:pt>
                <c:pt idx="1553">
                  <c:v>40.4</c:v>
                </c:pt>
                <c:pt idx="1554">
                  <c:v>40.4</c:v>
                </c:pt>
                <c:pt idx="1555">
                  <c:v>40.4</c:v>
                </c:pt>
                <c:pt idx="1556">
                  <c:v>40.4</c:v>
                </c:pt>
                <c:pt idx="1557">
                  <c:v>40.4</c:v>
                </c:pt>
                <c:pt idx="1558">
                  <c:v>40.4</c:v>
                </c:pt>
                <c:pt idx="1559">
                  <c:v>40.4</c:v>
                </c:pt>
                <c:pt idx="1560">
                  <c:v>40.4</c:v>
                </c:pt>
                <c:pt idx="1561">
                  <c:v>40.4</c:v>
                </c:pt>
                <c:pt idx="1562">
                  <c:v>40.4</c:v>
                </c:pt>
                <c:pt idx="1563">
                  <c:v>40.4</c:v>
                </c:pt>
                <c:pt idx="1564">
                  <c:v>40.4</c:v>
                </c:pt>
                <c:pt idx="1565">
                  <c:v>40.4</c:v>
                </c:pt>
                <c:pt idx="1566">
                  <c:v>40.4</c:v>
                </c:pt>
                <c:pt idx="1567">
                  <c:v>40.299999999999997</c:v>
                </c:pt>
                <c:pt idx="1568">
                  <c:v>40.299999999999997</c:v>
                </c:pt>
                <c:pt idx="1569">
                  <c:v>40.299999999999997</c:v>
                </c:pt>
                <c:pt idx="1570">
                  <c:v>40.299999999999997</c:v>
                </c:pt>
                <c:pt idx="1571">
                  <c:v>40.299999999999997</c:v>
                </c:pt>
                <c:pt idx="1572">
                  <c:v>40.299999999999997</c:v>
                </c:pt>
                <c:pt idx="1573">
                  <c:v>40.299999999999997</c:v>
                </c:pt>
                <c:pt idx="1574">
                  <c:v>40.299999999999997</c:v>
                </c:pt>
                <c:pt idx="1575">
                  <c:v>40.299999999999997</c:v>
                </c:pt>
                <c:pt idx="1576">
                  <c:v>40.299999999999997</c:v>
                </c:pt>
                <c:pt idx="1577">
                  <c:v>40.299999999999997</c:v>
                </c:pt>
                <c:pt idx="1578">
                  <c:v>40.299999999999997</c:v>
                </c:pt>
                <c:pt idx="1579">
                  <c:v>40.299999999999997</c:v>
                </c:pt>
                <c:pt idx="1580">
                  <c:v>40.299999999999997</c:v>
                </c:pt>
                <c:pt idx="1581">
                  <c:v>40.299999999999997</c:v>
                </c:pt>
                <c:pt idx="1582">
                  <c:v>40.299999999999997</c:v>
                </c:pt>
                <c:pt idx="1583">
                  <c:v>40.299999999999997</c:v>
                </c:pt>
                <c:pt idx="1584">
                  <c:v>40.299999999999997</c:v>
                </c:pt>
                <c:pt idx="1585">
                  <c:v>40.299999999999997</c:v>
                </c:pt>
                <c:pt idx="1586">
                  <c:v>40.299999999999997</c:v>
                </c:pt>
                <c:pt idx="1587">
                  <c:v>40.299999999999997</c:v>
                </c:pt>
                <c:pt idx="1588">
                  <c:v>40.299999999999997</c:v>
                </c:pt>
                <c:pt idx="1589">
                  <c:v>40.299999999999997</c:v>
                </c:pt>
                <c:pt idx="1590">
                  <c:v>40.299999999999997</c:v>
                </c:pt>
                <c:pt idx="1591">
                  <c:v>40.299999999999997</c:v>
                </c:pt>
                <c:pt idx="1592">
                  <c:v>40.299999999999997</c:v>
                </c:pt>
                <c:pt idx="1593">
                  <c:v>40.299999999999997</c:v>
                </c:pt>
                <c:pt idx="1594">
                  <c:v>40.299999999999997</c:v>
                </c:pt>
                <c:pt idx="1595">
                  <c:v>40.299999999999997</c:v>
                </c:pt>
                <c:pt idx="1596">
                  <c:v>40.299999999999997</c:v>
                </c:pt>
                <c:pt idx="1597">
                  <c:v>40.299999999999997</c:v>
                </c:pt>
                <c:pt idx="1598">
                  <c:v>40.299999999999997</c:v>
                </c:pt>
                <c:pt idx="1599">
                  <c:v>40.299999999999997</c:v>
                </c:pt>
                <c:pt idx="1600">
                  <c:v>40.200000000000003</c:v>
                </c:pt>
                <c:pt idx="1601">
                  <c:v>40.200000000000003</c:v>
                </c:pt>
                <c:pt idx="1602">
                  <c:v>40.200000000000003</c:v>
                </c:pt>
                <c:pt idx="1603">
                  <c:v>40.200000000000003</c:v>
                </c:pt>
                <c:pt idx="1604">
                  <c:v>40.200000000000003</c:v>
                </c:pt>
                <c:pt idx="1605">
                  <c:v>40.200000000000003</c:v>
                </c:pt>
                <c:pt idx="1606">
                  <c:v>40.200000000000003</c:v>
                </c:pt>
                <c:pt idx="1607">
                  <c:v>40.200000000000003</c:v>
                </c:pt>
                <c:pt idx="1608">
                  <c:v>40.200000000000003</c:v>
                </c:pt>
                <c:pt idx="1609">
                  <c:v>40.200000000000003</c:v>
                </c:pt>
                <c:pt idx="1610">
                  <c:v>40.200000000000003</c:v>
                </c:pt>
                <c:pt idx="1611">
                  <c:v>40.200000000000003</c:v>
                </c:pt>
                <c:pt idx="1612">
                  <c:v>40.200000000000003</c:v>
                </c:pt>
                <c:pt idx="1613">
                  <c:v>40.200000000000003</c:v>
                </c:pt>
                <c:pt idx="1614">
                  <c:v>40.200000000000003</c:v>
                </c:pt>
                <c:pt idx="1615">
                  <c:v>40.200000000000003</c:v>
                </c:pt>
                <c:pt idx="1616">
                  <c:v>40.200000000000003</c:v>
                </c:pt>
                <c:pt idx="1617">
                  <c:v>40.200000000000003</c:v>
                </c:pt>
                <c:pt idx="1618">
                  <c:v>40.200000000000003</c:v>
                </c:pt>
                <c:pt idx="1619">
                  <c:v>40.200000000000003</c:v>
                </c:pt>
                <c:pt idx="1620">
                  <c:v>40.200000000000003</c:v>
                </c:pt>
                <c:pt idx="1621">
                  <c:v>40.200000000000003</c:v>
                </c:pt>
                <c:pt idx="1622">
                  <c:v>40.200000000000003</c:v>
                </c:pt>
                <c:pt idx="1623">
                  <c:v>40.200000000000003</c:v>
                </c:pt>
                <c:pt idx="1624">
                  <c:v>40.200000000000003</c:v>
                </c:pt>
                <c:pt idx="1625">
                  <c:v>40.200000000000003</c:v>
                </c:pt>
                <c:pt idx="1626">
                  <c:v>40.200000000000003</c:v>
                </c:pt>
                <c:pt idx="1627">
                  <c:v>40.200000000000003</c:v>
                </c:pt>
                <c:pt idx="1628">
                  <c:v>40.200000000000003</c:v>
                </c:pt>
                <c:pt idx="1629">
                  <c:v>40.200000000000003</c:v>
                </c:pt>
                <c:pt idx="1630">
                  <c:v>40.200000000000003</c:v>
                </c:pt>
                <c:pt idx="1631">
                  <c:v>40.1</c:v>
                </c:pt>
                <c:pt idx="1632">
                  <c:v>40.1</c:v>
                </c:pt>
                <c:pt idx="1633">
                  <c:v>40.1</c:v>
                </c:pt>
                <c:pt idx="1634">
                  <c:v>40.1</c:v>
                </c:pt>
                <c:pt idx="1635">
                  <c:v>40.1</c:v>
                </c:pt>
                <c:pt idx="1636">
                  <c:v>40.1</c:v>
                </c:pt>
                <c:pt idx="1637">
                  <c:v>40.1</c:v>
                </c:pt>
                <c:pt idx="1638">
                  <c:v>40.1</c:v>
                </c:pt>
                <c:pt idx="1639">
                  <c:v>40.1</c:v>
                </c:pt>
                <c:pt idx="1640">
                  <c:v>40.1</c:v>
                </c:pt>
                <c:pt idx="1641">
                  <c:v>40.1</c:v>
                </c:pt>
                <c:pt idx="1642">
                  <c:v>40.1</c:v>
                </c:pt>
                <c:pt idx="1643">
                  <c:v>40.1</c:v>
                </c:pt>
                <c:pt idx="1644">
                  <c:v>40.1</c:v>
                </c:pt>
                <c:pt idx="1645">
                  <c:v>40.1</c:v>
                </c:pt>
                <c:pt idx="1646">
                  <c:v>40.1</c:v>
                </c:pt>
                <c:pt idx="1647">
                  <c:v>40.1</c:v>
                </c:pt>
                <c:pt idx="1648">
                  <c:v>40.1</c:v>
                </c:pt>
                <c:pt idx="1649">
                  <c:v>40.1</c:v>
                </c:pt>
                <c:pt idx="1650">
                  <c:v>40.1</c:v>
                </c:pt>
                <c:pt idx="1651">
                  <c:v>40.1</c:v>
                </c:pt>
                <c:pt idx="1652">
                  <c:v>40.1</c:v>
                </c:pt>
                <c:pt idx="1653">
                  <c:v>40.1</c:v>
                </c:pt>
                <c:pt idx="1654">
                  <c:v>40.1</c:v>
                </c:pt>
                <c:pt idx="1655">
                  <c:v>40.1</c:v>
                </c:pt>
                <c:pt idx="1656">
                  <c:v>40.1</c:v>
                </c:pt>
                <c:pt idx="1657">
                  <c:v>40.1</c:v>
                </c:pt>
                <c:pt idx="1658">
                  <c:v>40.1</c:v>
                </c:pt>
                <c:pt idx="1659">
                  <c:v>40.1</c:v>
                </c:pt>
                <c:pt idx="1660">
                  <c:v>40</c:v>
                </c:pt>
                <c:pt idx="1661">
                  <c:v>40</c:v>
                </c:pt>
                <c:pt idx="1662">
                  <c:v>40</c:v>
                </c:pt>
                <c:pt idx="1663">
                  <c:v>40</c:v>
                </c:pt>
                <c:pt idx="1664">
                  <c:v>40</c:v>
                </c:pt>
                <c:pt idx="1665">
                  <c:v>40</c:v>
                </c:pt>
                <c:pt idx="1666">
                  <c:v>40</c:v>
                </c:pt>
                <c:pt idx="1667">
                  <c:v>40</c:v>
                </c:pt>
                <c:pt idx="1668">
                  <c:v>40</c:v>
                </c:pt>
                <c:pt idx="1669">
                  <c:v>40</c:v>
                </c:pt>
                <c:pt idx="1670">
                  <c:v>40</c:v>
                </c:pt>
                <c:pt idx="1671">
                  <c:v>40</c:v>
                </c:pt>
                <c:pt idx="1672">
                  <c:v>40</c:v>
                </c:pt>
                <c:pt idx="1673">
                  <c:v>40</c:v>
                </c:pt>
                <c:pt idx="1674">
                  <c:v>40</c:v>
                </c:pt>
                <c:pt idx="1675">
                  <c:v>40</c:v>
                </c:pt>
                <c:pt idx="1676">
                  <c:v>40</c:v>
                </c:pt>
                <c:pt idx="1677">
                  <c:v>40</c:v>
                </c:pt>
                <c:pt idx="1678">
                  <c:v>40</c:v>
                </c:pt>
                <c:pt idx="1679">
                  <c:v>40</c:v>
                </c:pt>
                <c:pt idx="1680">
                  <c:v>40</c:v>
                </c:pt>
                <c:pt idx="1681">
                  <c:v>40</c:v>
                </c:pt>
                <c:pt idx="1682">
                  <c:v>40</c:v>
                </c:pt>
                <c:pt idx="1683">
                  <c:v>39.9</c:v>
                </c:pt>
                <c:pt idx="1684">
                  <c:v>39.9</c:v>
                </c:pt>
                <c:pt idx="1685">
                  <c:v>39.9</c:v>
                </c:pt>
                <c:pt idx="1686">
                  <c:v>39.9</c:v>
                </c:pt>
                <c:pt idx="1687">
                  <c:v>39.9</c:v>
                </c:pt>
                <c:pt idx="1688">
                  <c:v>39.9</c:v>
                </c:pt>
                <c:pt idx="1689">
                  <c:v>39.9</c:v>
                </c:pt>
                <c:pt idx="1690">
                  <c:v>39.9</c:v>
                </c:pt>
                <c:pt idx="1691">
                  <c:v>39.9</c:v>
                </c:pt>
                <c:pt idx="1692">
                  <c:v>39.9</c:v>
                </c:pt>
                <c:pt idx="1693">
                  <c:v>39.9</c:v>
                </c:pt>
                <c:pt idx="1694">
                  <c:v>39.9</c:v>
                </c:pt>
                <c:pt idx="1695">
                  <c:v>39.9</c:v>
                </c:pt>
                <c:pt idx="1696">
                  <c:v>39.9</c:v>
                </c:pt>
                <c:pt idx="1697">
                  <c:v>39.9</c:v>
                </c:pt>
                <c:pt idx="1698">
                  <c:v>39.9</c:v>
                </c:pt>
                <c:pt idx="1699">
                  <c:v>39.9</c:v>
                </c:pt>
                <c:pt idx="1700">
                  <c:v>39.9</c:v>
                </c:pt>
                <c:pt idx="1701">
                  <c:v>39.9</c:v>
                </c:pt>
                <c:pt idx="1702">
                  <c:v>39.9</c:v>
                </c:pt>
                <c:pt idx="1703">
                  <c:v>39.9</c:v>
                </c:pt>
                <c:pt idx="1704">
                  <c:v>39.9</c:v>
                </c:pt>
                <c:pt idx="1705">
                  <c:v>39.9</c:v>
                </c:pt>
                <c:pt idx="1706">
                  <c:v>39.9</c:v>
                </c:pt>
                <c:pt idx="1707">
                  <c:v>39.9</c:v>
                </c:pt>
                <c:pt idx="1708">
                  <c:v>39.9</c:v>
                </c:pt>
                <c:pt idx="1709">
                  <c:v>39.9</c:v>
                </c:pt>
                <c:pt idx="1710">
                  <c:v>39.9</c:v>
                </c:pt>
                <c:pt idx="1711">
                  <c:v>39.9</c:v>
                </c:pt>
                <c:pt idx="1712">
                  <c:v>39.9</c:v>
                </c:pt>
                <c:pt idx="1713">
                  <c:v>39.9</c:v>
                </c:pt>
                <c:pt idx="1714">
                  <c:v>39.9</c:v>
                </c:pt>
                <c:pt idx="1715">
                  <c:v>39.9</c:v>
                </c:pt>
                <c:pt idx="1716">
                  <c:v>39.9</c:v>
                </c:pt>
                <c:pt idx="1717">
                  <c:v>39.9</c:v>
                </c:pt>
                <c:pt idx="1718">
                  <c:v>39.9</c:v>
                </c:pt>
                <c:pt idx="1719">
                  <c:v>39.9</c:v>
                </c:pt>
                <c:pt idx="1720">
                  <c:v>39.9</c:v>
                </c:pt>
                <c:pt idx="1721">
                  <c:v>39.9</c:v>
                </c:pt>
                <c:pt idx="1722">
                  <c:v>39.9</c:v>
                </c:pt>
                <c:pt idx="1723">
                  <c:v>39.9</c:v>
                </c:pt>
                <c:pt idx="1724">
                  <c:v>39.799999999999997</c:v>
                </c:pt>
                <c:pt idx="1725">
                  <c:v>39.799999999999997</c:v>
                </c:pt>
                <c:pt idx="1726">
                  <c:v>39.799999999999997</c:v>
                </c:pt>
                <c:pt idx="1727">
                  <c:v>39.799999999999997</c:v>
                </c:pt>
                <c:pt idx="1728">
                  <c:v>39.799999999999997</c:v>
                </c:pt>
                <c:pt idx="1729">
                  <c:v>39.799999999999997</c:v>
                </c:pt>
                <c:pt idx="1730">
                  <c:v>39.799999999999997</c:v>
                </c:pt>
                <c:pt idx="1731">
                  <c:v>39.799999999999997</c:v>
                </c:pt>
                <c:pt idx="1732">
                  <c:v>39.799999999999997</c:v>
                </c:pt>
                <c:pt idx="1733">
                  <c:v>39.799999999999997</c:v>
                </c:pt>
                <c:pt idx="1734">
                  <c:v>39.799999999999997</c:v>
                </c:pt>
                <c:pt idx="1735">
                  <c:v>39.799999999999997</c:v>
                </c:pt>
                <c:pt idx="1736">
                  <c:v>39.799999999999997</c:v>
                </c:pt>
                <c:pt idx="1737">
                  <c:v>39.799999999999997</c:v>
                </c:pt>
                <c:pt idx="1738">
                  <c:v>39.799999999999997</c:v>
                </c:pt>
                <c:pt idx="1739">
                  <c:v>39.799999999999997</c:v>
                </c:pt>
                <c:pt idx="1740">
                  <c:v>39.799999999999997</c:v>
                </c:pt>
                <c:pt idx="1741">
                  <c:v>39.799999999999997</c:v>
                </c:pt>
                <c:pt idx="1742">
                  <c:v>39.799999999999997</c:v>
                </c:pt>
                <c:pt idx="1743">
                  <c:v>39.799999999999997</c:v>
                </c:pt>
                <c:pt idx="1744">
                  <c:v>39.799999999999997</c:v>
                </c:pt>
                <c:pt idx="1745">
                  <c:v>39.799999999999997</c:v>
                </c:pt>
                <c:pt idx="1746">
                  <c:v>39.799999999999997</c:v>
                </c:pt>
                <c:pt idx="1747">
                  <c:v>39.799999999999997</c:v>
                </c:pt>
                <c:pt idx="1748">
                  <c:v>39.799999999999997</c:v>
                </c:pt>
                <c:pt idx="1749">
                  <c:v>39.799999999999997</c:v>
                </c:pt>
                <c:pt idx="1750">
                  <c:v>39.799999999999997</c:v>
                </c:pt>
                <c:pt idx="1751">
                  <c:v>39.799999999999997</c:v>
                </c:pt>
                <c:pt idx="1752">
                  <c:v>39.799999999999997</c:v>
                </c:pt>
                <c:pt idx="1753">
                  <c:v>39.799999999999997</c:v>
                </c:pt>
                <c:pt idx="1754">
                  <c:v>39.799999999999997</c:v>
                </c:pt>
                <c:pt idx="1755">
                  <c:v>39.799999999999997</c:v>
                </c:pt>
                <c:pt idx="1756">
                  <c:v>39.799999999999997</c:v>
                </c:pt>
                <c:pt idx="1757">
                  <c:v>39.799999999999997</c:v>
                </c:pt>
                <c:pt idx="1758">
                  <c:v>39.799999999999997</c:v>
                </c:pt>
                <c:pt idx="1759">
                  <c:v>39.799999999999997</c:v>
                </c:pt>
                <c:pt idx="1760">
                  <c:v>39.799999999999997</c:v>
                </c:pt>
                <c:pt idx="1761">
                  <c:v>39.700000000000003</c:v>
                </c:pt>
                <c:pt idx="1762">
                  <c:v>39.700000000000003</c:v>
                </c:pt>
                <c:pt idx="1763">
                  <c:v>39.700000000000003</c:v>
                </c:pt>
                <c:pt idx="1764">
                  <c:v>39.700000000000003</c:v>
                </c:pt>
                <c:pt idx="1765">
                  <c:v>39.700000000000003</c:v>
                </c:pt>
                <c:pt idx="1766">
                  <c:v>39.700000000000003</c:v>
                </c:pt>
                <c:pt idx="1767">
                  <c:v>39.700000000000003</c:v>
                </c:pt>
                <c:pt idx="1768">
                  <c:v>39.700000000000003</c:v>
                </c:pt>
                <c:pt idx="1769">
                  <c:v>39.700000000000003</c:v>
                </c:pt>
                <c:pt idx="1770">
                  <c:v>39.700000000000003</c:v>
                </c:pt>
                <c:pt idx="1771">
                  <c:v>39.700000000000003</c:v>
                </c:pt>
                <c:pt idx="1772">
                  <c:v>39.700000000000003</c:v>
                </c:pt>
                <c:pt idx="1773">
                  <c:v>39.700000000000003</c:v>
                </c:pt>
                <c:pt idx="1774">
                  <c:v>39.700000000000003</c:v>
                </c:pt>
                <c:pt idx="1775">
                  <c:v>39.700000000000003</c:v>
                </c:pt>
                <c:pt idx="1776">
                  <c:v>39.700000000000003</c:v>
                </c:pt>
                <c:pt idx="1777">
                  <c:v>39.700000000000003</c:v>
                </c:pt>
                <c:pt idx="1778">
                  <c:v>39.700000000000003</c:v>
                </c:pt>
                <c:pt idx="1779">
                  <c:v>39.700000000000003</c:v>
                </c:pt>
                <c:pt idx="1780">
                  <c:v>39.700000000000003</c:v>
                </c:pt>
                <c:pt idx="1781">
                  <c:v>39.700000000000003</c:v>
                </c:pt>
                <c:pt idx="1782">
                  <c:v>39.700000000000003</c:v>
                </c:pt>
                <c:pt idx="1783">
                  <c:v>39.700000000000003</c:v>
                </c:pt>
                <c:pt idx="1784">
                  <c:v>39.700000000000003</c:v>
                </c:pt>
                <c:pt idx="1785">
                  <c:v>39.700000000000003</c:v>
                </c:pt>
                <c:pt idx="1786">
                  <c:v>39.700000000000003</c:v>
                </c:pt>
                <c:pt idx="1787">
                  <c:v>39.700000000000003</c:v>
                </c:pt>
                <c:pt idx="1788">
                  <c:v>39.700000000000003</c:v>
                </c:pt>
                <c:pt idx="1789">
                  <c:v>39.700000000000003</c:v>
                </c:pt>
                <c:pt idx="1790">
                  <c:v>39.700000000000003</c:v>
                </c:pt>
                <c:pt idx="1791">
                  <c:v>39.700000000000003</c:v>
                </c:pt>
                <c:pt idx="1792">
                  <c:v>39.700000000000003</c:v>
                </c:pt>
                <c:pt idx="1793">
                  <c:v>39.6</c:v>
                </c:pt>
                <c:pt idx="1794">
                  <c:v>39.6</c:v>
                </c:pt>
                <c:pt idx="1795">
                  <c:v>39.6</c:v>
                </c:pt>
                <c:pt idx="1796">
                  <c:v>39.6</c:v>
                </c:pt>
                <c:pt idx="1797">
                  <c:v>39.6</c:v>
                </c:pt>
                <c:pt idx="1798">
                  <c:v>39.6</c:v>
                </c:pt>
                <c:pt idx="1799">
                  <c:v>39.6</c:v>
                </c:pt>
                <c:pt idx="1800">
                  <c:v>39.6</c:v>
                </c:pt>
                <c:pt idx="1801">
                  <c:v>39.6</c:v>
                </c:pt>
                <c:pt idx="1802">
                  <c:v>39.6</c:v>
                </c:pt>
                <c:pt idx="1803">
                  <c:v>39.6</c:v>
                </c:pt>
                <c:pt idx="1804">
                  <c:v>39.6</c:v>
                </c:pt>
                <c:pt idx="1805">
                  <c:v>39.6</c:v>
                </c:pt>
                <c:pt idx="1806">
                  <c:v>39.6</c:v>
                </c:pt>
                <c:pt idx="1807">
                  <c:v>39.6</c:v>
                </c:pt>
                <c:pt idx="1808">
                  <c:v>39.6</c:v>
                </c:pt>
                <c:pt idx="1809">
                  <c:v>39.6</c:v>
                </c:pt>
                <c:pt idx="1810">
                  <c:v>39.6</c:v>
                </c:pt>
                <c:pt idx="1811">
                  <c:v>39.6</c:v>
                </c:pt>
                <c:pt idx="1812">
                  <c:v>39.6</c:v>
                </c:pt>
                <c:pt idx="1813">
                  <c:v>39.6</c:v>
                </c:pt>
                <c:pt idx="1814">
                  <c:v>39.6</c:v>
                </c:pt>
                <c:pt idx="1815">
                  <c:v>39.6</c:v>
                </c:pt>
                <c:pt idx="1816">
                  <c:v>39.5</c:v>
                </c:pt>
                <c:pt idx="1817">
                  <c:v>39.5</c:v>
                </c:pt>
                <c:pt idx="1818">
                  <c:v>39.5</c:v>
                </c:pt>
                <c:pt idx="1819">
                  <c:v>39.5</c:v>
                </c:pt>
                <c:pt idx="1820">
                  <c:v>39.5</c:v>
                </c:pt>
                <c:pt idx="1821">
                  <c:v>39.5</c:v>
                </c:pt>
                <c:pt idx="1822">
                  <c:v>39.5</c:v>
                </c:pt>
                <c:pt idx="1823">
                  <c:v>39.5</c:v>
                </c:pt>
                <c:pt idx="1824">
                  <c:v>39.5</c:v>
                </c:pt>
                <c:pt idx="1825">
                  <c:v>39.5</c:v>
                </c:pt>
                <c:pt idx="1826">
                  <c:v>39.5</c:v>
                </c:pt>
                <c:pt idx="1827">
                  <c:v>39.5</c:v>
                </c:pt>
                <c:pt idx="1828">
                  <c:v>39.5</c:v>
                </c:pt>
                <c:pt idx="1829">
                  <c:v>39.5</c:v>
                </c:pt>
                <c:pt idx="1830">
                  <c:v>39.5</c:v>
                </c:pt>
                <c:pt idx="1831">
                  <c:v>39.5</c:v>
                </c:pt>
                <c:pt idx="1832">
                  <c:v>39.5</c:v>
                </c:pt>
                <c:pt idx="1833">
                  <c:v>39.5</c:v>
                </c:pt>
                <c:pt idx="1834">
                  <c:v>39.5</c:v>
                </c:pt>
                <c:pt idx="1835">
                  <c:v>39.5</c:v>
                </c:pt>
                <c:pt idx="1836">
                  <c:v>39.5</c:v>
                </c:pt>
                <c:pt idx="1837">
                  <c:v>39.5</c:v>
                </c:pt>
                <c:pt idx="1838">
                  <c:v>39.5</c:v>
                </c:pt>
                <c:pt idx="1839">
                  <c:v>39.5</c:v>
                </c:pt>
                <c:pt idx="1840">
                  <c:v>39.5</c:v>
                </c:pt>
                <c:pt idx="1841">
                  <c:v>39.5</c:v>
                </c:pt>
                <c:pt idx="1842">
                  <c:v>39.5</c:v>
                </c:pt>
                <c:pt idx="1843">
                  <c:v>39.5</c:v>
                </c:pt>
                <c:pt idx="1844">
                  <c:v>39.5</c:v>
                </c:pt>
                <c:pt idx="1845">
                  <c:v>39.5</c:v>
                </c:pt>
                <c:pt idx="1846">
                  <c:v>39.5</c:v>
                </c:pt>
                <c:pt idx="1847">
                  <c:v>39.5</c:v>
                </c:pt>
                <c:pt idx="1848">
                  <c:v>39.5</c:v>
                </c:pt>
                <c:pt idx="1849">
                  <c:v>39.5</c:v>
                </c:pt>
                <c:pt idx="1850">
                  <c:v>39.4</c:v>
                </c:pt>
                <c:pt idx="1851">
                  <c:v>39.4</c:v>
                </c:pt>
                <c:pt idx="1852">
                  <c:v>39.4</c:v>
                </c:pt>
                <c:pt idx="1853">
                  <c:v>39.4</c:v>
                </c:pt>
                <c:pt idx="1854">
                  <c:v>39.4</c:v>
                </c:pt>
                <c:pt idx="1855">
                  <c:v>39.4</c:v>
                </c:pt>
                <c:pt idx="1856">
                  <c:v>39.4</c:v>
                </c:pt>
                <c:pt idx="1857">
                  <c:v>39.4</c:v>
                </c:pt>
                <c:pt idx="1858">
                  <c:v>39.4</c:v>
                </c:pt>
                <c:pt idx="1859">
                  <c:v>39.4</c:v>
                </c:pt>
                <c:pt idx="1860">
                  <c:v>39.4</c:v>
                </c:pt>
                <c:pt idx="1861">
                  <c:v>39.4</c:v>
                </c:pt>
                <c:pt idx="1862">
                  <c:v>39.4</c:v>
                </c:pt>
                <c:pt idx="1863">
                  <c:v>39.4</c:v>
                </c:pt>
                <c:pt idx="1864">
                  <c:v>39.4</c:v>
                </c:pt>
                <c:pt idx="1865">
                  <c:v>39.4</c:v>
                </c:pt>
                <c:pt idx="1866">
                  <c:v>39.4</c:v>
                </c:pt>
                <c:pt idx="1867">
                  <c:v>39.4</c:v>
                </c:pt>
                <c:pt idx="1868">
                  <c:v>39.4</c:v>
                </c:pt>
                <c:pt idx="1869">
                  <c:v>39.4</c:v>
                </c:pt>
                <c:pt idx="1870">
                  <c:v>39.4</c:v>
                </c:pt>
                <c:pt idx="1871">
                  <c:v>39.4</c:v>
                </c:pt>
                <c:pt idx="1872">
                  <c:v>39.4</c:v>
                </c:pt>
                <c:pt idx="1873">
                  <c:v>39.4</c:v>
                </c:pt>
                <c:pt idx="1874">
                  <c:v>39.4</c:v>
                </c:pt>
                <c:pt idx="1875">
                  <c:v>39.4</c:v>
                </c:pt>
                <c:pt idx="1876">
                  <c:v>39.4</c:v>
                </c:pt>
                <c:pt idx="1877">
                  <c:v>39.4</c:v>
                </c:pt>
                <c:pt idx="1878">
                  <c:v>39.4</c:v>
                </c:pt>
                <c:pt idx="1879">
                  <c:v>39.4</c:v>
                </c:pt>
                <c:pt idx="1880">
                  <c:v>39.4</c:v>
                </c:pt>
                <c:pt idx="1881">
                  <c:v>39.4</c:v>
                </c:pt>
                <c:pt idx="1882">
                  <c:v>39.299999999999997</c:v>
                </c:pt>
                <c:pt idx="1883">
                  <c:v>39.299999999999997</c:v>
                </c:pt>
                <c:pt idx="1884">
                  <c:v>39.299999999999997</c:v>
                </c:pt>
                <c:pt idx="1885">
                  <c:v>39.299999999999997</c:v>
                </c:pt>
                <c:pt idx="1886">
                  <c:v>39.299999999999997</c:v>
                </c:pt>
                <c:pt idx="1887">
                  <c:v>39.299999999999997</c:v>
                </c:pt>
                <c:pt idx="1888">
                  <c:v>39.299999999999997</c:v>
                </c:pt>
                <c:pt idx="1889">
                  <c:v>39.299999999999997</c:v>
                </c:pt>
                <c:pt idx="1890">
                  <c:v>39.299999999999997</c:v>
                </c:pt>
                <c:pt idx="1891">
                  <c:v>39.299999999999997</c:v>
                </c:pt>
                <c:pt idx="1892">
                  <c:v>39.299999999999997</c:v>
                </c:pt>
                <c:pt idx="1893">
                  <c:v>39.299999999999997</c:v>
                </c:pt>
                <c:pt idx="1894">
                  <c:v>39.299999999999997</c:v>
                </c:pt>
                <c:pt idx="1895">
                  <c:v>39.299999999999997</c:v>
                </c:pt>
                <c:pt idx="1896">
                  <c:v>39.299999999999997</c:v>
                </c:pt>
                <c:pt idx="1897">
                  <c:v>39.299999999999997</c:v>
                </c:pt>
                <c:pt idx="1898">
                  <c:v>39.299999999999997</c:v>
                </c:pt>
                <c:pt idx="1899">
                  <c:v>39.299999999999997</c:v>
                </c:pt>
                <c:pt idx="1900">
                  <c:v>39.299999999999997</c:v>
                </c:pt>
                <c:pt idx="1901">
                  <c:v>39.299999999999997</c:v>
                </c:pt>
                <c:pt idx="1902">
                  <c:v>39.299999999999997</c:v>
                </c:pt>
                <c:pt idx="1903">
                  <c:v>39.299999999999997</c:v>
                </c:pt>
                <c:pt idx="1904">
                  <c:v>39.299999999999997</c:v>
                </c:pt>
                <c:pt idx="1905">
                  <c:v>39.299999999999997</c:v>
                </c:pt>
                <c:pt idx="1906">
                  <c:v>39.299999999999997</c:v>
                </c:pt>
                <c:pt idx="1907">
                  <c:v>39.299999999999997</c:v>
                </c:pt>
                <c:pt idx="1908">
                  <c:v>39.299999999999997</c:v>
                </c:pt>
                <c:pt idx="1909">
                  <c:v>39.299999999999997</c:v>
                </c:pt>
                <c:pt idx="1910">
                  <c:v>39.299999999999997</c:v>
                </c:pt>
                <c:pt idx="1911">
                  <c:v>39.299999999999997</c:v>
                </c:pt>
                <c:pt idx="1912">
                  <c:v>39.299999999999997</c:v>
                </c:pt>
                <c:pt idx="1913">
                  <c:v>39.299999999999997</c:v>
                </c:pt>
                <c:pt idx="1914">
                  <c:v>39.299999999999997</c:v>
                </c:pt>
                <c:pt idx="1915">
                  <c:v>39.299999999999997</c:v>
                </c:pt>
                <c:pt idx="1916">
                  <c:v>39.299999999999997</c:v>
                </c:pt>
                <c:pt idx="1917">
                  <c:v>39.200000000000003</c:v>
                </c:pt>
                <c:pt idx="1918">
                  <c:v>39.200000000000003</c:v>
                </c:pt>
                <c:pt idx="1919">
                  <c:v>39.200000000000003</c:v>
                </c:pt>
                <c:pt idx="1920">
                  <c:v>39.200000000000003</c:v>
                </c:pt>
                <c:pt idx="1921">
                  <c:v>39.200000000000003</c:v>
                </c:pt>
                <c:pt idx="1922">
                  <c:v>39.200000000000003</c:v>
                </c:pt>
                <c:pt idx="1923">
                  <c:v>39.200000000000003</c:v>
                </c:pt>
                <c:pt idx="1924">
                  <c:v>39.200000000000003</c:v>
                </c:pt>
                <c:pt idx="1925">
                  <c:v>39.200000000000003</c:v>
                </c:pt>
                <c:pt idx="1926">
                  <c:v>39.200000000000003</c:v>
                </c:pt>
                <c:pt idx="1927">
                  <c:v>39.200000000000003</c:v>
                </c:pt>
                <c:pt idx="1928">
                  <c:v>39.200000000000003</c:v>
                </c:pt>
                <c:pt idx="1929">
                  <c:v>39.200000000000003</c:v>
                </c:pt>
                <c:pt idx="1930">
                  <c:v>39.200000000000003</c:v>
                </c:pt>
                <c:pt idx="1931">
                  <c:v>39.200000000000003</c:v>
                </c:pt>
                <c:pt idx="1932">
                  <c:v>39.200000000000003</c:v>
                </c:pt>
                <c:pt idx="1933">
                  <c:v>39.200000000000003</c:v>
                </c:pt>
                <c:pt idx="1934">
                  <c:v>39.200000000000003</c:v>
                </c:pt>
                <c:pt idx="1935">
                  <c:v>39.200000000000003</c:v>
                </c:pt>
                <c:pt idx="1936">
                  <c:v>39.200000000000003</c:v>
                </c:pt>
                <c:pt idx="1937">
                  <c:v>39.200000000000003</c:v>
                </c:pt>
                <c:pt idx="1938">
                  <c:v>39.200000000000003</c:v>
                </c:pt>
                <c:pt idx="1939">
                  <c:v>39.200000000000003</c:v>
                </c:pt>
                <c:pt idx="1940">
                  <c:v>39.200000000000003</c:v>
                </c:pt>
                <c:pt idx="1941">
                  <c:v>39.200000000000003</c:v>
                </c:pt>
                <c:pt idx="1942">
                  <c:v>39.200000000000003</c:v>
                </c:pt>
                <c:pt idx="1943">
                  <c:v>39.200000000000003</c:v>
                </c:pt>
                <c:pt idx="1944">
                  <c:v>39.200000000000003</c:v>
                </c:pt>
                <c:pt idx="1945">
                  <c:v>39.200000000000003</c:v>
                </c:pt>
                <c:pt idx="1946">
                  <c:v>39.1</c:v>
                </c:pt>
                <c:pt idx="1947">
                  <c:v>39.1</c:v>
                </c:pt>
                <c:pt idx="1948">
                  <c:v>39.1</c:v>
                </c:pt>
                <c:pt idx="1949">
                  <c:v>39.1</c:v>
                </c:pt>
                <c:pt idx="1950">
                  <c:v>39.1</c:v>
                </c:pt>
                <c:pt idx="1951">
                  <c:v>39.1</c:v>
                </c:pt>
                <c:pt idx="1952">
                  <c:v>39.1</c:v>
                </c:pt>
                <c:pt idx="1953">
                  <c:v>39.1</c:v>
                </c:pt>
                <c:pt idx="1954">
                  <c:v>39.1</c:v>
                </c:pt>
                <c:pt idx="1955">
                  <c:v>39.1</c:v>
                </c:pt>
                <c:pt idx="1956">
                  <c:v>39.1</c:v>
                </c:pt>
                <c:pt idx="1957">
                  <c:v>39.1</c:v>
                </c:pt>
                <c:pt idx="1958">
                  <c:v>39.1</c:v>
                </c:pt>
                <c:pt idx="1959">
                  <c:v>39.1</c:v>
                </c:pt>
                <c:pt idx="1960">
                  <c:v>39.1</c:v>
                </c:pt>
                <c:pt idx="1961">
                  <c:v>39.1</c:v>
                </c:pt>
                <c:pt idx="1962">
                  <c:v>39.1</c:v>
                </c:pt>
                <c:pt idx="1963">
                  <c:v>39.1</c:v>
                </c:pt>
                <c:pt idx="1964">
                  <c:v>39.1</c:v>
                </c:pt>
                <c:pt idx="1965">
                  <c:v>39.1</c:v>
                </c:pt>
                <c:pt idx="1966">
                  <c:v>39.1</c:v>
                </c:pt>
                <c:pt idx="1967">
                  <c:v>39.1</c:v>
                </c:pt>
                <c:pt idx="1968">
                  <c:v>39.1</c:v>
                </c:pt>
                <c:pt idx="1969">
                  <c:v>39.1</c:v>
                </c:pt>
                <c:pt idx="1970">
                  <c:v>39.1</c:v>
                </c:pt>
                <c:pt idx="1971">
                  <c:v>39.1</c:v>
                </c:pt>
                <c:pt idx="1972">
                  <c:v>39.1</c:v>
                </c:pt>
                <c:pt idx="1973">
                  <c:v>39.1</c:v>
                </c:pt>
                <c:pt idx="1974">
                  <c:v>39</c:v>
                </c:pt>
                <c:pt idx="1975">
                  <c:v>39</c:v>
                </c:pt>
                <c:pt idx="1976">
                  <c:v>39</c:v>
                </c:pt>
                <c:pt idx="1977">
                  <c:v>39</c:v>
                </c:pt>
                <c:pt idx="1978">
                  <c:v>39</c:v>
                </c:pt>
                <c:pt idx="1979">
                  <c:v>39</c:v>
                </c:pt>
                <c:pt idx="1980">
                  <c:v>39</c:v>
                </c:pt>
                <c:pt idx="1981">
                  <c:v>39</c:v>
                </c:pt>
                <c:pt idx="1982">
                  <c:v>39</c:v>
                </c:pt>
                <c:pt idx="1983">
                  <c:v>39</c:v>
                </c:pt>
                <c:pt idx="1984">
                  <c:v>39</c:v>
                </c:pt>
                <c:pt idx="1985">
                  <c:v>39</c:v>
                </c:pt>
                <c:pt idx="1986">
                  <c:v>39</c:v>
                </c:pt>
                <c:pt idx="1987">
                  <c:v>39</c:v>
                </c:pt>
                <c:pt idx="1988">
                  <c:v>39</c:v>
                </c:pt>
                <c:pt idx="1989">
                  <c:v>39</c:v>
                </c:pt>
                <c:pt idx="1990">
                  <c:v>39</c:v>
                </c:pt>
                <c:pt idx="1991">
                  <c:v>39</c:v>
                </c:pt>
                <c:pt idx="1992">
                  <c:v>39</c:v>
                </c:pt>
                <c:pt idx="1993">
                  <c:v>39</c:v>
                </c:pt>
                <c:pt idx="1994">
                  <c:v>39</c:v>
                </c:pt>
                <c:pt idx="1995">
                  <c:v>39</c:v>
                </c:pt>
                <c:pt idx="1996">
                  <c:v>39</c:v>
                </c:pt>
                <c:pt idx="1997">
                  <c:v>39</c:v>
                </c:pt>
                <c:pt idx="1998">
                  <c:v>39</c:v>
                </c:pt>
                <c:pt idx="1999">
                  <c:v>39</c:v>
                </c:pt>
                <c:pt idx="2000">
                  <c:v>39</c:v>
                </c:pt>
                <c:pt idx="2001">
                  <c:v>39</c:v>
                </c:pt>
                <c:pt idx="2002">
                  <c:v>39</c:v>
                </c:pt>
                <c:pt idx="2003">
                  <c:v>39</c:v>
                </c:pt>
                <c:pt idx="2004">
                  <c:v>39</c:v>
                </c:pt>
                <c:pt idx="2005">
                  <c:v>39</c:v>
                </c:pt>
                <c:pt idx="2006">
                  <c:v>38.9</c:v>
                </c:pt>
                <c:pt idx="2007">
                  <c:v>38.9</c:v>
                </c:pt>
                <c:pt idx="2008">
                  <c:v>38.9</c:v>
                </c:pt>
                <c:pt idx="2009">
                  <c:v>38.9</c:v>
                </c:pt>
                <c:pt idx="2010">
                  <c:v>38.9</c:v>
                </c:pt>
                <c:pt idx="2011">
                  <c:v>38.9</c:v>
                </c:pt>
                <c:pt idx="2012">
                  <c:v>38.9</c:v>
                </c:pt>
                <c:pt idx="2013">
                  <c:v>38.9</c:v>
                </c:pt>
                <c:pt idx="2014">
                  <c:v>38.9</c:v>
                </c:pt>
                <c:pt idx="2015">
                  <c:v>38.9</c:v>
                </c:pt>
                <c:pt idx="2016">
                  <c:v>38.9</c:v>
                </c:pt>
                <c:pt idx="2017">
                  <c:v>38.9</c:v>
                </c:pt>
                <c:pt idx="2018">
                  <c:v>38.9</c:v>
                </c:pt>
                <c:pt idx="2019">
                  <c:v>38.9</c:v>
                </c:pt>
                <c:pt idx="2020">
                  <c:v>38.9</c:v>
                </c:pt>
                <c:pt idx="2021">
                  <c:v>38.9</c:v>
                </c:pt>
                <c:pt idx="2022">
                  <c:v>38.9</c:v>
                </c:pt>
                <c:pt idx="2023">
                  <c:v>38.9</c:v>
                </c:pt>
                <c:pt idx="2024">
                  <c:v>38.9</c:v>
                </c:pt>
                <c:pt idx="2025">
                  <c:v>38.9</c:v>
                </c:pt>
                <c:pt idx="2026">
                  <c:v>38.9</c:v>
                </c:pt>
                <c:pt idx="2027">
                  <c:v>38.9</c:v>
                </c:pt>
                <c:pt idx="2028">
                  <c:v>38.9</c:v>
                </c:pt>
                <c:pt idx="2029">
                  <c:v>38.9</c:v>
                </c:pt>
                <c:pt idx="2030">
                  <c:v>38.9</c:v>
                </c:pt>
                <c:pt idx="2031">
                  <c:v>38.9</c:v>
                </c:pt>
                <c:pt idx="2032">
                  <c:v>38.799999999999997</c:v>
                </c:pt>
                <c:pt idx="2033">
                  <c:v>38.799999999999997</c:v>
                </c:pt>
                <c:pt idx="2034">
                  <c:v>38.799999999999997</c:v>
                </c:pt>
                <c:pt idx="2035">
                  <c:v>38.799999999999997</c:v>
                </c:pt>
                <c:pt idx="2036">
                  <c:v>38.799999999999997</c:v>
                </c:pt>
                <c:pt idx="2037">
                  <c:v>38.799999999999997</c:v>
                </c:pt>
                <c:pt idx="2038">
                  <c:v>38.799999999999997</c:v>
                </c:pt>
                <c:pt idx="2039">
                  <c:v>38.799999999999997</c:v>
                </c:pt>
                <c:pt idx="2040">
                  <c:v>38.799999999999997</c:v>
                </c:pt>
                <c:pt idx="2041">
                  <c:v>38.799999999999997</c:v>
                </c:pt>
                <c:pt idx="2042">
                  <c:v>38.799999999999997</c:v>
                </c:pt>
                <c:pt idx="2043">
                  <c:v>38.799999999999997</c:v>
                </c:pt>
                <c:pt idx="2044">
                  <c:v>38.799999999999997</c:v>
                </c:pt>
                <c:pt idx="2045">
                  <c:v>38.799999999999997</c:v>
                </c:pt>
                <c:pt idx="2046">
                  <c:v>38.799999999999997</c:v>
                </c:pt>
                <c:pt idx="2047">
                  <c:v>38.799999999999997</c:v>
                </c:pt>
                <c:pt idx="2048">
                  <c:v>38.799999999999997</c:v>
                </c:pt>
                <c:pt idx="2049">
                  <c:v>38.799999999999997</c:v>
                </c:pt>
                <c:pt idx="2050">
                  <c:v>38.799999999999997</c:v>
                </c:pt>
                <c:pt idx="2051">
                  <c:v>38.799999999999997</c:v>
                </c:pt>
                <c:pt idx="2052">
                  <c:v>38.700000000000003</c:v>
                </c:pt>
                <c:pt idx="2053">
                  <c:v>38.700000000000003</c:v>
                </c:pt>
                <c:pt idx="2054">
                  <c:v>38.700000000000003</c:v>
                </c:pt>
                <c:pt idx="2055">
                  <c:v>38.700000000000003</c:v>
                </c:pt>
                <c:pt idx="2056">
                  <c:v>38.700000000000003</c:v>
                </c:pt>
                <c:pt idx="2057">
                  <c:v>38.700000000000003</c:v>
                </c:pt>
                <c:pt idx="2058">
                  <c:v>38.700000000000003</c:v>
                </c:pt>
                <c:pt idx="2059">
                  <c:v>38.700000000000003</c:v>
                </c:pt>
                <c:pt idx="2060">
                  <c:v>38.700000000000003</c:v>
                </c:pt>
                <c:pt idx="2061">
                  <c:v>38.700000000000003</c:v>
                </c:pt>
                <c:pt idx="2062">
                  <c:v>38.700000000000003</c:v>
                </c:pt>
                <c:pt idx="2063">
                  <c:v>38.700000000000003</c:v>
                </c:pt>
                <c:pt idx="2064">
                  <c:v>38.700000000000003</c:v>
                </c:pt>
                <c:pt idx="2065">
                  <c:v>38.700000000000003</c:v>
                </c:pt>
                <c:pt idx="2066">
                  <c:v>38.700000000000003</c:v>
                </c:pt>
                <c:pt idx="2067">
                  <c:v>38.700000000000003</c:v>
                </c:pt>
                <c:pt idx="2068">
                  <c:v>38.700000000000003</c:v>
                </c:pt>
                <c:pt idx="2069">
                  <c:v>38.700000000000003</c:v>
                </c:pt>
                <c:pt idx="2070">
                  <c:v>38.700000000000003</c:v>
                </c:pt>
                <c:pt idx="2071">
                  <c:v>38.700000000000003</c:v>
                </c:pt>
                <c:pt idx="2072">
                  <c:v>38.700000000000003</c:v>
                </c:pt>
                <c:pt idx="2073">
                  <c:v>38.700000000000003</c:v>
                </c:pt>
                <c:pt idx="2074">
                  <c:v>38.700000000000003</c:v>
                </c:pt>
                <c:pt idx="2075">
                  <c:v>38.700000000000003</c:v>
                </c:pt>
                <c:pt idx="2076">
                  <c:v>38.700000000000003</c:v>
                </c:pt>
                <c:pt idx="2077">
                  <c:v>38.700000000000003</c:v>
                </c:pt>
                <c:pt idx="2078">
                  <c:v>38.700000000000003</c:v>
                </c:pt>
                <c:pt idx="2079">
                  <c:v>38.700000000000003</c:v>
                </c:pt>
                <c:pt idx="2080">
                  <c:v>38.700000000000003</c:v>
                </c:pt>
                <c:pt idx="2081">
                  <c:v>38.6</c:v>
                </c:pt>
                <c:pt idx="2082">
                  <c:v>38.6</c:v>
                </c:pt>
                <c:pt idx="2083">
                  <c:v>38.6</c:v>
                </c:pt>
                <c:pt idx="2084">
                  <c:v>38.6</c:v>
                </c:pt>
                <c:pt idx="2085">
                  <c:v>38.6</c:v>
                </c:pt>
                <c:pt idx="2086">
                  <c:v>38.6</c:v>
                </c:pt>
                <c:pt idx="2087">
                  <c:v>38.6</c:v>
                </c:pt>
                <c:pt idx="2088">
                  <c:v>38.6</c:v>
                </c:pt>
                <c:pt idx="2089">
                  <c:v>38.6</c:v>
                </c:pt>
                <c:pt idx="2090">
                  <c:v>38.6</c:v>
                </c:pt>
                <c:pt idx="2091">
                  <c:v>38.6</c:v>
                </c:pt>
                <c:pt idx="2092">
                  <c:v>38.6</c:v>
                </c:pt>
                <c:pt idx="2093">
                  <c:v>38.6</c:v>
                </c:pt>
                <c:pt idx="2094">
                  <c:v>38.6</c:v>
                </c:pt>
                <c:pt idx="2095">
                  <c:v>38.6</c:v>
                </c:pt>
                <c:pt idx="2096">
                  <c:v>38.6</c:v>
                </c:pt>
                <c:pt idx="2097">
                  <c:v>38.6</c:v>
                </c:pt>
                <c:pt idx="2098">
                  <c:v>38.6</c:v>
                </c:pt>
                <c:pt idx="2099">
                  <c:v>38.6</c:v>
                </c:pt>
                <c:pt idx="2100">
                  <c:v>38.6</c:v>
                </c:pt>
                <c:pt idx="2101">
                  <c:v>38.6</c:v>
                </c:pt>
                <c:pt idx="2102">
                  <c:v>38.6</c:v>
                </c:pt>
                <c:pt idx="2103">
                  <c:v>38.6</c:v>
                </c:pt>
                <c:pt idx="2104">
                  <c:v>38.5</c:v>
                </c:pt>
                <c:pt idx="2105">
                  <c:v>38.5</c:v>
                </c:pt>
                <c:pt idx="2106">
                  <c:v>38.5</c:v>
                </c:pt>
                <c:pt idx="2107">
                  <c:v>38.5</c:v>
                </c:pt>
                <c:pt idx="2108">
                  <c:v>38.5</c:v>
                </c:pt>
                <c:pt idx="2109">
                  <c:v>38.5</c:v>
                </c:pt>
                <c:pt idx="2110">
                  <c:v>38.5</c:v>
                </c:pt>
                <c:pt idx="2111">
                  <c:v>38.5</c:v>
                </c:pt>
                <c:pt idx="2112">
                  <c:v>38.5</c:v>
                </c:pt>
                <c:pt idx="2113">
                  <c:v>38.5</c:v>
                </c:pt>
                <c:pt idx="2114">
                  <c:v>38.5</c:v>
                </c:pt>
                <c:pt idx="2115">
                  <c:v>38.5</c:v>
                </c:pt>
                <c:pt idx="2116">
                  <c:v>38.5</c:v>
                </c:pt>
                <c:pt idx="2117">
                  <c:v>38.5</c:v>
                </c:pt>
                <c:pt idx="2118">
                  <c:v>38.5</c:v>
                </c:pt>
                <c:pt idx="2119">
                  <c:v>38.5</c:v>
                </c:pt>
                <c:pt idx="2120">
                  <c:v>38.5</c:v>
                </c:pt>
                <c:pt idx="2121">
                  <c:v>38.5</c:v>
                </c:pt>
                <c:pt idx="2122">
                  <c:v>38.5</c:v>
                </c:pt>
                <c:pt idx="2123">
                  <c:v>38.5</c:v>
                </c:pt>
                <c:pt idx="2124">
                  <c:v>38.5</c:v>
                </c:pt>
                <c:pt idx="2125">
                  <c:v>38.5</c:v>
                </c:pt>
                <c:pt idx="2126">
                  <c:v>38.5</c:v>
                </c:pt>
                <c:pt idx="2127">
                  <c:v>38.5</c:v>
                </c:pt>
                <c:pt idx="2128">
                  <c:v>38.5</c:v>
                </c:pt>
                <c:pt idx="2129">
                  <c:v>38.5</c:v>
                </c:pt>
                <c:pt idx="2130">
                  <c:v>38.5</c:v>
                </c:pt>
                <c:pt idx="2131">
                  <c:v>38.5</c:v>
                </c:pt>
                <c:pt idx="2132">
                  <c:v>38.5</c:v>
                </c:pt>
                <c:pt idx="2133">
                  <c:v>38.5</c:v>
                </c:pt>
                <c:pt idx="2134">
                  <c:v>38.5</c:v>
                </c:pt>
                <c:pt idx="2135">
                  <c:v>38.5</c:v>
                </c:pt>
                <c:pt idx="2136">
                  <c:v>38.5</c:v>
                </c:pt>
                <c:pt idx="2137">
                  <c:v>38.5</c:v>
                </c:pt>
                <c:pt idx="2138">
                  <c:v>38.5</c:v>
                </c:pt>
                <c:pt idx="2139">
                  <c:v>38.4</c:v>
                </c:pt>
                <c:pt idx="2140">
                  <c:v>38.4</c:v>
                </c:pt>
                <c:pt idx="2141">
                  <c:v>38.4</c:v>
                </c:pt>
                <c:pt idx="2142">
                  <c:v>38.4</c:v>
                </c:pt>
                <c:pt idx="2143">
                  <c:v>38.4</c:v>
                </c:pt>
                <c:pt idx="2144">
                  <c:v>38.4</c:v>
                </c:pt>
                <c:pt idx="2145">
                  <c:v>38.4</c:v>
                </c:pt>
                <c:pt idx="2146">
                  <c:v>38.4</c:v>
                </c:pt>
                <c:pt idx="2147">
                  <c:v>38.4</c:v>
                </c:pt>
                <c:pt idx="2148">
                  <c:v>38.4</c:v>
                </c:pt>
                <c:pt idx="2149">
                  <c:v>38.4</c:v>
                </c:pt>
                <c:pt idx="2150">
                  <c:v>38.4</c:v>
                </c:pt>
                <c:pt idx="2151">
                  <c:v>38.4</c:v>
                </c:pt>
                <c:pt idx="2152">
                  <c:v>38.4</c:v>
                </c:pt>
                <c:pt idx="2153">
                  <c:v>38.4</c:v>
                </c:pt>
                <c:pt idx="2154">
                  <c:v>38.4</c:v>
                </c:pt>
                <c:pt idx="2155">
                  <c:v>38.4</c:v>
                </c:pt>
                <c:pt idx="2156">
                  <c:v>38.4</c:v>
                </c:pt>
                <c:pt idx="2157">
                  <c:v>38.4</c:v>
                </c:pt>
                <c:pt idx="2158">
                  <c:v>38.4</c:v>
                </c:pt>
                <c:pt idx="2159">
                  <c:v>38.4</c:v>
                </c:pt>
                <c:pt idx="2160">
                  <c:v>38.4</c:v>
                </c:pt>
                <c:pt idx="2161">
                  <c:v>38.4</c:v>
                </c:pt>
                <c:pt idx="2162">
                  <c:v>38.4</c:v>
                </c:pt>
                <c:pt idx="2163">
                  <c:v>38.4</c:v>
                </c:pt>
                <c:pt idx="2164">
                  <c:v>38.4</c:v>
                </c:pt>
                <c:pt idx="2165">
                  <c:v>38.4</c:v>
                </c:pt>
                <c:pt idx="2166">
                  <c:v>38.4</c:v>
                </c:pt>
                <c:pt idx="2167">
                  <c:v>38.4</c:v>
                </c:pt>
                <c:pt idx="2168">
                  <c:v>38.4</c:v>
                </c:pt>
                <c:pt idx="2169">
                  <c:v>38.4</c:v>
                </c:pt>
                <c:pt idx="2170">
                  <c:v>38.299999999999997</c:v>
                </c:pt>
                <c:pt idx="2171">
                  <c:v>38.299999999999997</c:v>
                </c:pt>
                <c:pt idx="2172">
                  <c:v>38.299999999999997</c:v>
                </c:pt>
                <c:pt idx="2173">
                  <c:v>38.299999999999997</c:v>
                </c:pt>
                <c:pt idx="2174">
                  <c:v>38.299999999999997</c:v>
                </c:pt>
                <c:pt idx="2175">
                  <c:v>38.299999999999997</c:v>
                </c:pt>
                <c:pt idx="2176">
                  <c:v>38.299999999999997</c:v>
                </c:pt>
                <c:pt idx="2177">
                  <c:v>38.299999999999997</c:v>
                </c:pt>
                <c:pt idx="2178">
                  <c:v>38.299999999999997</c:v>
                </c:pt>
                <c:pt idx="2179">
                  <c:v>38.299999999999997</c:v>
                </c:pt>
                <c:pt idx="2180">
                  <c:v>38.299999999999997</c:v>
                </c:pt>
                <c:pt idx="2181">
                  <c:v>38.299999999999997</c:v>
                </c:pt>
                <c:pt idx="2182">
                  <c:v>38.299999999999997</c:v>
                </c:pt>
                <c:pt idx="2183">
                  <c:v>38.299999999999997</c:v>
                </c:pt>
                <c:pt idx="2184">
                  <c:v>38.299999999999997</c:v>
                </c:pt>
                <c:pt idx="2185">
                  <c:v>38.299999999999997</c:v>
                </c:pt>
                <c:pt idx="2186">
                  <c:v>38.299999999999997</c:v>
                </c:pt>
                <c:pt idx="2187">
                  <c:v>38.299999999999997</c:v>
                </c:pt>
                <c:pt idx="2188">
                  <c:v>38.299999999999997</c:v>
                </c:pt>
                <c:pt idx="2189">
                  <c:v>38.299999999999997</c:v>
                </c:pt>
                <c:pt idx="2190">
                  <c:v>38.299999999999997</c:v>
                </c:pt>
                <c:pt idx="2191">
                  <c:v>38.200000000000003</c:v>
                </c:pt>
                <c:pt idx="2192">
                  <c:v>38.200000000000003</c:v>
                </c:pt>
                <c:pt idx="2193">
                  <c:v>38.200000000000003</c:v>
                </c:pt>
                <c:pt idx="2194">
                  <c:v>38.200000000000003</c:v>
                </c:pt>
                <c:pt idx="2195">
                  <c:v>38.200000000000003</c:v>
                </c:pt>
                <c:pt idx="2196">
                  <c:v>38.200000000000003</c:v>
                </c:pt>
                <c:pt idx="2197">
                  <c:v>38.200000000000003</c:v>
                </c:pt>
                <c:pt idx="2198">
                  <c:v>38.200000000000003</c:v>
                </c:pt>
                <c:pt idx="2199">
                  <c:v>38.200000000000003</c:v>
                </c:pt>
                <c:pt idx="2200">
                  <c:v>38.200000000000003</c:v>
                </c:pt>
                <c:pt idx="2201">
                  <c:v>38.200000000000003</c:v>
                </c:pt>
                <c:pt idx="2202">
                  <c:v>38.200000000000003</c:v>
                </c:pt>
                <c:pt idx="2203">
                  <c:v>38.200000000000003</c:v>
                </c:pt>
                <c:pt idx="2204">
                  <c:v>38.200000000000003</c:v>
                </c:pt>
                <c:pt idx="2205">
                  <c:v>38.200000000000003</c:v>
                </c:pt>
                <c:pt idx="2206">
                  <c:v>38.200000000000003</c:v>
                </c:pt>
                <c:pt idx="2207">
                  <c:v>38.200000000000003</c:v>
                </c:pt>
                <c:pt idx="2208">
                  <c:v>38.200000000000003</c:v>
                </c:pt>
                <c:pt idx="2209">
                  <c:v>38.200000000000003</c:v>
                </c:pt>
                <c:pt idx="2210">
                  <c:v>38.200000000000003</c:v>
                </c:pt>
                <c:pt idx="2211">
                  <c:v>38.200000000000003</c:v>
                </c:pt>
                <c:pt idx="2212">
                  <c:v>38.200000000000003</c:v>
                </c:pt>
                <c:pt idx="2213">
                  <c:v>38.200000000000003</c:v>
                </c:pt>
                <c:pt idx="2214">
                  <c:v>38.200000000000003</c:v>
                </c:pt>
                <c:pt idx="2215">
                  <c:v>38.200000000000003</c:v>
                </c:pt>
                <c:pt idx="2216">
                  <c:v>38.200000000000003</c:v>
                </c:pt>
                <c:pt idx="2217">
                  <c:v>38.200000000000003</c:v>
                </c:pt>
                <c:pt idx="2218">
                  <c:v>38.200000000000003</c:v>
                </c:pt>
                <c:pt idx="2219">
                  <c:v>38.200000000000003</c:v>
                </c:pt>
                <c:pt idx="2220">
                  <c:v>38.200000000000003</c:v>
                </c:pt>
                <c:pt idx="2221">
                  <c:v>38.1</c:v>
                </c:pt>
                <c:pt idx="2222">
                  <c:v>38.1</c:v>
                </c:pt>
                <c:pt idx="2223">
                  <c:v>38.1</c:v>
                </c:pt>
                <c:pt idx="2224">
                  <c:v>38.1</c:v>
                </c:pt>
                <c:pt idx="2225">
                  <c:v>38.1</c:v>
                </c:pt>
                <c:pt idx="2226">
                  <c:v>38.1</c:v>
                </c:pt>
                <c:pt idx="2227">
                  <c:v>38.1</c:v>
                </c:pt>
                <c:pt idx="2228">
                  <c:v>38.1</c:v>
                </c:pt>
                <c:pt idx="2229">
                  <c:v>38.1</c:v>
                </c:pt>
                <c:pt idx="2230">
                  <c:v>38.1</c:v>
                </c:pt>
                <c:pt idx="2231">
                  <c:v>38.1</c:v>
                </c:pt>
                <c:pt idx="2232">
                  <c:v>38.1</c:v>
                </c:pt>
                <c:pt idx="2233">
                  <c:v>38.1</c:v>
                </c:pt>
                <c:pt idx="2234">
                  <c:v>38.1</c:v>
                </c:pt>
                <c:pt idx="2235">
                  <c:v>38.1</c:v>
                </c:pt>
                <c:pt idx="2236">
                  <c:v>38.1</c:v>
                </c:pt>
                <c:pt idx="2237">
                  <c:v>38</c:v>
                </c:pt>
                <c:pt idx="2238">
                  <c:v>38</c:v>
                </c:pt>
                <c:pt idx="2239">
                  <c:v>38</c:v>
                </c:pt>
                <c:pt idx="2240">
                  <c:v>38</c:v>
                </c:pt>
                <c:pt idx="2241">
                  <c:v>38</c:v>
                </c:pt>
                <c:pt idx="2242">
                  <c:v>38</c:v>
                </c:pt>
                <c:pt idx="2243">
                  <c:v>38</c:v>
                </c:pt>
                <c:pt idx="2244">
                  <c:v>38</c:v>
                </c:pt>
                <c:pt idx="2245">
                  <c:v>38</c:v>
                </c:pt>
                <c:pt idx="2246">
                  <c:v>38</c:v>
                </c:pt>
                <c:pt idx="2247">
                  <c:v>38</c:v>
                </c:pt>
                <c:pt idx="2248">
                  <c:v>38</c:v>
                </c:pt>
                <c:pt idx="2249">
                  <c:v>38</c:v>
                </c:pt>
                <c:pt idx="2250">
                  <c:v>38</c:v>
                </c:pt>
                <c:pt idx="2251">
                  <c:v>38</c:v>
                </c:pt>
                <c:pt idx="2252">
                  <c:v>38</c:v>
                </c:pt>
                <c:pt idx="2253">
                  <c:v>38</c:v>
                </c:pt>
                <c:pt idx="2254">
                  <c:v>38</c:v>
                </c:pt>
                <c:pt idx="2255">
                  <c:v>38</c:v>
                </c:pt>
                <c:pt idx="2256">
                  <c:v>38</c:v>
                </c:pt>
                <c:pt idx="2257">
                  <c:v>38</c:v>
                </c:pt>
                <c:pt idx="2258">
                  <c:v>37.9</c:v>
                </c:pt>
                <c:pt idx="2259">
                  <c:v>37.9</c:v>
                </c:pt>
                <c:pt idx="2260">
                  <c:v>37.9</c:v>
                </c:pt>
                <c:pt idx="2261">
                  <c:v>37.9</c:v>
                </c:pt>
                <c:pt idx="2262">
                  <c:v>37.9</c:v>
                </c:pt>
                <c:pt idx="2263">
                  <c:v>37.9</c:v>
                </c:pt>
                <c:pt idx="2264">
                  <c:v>37.9</c:v>
                </c:pt>
                <c:pt idx="2265">
                  <c:v>37.9</c:v>
                </c:pt>
                <c:pt idx="2266">
                  <c:v>37.9</c:v>
                </c:pt>
                <c:pt idx="2267">
                  <c:v>37.9</c:v>
                </c:pt>
                <c:pt idx="2268">
                  <c:v>37.9</c:v>
                </c:pt>
                <c:pt idx="2269">
                  <c:v>37.9</c:v>
                </c:pt>
                <c:pt idx="2270">
                  <c:v>37.9</c:v>
                </c:pt>
                <c:pt idx="2271">
                  <c:v>37.9</c:v>
                </c:pt>
                <c:pt idx="2272">
                  <c:v>37.9</c:v>
                </c:pt>
                <c:pt idx="2273">
                  <c:v>37.9</c:v>
                </c:pt>
                <c:pt idx="2274">
                  <c:v>37.9</c:v>
                </c:pt>
                <c:pt idx="2275">
                  <c:v>37.9</c:v>
                </c:pt>
                <c:pt idx="2276">
                  <c:v>37.9</c:v>
                </c:pt>
                <c:pt idx="2277">
                  <c:v>37.9</c:v>
                </c:pt>
                <c:pt idx="2278">
                  <c:v>37.9</c:v>
                </c:pt>
                <c:pt idx="2279">
                  <c:v>37.9</c:v>
                </c:pt>
                <c:pt idx="2280">
                  <c:v>37.799999999999997</c:v>
                </c:pt>
                <c:pt idx="2281">
                  <c:v>37.799999999999997</c:v>
                </c:pt>
                <c:pt idx="2282">
                  <c:v>37.799999999999997</c:v>
                </c:pt>
                <c:pt idx="2283">
                  <c:v>37.799999999999997</c:v>
                </c:pt>
                <c:pt idx="2284">
                  <c:v>37.799999999999997</c:v>
                </c:pt>
                <c:pt idx="2285">
                  <c:v>37.799999999999997</c:v>
                </c:pt>
                <c:pt idx="2286">
                  <c:v>37.799999999999997</c:v>
                </c:pt>
                <c:pt idx="2287">
                  <c:v>37.799999999999997</c:v>
                </c:pt>
                <c:pt idx="2288">
                  <c:v>37.799999999999997</c:v>
                </c:pt>
                <c:pt idx="2289">
                  <c:v>37.799999999999997</c:v>
                </c:pt>
                <c:pt idx="2290">
                  <c:v>37.799999999999997</c:v>
                </c:pt>
                <c:pt idx="2291">
                  <c:v>37.799999999999997</c:v>
                </c:pt>
                <c:pt idx="2292">
                  <c:v>37.799999999999997</c:v>
                </c:pt>
                <c:pt idx="2293">
                  <c:v>37.799999999999997</c:v>
                </c:pt>
                <c:pt idx="2294">
                  <c:v>37.799999999999997</c:v>
                </c:pt>
                <c:pt idx="2295">
                  <c:v>37.799999999999997</c:v>
                </c:pt>
                <c:pt idx="2296">
                  <c:v>37.799999999999997</c:v>
                </c:pt>
                <c:pt idx="2297">
                  <c:v>37.799999999999997</c:v>
                </c:pt>
                <c:pt idx="2298">
                  <c:v>37.799999999999997</c:v>
                </c:pt>
                <c:pt idx="2299">
                  <c:v>37.799999999999997</c:v>
                </c:pt>
                <c:pt idx="2300">
                  <c:v>37.799999999999997</c:v>
                </c:pt>
                <c:pt idx="2301">
                  <c:v>37.799999999999997</c:v>
                </c:pt>
                <c:pt idx="2302">
                  <c:v>37.700000000000003</c:v>
                </c:pt>
                <c:pt idx="2303">
                  <c:v>37.700000000000003</c:v>
                </c:pt>
                <c:pt idx="2304">
                  <c:v>37.700000000000003</c:v>
                </c:pt>
                <c:pt idx="2305">
                  <c:v>37.700000000000003</c:v>
                </c:pt>
                <c:pt idx="2306">
                  <c:v>37.700000000000003</c:v>
                </c:pt>
                <c:pt idx="2307">
                  <c:v>37.700000000000003</c:v>
                </c:pt>
                <c:pt idx="2308">
                  <c:v>37.700000000000003</c:v>
                </c:pt>
                <c:pt idx="2309">
                  <c:v>37.700000000000003</c:v>
                </c:pt>
                <c:pt idx="2310">
                  <c:v>37.700000000000003</c:v>
                </c:pt>
                <c:pt idx="2311">
                  <c:v>37.700000000000003</c:v>
                </c:pt>
                <c:pt idx="2312">
                  <c:v>37.700000000000003</c:v>
                </c:pt>
                <c:pt idx="2313">
                  <c:v>37.700000000000003</c:v>
                </c:pt>
                <c:pt idx="2314">
                  <c:v>37.700000000000003</c:v>
                </c:pt>
                <c:pt idx="2315">
                  <c:v>37.700000000000003</c:v>
                </c:pt>
                <c:pt idx="2316">
                  <c:v>37.700000000000003</c:v>
                </c:pt>
                <c:pt idx="2317">
                  <c:v>37.700000000000003</c:v>
                </c:pt>
                <c:pt idx="2318">
                  <c:v>37.700000000000003</c:v>
                </c:pt>
                <c:pt idx="2319">
                  <c:v>37.700000000000003</c:v>
                </c:pt>
                <c:pt idx="2320">
                  <c:v>37.700000000000003</c:v>
                </c:pt>
                <c:pt idx="2321">
                  <c:v>37.700000000000003</c:v>
                </c:pt>
                <c:pt idx="2322">
                  <c:v>37.700000000000003</c:v>
                </c:pt>
                <c:pt idx="2323">
                  <c:v>37.700000000000003</c:v>
                </c:pt>
                <c:pt idx="2324">
                  <c:v>37.6</c:v>
                </c:pt>
                <c:pt idx="2325">
                  <c:v>37.6</c:v>
                </c:pt>
                <c:pt idx="2326">
                  <c:v>37.6</c:v>
                </c:pt>
                <c:pt idx="2327">
                  <c:v>37.6</c:v>
                </c:pt>
                <c:pt idx="2328">
                  <c:v>37.6</c:v>
                </c:pt>
                <c:pt idx="2329">
                  <c:v>37.6</c:v>
                </c:pt>
                <c:pt idx="2330">
                  <c:v>37.6</c:v>
                </c:pt>
                <c:pt idx="2331">
                  <c:v>37.6</c:v>
                </c:pt>
                <c:pt idx="2332">
                  <c:v>37.6</c:v>
                </c:pt>
                <c:pt idx="2333">
                  <c:v>37.6</c:v>
                </c:pt>
                <c:pt idx="2334">
                  <c:v>37.6</c:v>
                </c:pt>
                <c:pt idx="2335">
                  <c:v>37.6</c:v>
                </c:pt>
                <c:pt idx="2336">
                  <c:v>37.6</c:v>
                </c:pt>
                <c:pt idx="2337">
                  <c:v>37.6</c:v>
                </c:pt>
                <c:pt idx="2338">
                  <c:v>37.6</c:v>
                </c:pt>
                <c:pt idx="2339">
                  <c:v>37.6</c:v>
                </c:pt>
                <c:pt idx="2340">
                  <c:v>37.6</c:v>
                </c:pt>
                <c:pt idx="2341">
                  <c:v>37.6</c:v>
                </c:pt>
                <c:pt idx="2342">
                  <c:v>37.6</c:v>
                </c:pt>
                <c:pt idx="2343">
                  <c:v>37.5</c:v>
                </c:pt>
                <c:pt idx="2344">
                  <c:v>37.5</c:v>
                </c:pt>
                <c:pt idx="2345">
                  <c:v>37.5</c:v>
                </c:pt>
                <c:pt idx="2346">
                  <c:v>37.5</c:v>
                </c:pt>
                <c:pt idx="2347">
                  <c:v>37.5</c:v>
                </c:pt>
                <c:pt idx="2348">
                  <c:v>37.5</c:v>
                </c:pt>
                <c:pt idx="2349">
                  <c:v>37.5</c:v>
                </c:pt>
                <c:pt idx="2350">
                  <c:v>37.5</c:v>
                </c:pt>
                <c:pt idx="2351">
                  <c:v>37.5</c:v>
                </c:pt>
                <c:pt idx="2352">
                  <c:v>37.5</c:v>
                </c:pt>
                <c:pt idx="2353">
                  <c:v>37.4</c:v>
                </c:pt>
                <c:pt idx="2354">
                  <c:v>37.4</c:v>
                </c:pt>
                <c:pt idx="2355">
                  <c:v>37.4</c:v>
                </c:pt>
                <c:pt idx="2356">
                  <c:v>37.4</c:v>
                </c:pt>
                <c:pt idx="2357">
                  <c:v>37.4</c:v>
                </c:pt>
                <c:pt idx="2358">
                  <c:v>37.4</c:v>
                </c:pt>
                <c:pt idx="2359">
                  <c:v>37.4</c:v>
                </c:pt>
                <c:pt idx="2360">
                  <c:v>37.4</c:v>
                </c:pt>
                <c:pt idx="2361">
                  <c:v>37.4</c:v>
                </c:pt>
                <c:pt idx="2362">
                  <c:v>37.4</c:v>
                </c:pt>
                <c:pt idx="2363">
                  <c:v>37.4</c:v>
                </c:pt>
                <c:pt idx="2364">
                  <c:v>37.4</c:v>
                </c:pt>
                <c:pt idx="2365">
                  <c:v>37.4</c:v>
                </c:pt>
                <c:pt idx="2366">
                  <c:v>37.4</c:v>
                </c:pt>
                <c:pt idx="2367">
                  <c:v>37.4</c:v>
                </c:pt>
                <c:pt idx="2368">
                  <c:v>37.4</c:v>
                </c:pt>
                <c:pt idx="2369">
                  <c:v>37.299999999999997</c:v>
                </c:pt>
                <c:pt idx="2370">
                  <c:v>37.299999999999997</c:v>
                </c:pt>
                <c:pt idx="2371">
                  <c:v>37.299999999999997</c:v>
                </c:pt>
                <c:pt idx="2372">
                  <c:v>37.299999999999997</c:v>
                </c:pt>
                <c:pt idx="2373">
                  <c:v>37.299999999999997</c:v>
                </c:pt>
                <c:pt idx="2374">
                  <c:v>37.299999999999997</c:v>
                </c:pt>
                <c:pt idx="2375">
                  <c:v>37.299999999999997</c:v>
                </c:pt>
                <c:pt idx="2376">
                  <c:v>37.299999999999997</c:v>
                </c:pt>
                <c:pt idx="2377">
                  <c:v>37.299999999999997</c:v>
                </c:pt>
                <c:pt idx="2378">
                  <c:v>37.299999999999997</c:v>
                </c:pt>
                <c:pt idx="2379">
                  <c:v>37.299999999999997</c:v>
                </c:pt>
                <c:pt idx="2380">
                  <c:v>37.200000000000003</c:v>
                </c:pt>
                <c:pt idx="2381">
                  <c:v>37.200000000000003</c:v>
                </c:pt>
                <c:pt idx="2382">
                  <c:v>37.200000000000003</c:v>
                </c:pt>
                <c:pt idx="2383">
                  <c:v>37.200000000000003</c:v>
                </c:pt>
                <c:pt idx="2384">
                  <c:v>37.200000000000003</c:v>
                </c:pt>
                <c:pt idx="2385">
                  <c:v>37.200000000000003</c:v>
                </c:pt>
                <c:pt idx="2386">
                  <c:v>37.200000000000003</c:v>
                </c:pt>
                <c:pt idx="2387">
                  <c:v>37.200000000000003</c:v>
                </c:pt>
                <c:pt idx="2388">
                  <c:v>37.200000000000003</c:v>
                </c:pt>
                <c:pt idx="2389">
                  <c:v>37.200000000000003</c:v>
                </c:pt>
                <c:pt idx="2390">
                  <c:v>37.200000000000003</c:v>
                </c:pt>
                <c:pt idx="2391">
                  <c:v>37.200000000000003</c:v>
                </c:pt>
                <c:pt idx="2392">
                  <c:v>37.200000000000003</c:v>
                </c:pt>
                <c:pt idx="2393">
                  <c:v>37.200000000000003</c:v>
                </c:pt>
                <c:pt idx="2394">
                  <c:v>37.200000000000003</c:v>
                </c:pt>
                <c:pt idx="2395">
                  <c:v>37.200000000000003</c:v>
                </c:pt>
                <c:pt idx="2396">
                  <c:v>37.200000000000003</c:v>
                </c:pt>
                <c:pt idx="2397">
                  <c:v>37.200000000000003</c:v>
                </c:pt>
                <c:pt idx="2398">
                  <c:v>37.200000000000003</c:v>
                </c:pt>
                <c:pt idx="2399">
                  <c:v>37.200000000000003</c:v>
                </c:pt>
                <c:pt idx="2400">
                  <c:v>37.200000000000003</c:v>
                </c:pt>
                <c:pt idx="2401">
                  <c:v>37.200000000000003</c:v>
                </c:pt>
                <c:pt idx="2402">
                  <c:v>37.200000000000003</c:v>
                </c:pt>
                <c:pt idx="2403">
                  <c:v>37.200000000000003</c:v>
                </c:pt>
                <c:pt idx="2404">
                  <c:v>37.200000000000003</c:v>
                </c:pt>
                <c:pt idx="2405">
                  <c:v>37.200000000000003</c:v>
                </c:pt>
                <c:pt idx="2406">
                  <c:v>37.200000000000003</c:v>
                </c:pt>
                <c:pt idx="2407">
                  <c:v>37.1</c:v>
                </c:pt>
                <c:pt idx="2408">
                  <c:v>37.1</c:v>
                </c:pt>
                <c:pt idx="2409">
                  <c:v>37.1</c:v>
                </c:pt>
                <c:pt idx="2410">
                  <c:v>37.1</c:v>
                </c:pt>
                <c:pt idx="2411">
                  <c:v>37.1</c:v>
                </c:pt>
                <c:pt idx="2412">
                  <c:v>37.1</c:v>
                </c:pt>
                <c:pt idx="2413">
                  <c:v>37.1</c:v>
                </c:pt>
                <c:pt idx="2414">
                  <c:v>37.1</c:v>
                </c:pt>
                <c:pt idx="2415">
                  <c:v>37.1</c:v>
                </c:pt>
                <c:pt idx="2416">
                  <c:v>37.1</c:v>
                </c:pt>
                <c:pt idx="2417">
                  <c:v>37.1</c:v>
                </c:pt>
                <c:pt idx="2418">
                  <c:v>37.1</c:v>
                </c:pt>
                <c:pt idx="2419">
                  <c:v>37.1</c:v>
                </c:pt>
                <c:pt idx="2420">
                  <c:v>37.1</c:v>
                </c:pt>
                <c:pt idx="2421">
                  <c:v>37.1</c:v>
                </c:pt>
                <c:pt idx="2422">
                  <c:v>37.1</c:v>
                </c:pt>
                <c:pt idx="2423">
                  <c:v>37.1</c:v>
                </c:pt>
                <c:pt idx="2424">
                  <c:v>37.1</c:v>
                </c:pt>
                <c:pt idx="2425">
                  <c:v>37.1</c:v>
                </c:pt>
                <c:pt idx="2426">
                  <c:v>37.1</c:v>
                </c:pt>
                <c:pt idx="2427">
                  <c:v>37.1</c:v>
                </c:pt>
                <c:pt idx="2428">
                  <c:v>37.1</c:v>
                </c:pt>
                <c:pt idx="2429">
                  <c:v>37.1</c:v>
                </c:pt>
                <c:pt idx="2430">
                  <c:v>37</c:v>
                </c:pt>
                <c:pt idx="2431">
                  <c:v>37</c:v>
                </c:pt>
                <c:pt idx="2432">
                  <c:v>37</c:v>
                </c:pt>
                <c:pt idx="2433">
                  <c:v>37</c:v>
                </c:pt>
                <c:pt idx="2434">
                  <c:v>37</c:v>
                </c:pt>
                <c:pt idx="2435">
                  <c:v>37</c:v>
                </c:pt>
                <c:pt idx="2436">
                  <c:v>37</c:v>
                </c:pt>
                <c:pt idx="2437">
                  <c:v>37</c:v>
                </c:pt>
                <c:pt idx="2438">
                  <c:v>37</c:v>
                </c:pt>
                <c:pt idx="2439">
                  <c:v>37</c:v>
                </c:pt>
                <c:pt idx="2440">
                  <c:v>37</c:v>
                </c:pt>
                <c:pt idx="2441">
                  <c:v>37</c:v>
                </c:pt>
                <c:pt idx="2442">
                  <c:v>37</c:v>
                </c:pt>
                <c:pt idx="2443">
                  <c:v>37</c:v>
                </c:pt>
                <c:pt idx="2444">
                  <c:v>37</c:v>
                </c:pt>
                <c:pt idx="2445">
                  <c:v>37</c:v>
                </c:pt>
                <c:pt idx="2446">
                  <c:v>37</c:v>
                </c:pt>
                <c:pt idx="2447">
                  <c:v>37</c:v>
                </c:pt>
                <c:pt idx="2448">
                  <c:v>37</c:v>
                </c:pt>
                <c:pt idx="2449">
                  <c:v>37</c:v>
                </c:pt>
                <c:pt idx="2450">
                  <c:v>36.9</c:v>
                </c:pt>
                <c:pt idx="2451">
                  <c:v>36.9</c:v>
                </c:pt>
                <c:pt idx="2452">
                  <c:v>36.9</c:v>
                </c:pt>
                <c:pt idx="2453">
                  <c:v>36.9</c:v>
                </c:pt>
                <c:pt idx="2454">
                  <c:v>36.9</c:v>
                </c:pt>
                <c:pt idx="2455">
                  <c:v>36.9</c:v>
                </c:pt>
                <c:pt idx="2456">
                  <c:v>36.9</c:v>
                </c:pt>
                <c:pt idx="2457">
                  <c:v>36.9</c:v>
                </c:pt>
                <c:pt idx="2458">
                  <c:v>36.9</c:v>
                </c:pt>
                <c:pt idx="2459">
                  <c:v>36.9</c:v>
                </c:pt>
                <c:pt idx="2460">
                  <c:v>36.9</c:v>
                </c:pt>
                <c:pt idx="2461">
                  <c:v>36.9</c:v>
                </c:pt>
                <c:pt idx="2462">
                  <c:v>36.9</c:v>
                </c:pt>
                <c:pt idx="2463">
                  <c:v>36.9</c:v>
                </c:pt>
                <c:pt idx="2464">
                  <c:v>36.9</c:v>
                </c:pt>
                <c:pt idx="2465">
                  <c:v>36.9</c:v>
                </c:pt>
                <c:pt idx="2466">
                  <c:v>36.799999999999997</c:v>
                </c:pt>
                <c:pt idx="2467">
                  <c:v>36.799999999999997</c:v>
                </c:pt>
                <c:pt idx="2468">
                  <c:v>36.799999999999997</c:v>
                </c:pt>
                <c:pt idx="2469">
                  <c:v>36.799999999999997</c:v>
                </c:pt>
                <c:pt idx="2470">
                  <c:v>36.799999999999997</c:v>
                </c:pt>
                <c:pt idx="2471">
                  <c:v>36.799999999999997</c:v>
                </c:pt>
                <c:pt idx="2472">
                  <c:v>36.799999999999997</c:v>
                </c:pt>
                <c:pt idx="2473">
                  <c:v>36.799999999999997</c:v>
                </c:pt>
                <c:pt idx="2474">
                  <c:v>36.799999999999997</c:v>
                </c:pt>
                <c:pt idx="2475">
                  <c:v>36.799999999999997</c:v>
                </c:pt>
                <c:pt idx="2476">
                  <c:v>36.799999999999997</c:v>
                </c:pt>
                <c:pt idx="2477">
                  <c:v>36.799999999999997</c:v>
                </c:pt>
                <c:pt idx="2478">
                  <c:v>36.799999999999997</c:v>
                </c:pt>
                <c:pt idx="2479">
                  <c:v>36.799999999999997</c:v>
                </c:pt>
                <c:pt idx="2480">
                  <c:v>36.799999999999997</c:v>
                </c:pt>
                <c:pt idx="2481">
                  <c:v>36.799999999999997</c:v>
                </c:pt>
                <c:pt idx="2482">
                  <c:v>36.799999999999997</c:v>
                </c:pt>
                <c:pt idx="2483">
                  <c:v>36.799999999999997</c:v>
                </c:pt>
                <c:pt idx="2484">
                  <c:v>36.799999999999997</c:v>
                </c:pt>
                <c:pt idx="2485">
                  <c:v>36.799999999999997</c:v>
                </c:pt>
                <c:pt idx="2486">
                  <c:v>36.700000000000003</c:v>
                </c:pt>
                <c:pt idx="2487">
                  <c:v>36.700000000000003</c:v>
                </c:pt>
                <c:pt idx="2488">
                  <c:v>36.700000000000003</c:v>
                </c:pt>
                <c:pt idx="2489">
                  <c:v>36.700000000000003</c:v>
                </c:pt>
                <c:pt idx="2490">
                  <c:v>36.700000000000003</c:v>
                </c:pt>
                <c:pt idx="2491">
                  <c:v>36.700000000000003</c:v>
                </c:pt>
                <c:pt idx="2492">
                  <c:v>36.700000000000003</c:v>
                </c:pt>
                <c:pt idx="2493">
                  <c:v>36.700000000000003</c:v>
                </c:pt>
                <c:pt idx="2494">
                  <c:v>36.700000000000003</c:v>
                </c:pt>
                <c:pt idx="2495">
                  <c:v>36.700000000000003</c:v>
                </c:pt>
                <c:pt idx="2496">
                  <c:v>36.700000000000003</c:v>
                </c:pt>
                <c:pt idx="2497">
                  <c:v>36.700000000000003</c:v>
                </c:pt>
                <c:pt idx="2498">
                  <c:v>36.6</c:v>
                </c:pt>
                <c:pt idx="2499">
                  <c:v>36.6</c:v>
                </c:pt>
                <c:pt idx="2500">
                  <c:v>36.6</c:v>
                </c:pt>
                <c:pt idx="2501">
                  <c:v>36.6</c:v>
                </c:pt>
                <c:pt idx="2502">
                  <c:v>36.6</c:v>
                </c:pt>
                <c:pt idx="2503">
                  <c:v>36.6</c:v>
                </c:pt>
                <c:pt idx="2504">
                  <c:v>36.6</c:v>
                </c:pt>
                <c:pt idx="2505">
                  <c:v>36.6</c:v>
                </c:pt>
                <c:pt idx="2506">
                  <c:v>36.6</c:v>
                </c:pt>
                <c:pt idx="2507">
                  <c:v>36.6</c:v>
                </c:pt>
                <c:pt idx="2508">
                  <c:v>36.6</c:v>
                </c:pt>
                <c:pt idx="2509">
                  <c:v>36.6</c:v>
                </c:pt>
                <c:pt idx="2510">
                  <c:v>36.6</c:v>
                </c:pt>
                <c:pt idx="2511">
                  <c:v>36.6</c:v>
                </c:pt>
                <c:pt idx="2512">
                  <c:v>36.6</c:v>
                </c:pt>
                <c:pt idx="2513">
                  <c:v>36.6</c:v>
                </c:pt>
                <c:pt idx="2514">
                  <c:v>36.6</c:v>
                </c:pt>
                <c:pt idx="2515">
                  <c:v>36.6</c:v>
                </c:pt>
                <c:pt idx="2516">
                  <c:v>36.5</c:v>
                </c:pt>
                <c:pt idx="2517">
                  <c:v>36.5</c:v>
                </c:pt>
                <c:pt idx="2518">
                  <c:v>36.5</c:v>
                </c:pt>
                <c:pt idx="2519">
                  <c:v>36.5</c:v>
                </c:pt>
                <c:pt idx="2520">
                  <c:v>36.5</c:v>
                </c:pt>
                <c:pt idx="2521">
                  <c:v>36.5</c:v>
                </c:pt>
                <c:pt idx="2522">
                  <c:v>36.5</c:v>
                </c:pt>
                <c:pt idx="2523">
                  <c:v>36.5</c:v>
                </c:pt>
                <c:pt idx="2524">
                  <c:v>36.5</c:v>
                </c:pt>
                <c:pt idx="2525">
                  <c:v>36.5</c:v>
                </c:pt>
                <c:pt idx="2526">
                  <c:v>36.5</c:v>
                </c:pt>
                <c:pt idx="2527">
                  <c:v>36.5</c:v>
                </c:pt>
                <c:pt idx="2528">
                  <c:v>36.5</c:v>
                </c:pt>
                <c:pt idx="2529">
                  <c:v>36.4</c:v>
                </c:pt>
                <c:pt idx="2530">
                  <c:v>36.4</c:v>
                </c:pt>
                <c:pt idx="2531">
                  <c:v>36.4</c:v>
                </c:pt>
                <c:pt idx="2532">
                  <c:v>36.4</c:v>
                </c:pt>
                <c:pt idx="2533">
                  <c:v>36.4</c:v>
                </c:pt>
                <c:pt idx="2534">
                  <c:v>36.4</c:v>
                </c:pt>
                <c:pt idx="2535">
                  <c:v>36.4</c:v>
                </c:pt>
                <c:pt idx="2536">
                  <c:v>36.4</c:v>
                </c:pt>
                <c:pt idx="2537">
                  <c:v>36.4</c:v>
                </c:pt>
                <c:pt idx="2538">
                  <c:v>36.4</c:v>
                </c:pt>
                <c:pt idx="2539">
                  <c:v>36.4</c:v>
                </c:pt>
                <c:pt idx="2540">
                  <c:v>36.4</c:v>
                </c:pt>
                <c:pt idx="2541">
                  <c:v>36.4</c:v>
                </c:pt>
                <c:pt idx="2542">
                  <c:v>36.4</c:v>
                </c:pt>
                <c:pt idx="2543">
                  <c:v>36.4</c:v>
                </c:pt>
                <c:pt idx="2544">
                  <c:v>36.4</c:v>
                </c:pt>
                <c:pt idx="2545">
                  <c:v>36.4</c:v>
                </c:pt>
                <c:pt idx="2546">
                  <c:v>36.4</c:v>
                </c:pt>
                <c:pt idx="2547">
                  <c:v>36.4</c:v>
                </c:pt>
                <c:pt idx="2548">
                  <c:v>36.4</c:v>
                </c:pt>
                <c:pt idx="2549">
                  <c:v>36.4</c:v>
                </c:pt>
                <c:pt idx="2550">
                  <c:v>36.4</c:v>
                </c:pt>
                <c:pt idx="2551">
                  <c:v>36.299999999999997</c:v>
                </c:pt>
                <c:pt idx="2552">
                  <c:v>36.299999999999997</c:v>
                </c:pt>
                <c:pt idx="2553">
                  <c:v>36.299999999999997</c:v>
                </c:pt>
                <c:pt idx="2554">
                  <c:v>36.299999999999997</c:v>
                </c:pt>
                <c:pt idx="2555">
                  <c:v>36.299999999999997</c:v>
                </c:pt>
                <c:pt idx="2556">
                  <c:v>36.299999999999997</c:v>
                </c:pt>
                <c:pt idx="2557">
                  <c:v>36.299999999999997</c:v>
                </c:pt>
                <c:pt idx="2558">
                  <c:v>36.299999999999997</c:v>
                </c:pt>
                <c:pt idx="2559">
                  <c:v>36.299999999999997</c:v>
                </c:pt>
                <c:pt idx="2560">
                  <c:v>36.299999999999997</c:v>
                </c:pt>
                <c:pt idx="2561">
                  <c:v>36.299999999999997</c:v>
                </c:pt>
                <c:pt idx="2562">
                  <c:v>36.299999999999997</c:v>
                </c:pt>
                <c:pt idx="2563">
                  <c:v>36.299999999999997</c:v>
                </c:pt>
                <c:pt idx="2564">
                  <c:v>36.299999999999997</c:v>
                </c:pt>
                <c:pt idx="2565">
                  <c:v>36.299999999999997</c:v>
                </c:pt>
                <c:pt idx="2566">
                  <c:v>36.299999999999997</c:v>
                </c:pt>
                <c:pt idx="2567">
                  <c:v>36.299999999999997</c:v>
                </c:pt>
                <c:pt idx="2568">
                  <c:v>36.299999999999997</c:v>
                </c:pt>
                <c:pt idx="2569">
                  <c:v>36.299999999999997</c:v>
                </c:pt>
                <c:pt idx="2570">
                  <c:v>36.200000000000003</c:v>
                </c:pt>
                <c:pt idx="2571">
                  <c:v>36.200000000000003</c:v>
                </c:pt>
                <c:pt idx="2572">
                  <c:v>36.200000000000003</c:v>
                </c:pt>
                <c:pt idx="2573">
                  <c:v>36.200000000000003</c:v>
                </c:pt>
                <c:pt idx="2574">
                  <c:v>36.200000000000003</c:v>
                </c:pt>
                <c:pt idx="2575">
                  <c:v>36.200000000000003</c:v>
                </c:pt>
                <c:pt idx="2576">
                  <c:v>36.200000000000003</c:v>
                </c:pt>
                <c:pt idx="2577">
                  <c:v>36.200000000000003</c:v>
                </c:pt>
                <c:pt idx="2578">
                  <c:v>36.200000000000003</c:v>
                </c:pt>
                <c:pt idx="2579">
                  <c:v>36.200000000000003</c:v>
                </c:pt>
                <c:pt idx="2580">
                  <c:v>36.200000000000003</c:v>
                </c:pt>
                <c:pt idx="2581">
                  <c:v>36.200000000000003</c:v>
                </c:pt>
                <c:pt idx="2582">
                  <c:v>36.200000000000003</c:v>
                </c:pt>
                <c:pt idx="2583">
                  <c:v>36.200000000000003</c:v>
                </c:pt>
                <c:pt idx="2584">
                  <c:v>36.200000000000003</c:v>
                </c:pt>
                <c:pt idx="2585">
                  <c:v>36.200000000000003</c:v>
                </c:pt>
                <c:pt idx="2586">
                  <c:v>36.200000000000003</c:v>
                </c:pt>
                <c:pt idx="2587">
                  <c:v>36.200000000000003</c:v>
                </c:pt>
                <c:pt idx="2588">
                  <c:v>36.200000000000003</c:v>
                </c:pt>
                <c:pt idx="2589">
                  <c:v>36.200000000000003</c:v>
                </c:pt>
                <c:pt idx="2590">
                  <c:v>36.200000000000003</c:v>
                </c:pt>
                <c:pt idx="2591">
                  <c:v>36.1</c:v>
                </c:pt>
                <c:pt idx="2592">
                  <c:v>36.1</c:v>
                </c:pt>
                <c:pt idx="2593">
                  <c:v>36.1</c:v>
                </c:pt>
                <c:pt idx="2594">
                  <c:v>36.1</c:v>
                </c:pt>
                <c:pt idx="2595">
                  <c:v>36.1</c:v>
                </c:pt>
                <c:pt idx="2596">
                  <c:v>36.1</c:v>
                </c:pt>
                <c:pt idx="2597">
                  <c:v>36.1</c:v>
                </c:pt>
                <c:pt idx="2598">
                  <c:v>36.1</c:v>
                </c:pt>
                <c:pt idx="2599">
                  <c:v>36.1</c:v>
                </c:pt>
                <c:pt idx="2600">
                  <c:v>36.1</c:v>
                </c:pt>
                <c:pt idx="2601">
                  <c:v>36</c:v>
                </c:pt>
                <c:pt idx="2602">
                  <c:v>36</c:v>
                </c:pt>
                <c:pt idx="2603">
                  <c:v>36</c:v>
                </c:pt>
                <c:pt idx="2604">
                  <c:v>36</c:v>
                </c:pt>
                <c:pt idx="2605">
                  <c:v>36</c:v>
                </c:pt>
                <c:pt idx="2606">
                  <c:v>36</c:v>
                </c:pt>
                <c:pt idx="2607">
                  <c:v>36</c:v>
                </c:pt>
                <c:pt idx="2608">
                  <c:v>36</c:v>
                </c:pt>
                <c:pt idx="2609">
                  <c:v>36</c:v>
                </c:pt>
                <c:pt idx="2610">
                  <c:v>36</c:v>
                </c:pt>
                <c:pt idx="2611">
                  <c:v>36</c:v>
                </c:pt>
                <c:pt idx="2612">
                  <c:v>36</c:v>
                </c:pt>
                <c:pt idx="2613">
                  <c:v>36</c:v>
                </c:pt>
                <c:pt idx="2614">
                  <c:v>36</c:v>
                </c:pt>
                <c:pt idx="2615">
                  <c:v>36</c:v>
                </c:pt>
                <c:pt idx="2616">
                  <c:v>35.9</c:v>
                </c:pt>
                <c:pt idx="2617">
                  <c:v>35.9</c:v>
                </c:pt>
                <c:pt idx="2618">
                  <c:v>35.9</c:v>
                </c:pt>
                <c:pt idx="2619">
                  <c:v>35.9</c:v>
                </c:pt>
                <c:pt idx="2620">
                  <c:v>35.9</c:v>
                </c:pt>
                <c:pt idx="2621">
                  <c:v>35.9</c:v>
                </c:pt>
                <c:pt idx="2622">
                  <c:v>35.9</c:v>
                </c:pt>
                <c:pt idx="2623">
                  <c:v>35.9</c:v>
                </c:pt>
                <c:pt idx="2624">
                  <c:v>35.9</c:v>
                </c:pt>
                <c:pt idx="2625">
                  <c:v>35.9</c:v>
                </c:pt>
                <c:pt idx="2626">
                  <c:v>35.9</c:v>
                </c:pt>
                <c:pt idx="2627">
                  <c:v>35.9</c:v>
                </c:pt>
                <c:pt idx="2628">
                  <c:v>35.9</c:v>
                </c:pt>
                <c:pt idx="2629">
                  <c:v>35.799999999999997</c:v>
                </c:pt>
                <c:pt idx="2630">
                  <c:v>35.799999999999997</c:v>
                </c:pt>
                <c:pt idx="2631">
                  <c:v>35.799999999999997</c:v>
                </c:pt>
                <c:pt idx="2632">
                  <c:v>35.799999999999997</c:v>
                </c:pt>
                <c:pt idx="2633">
                  <c:v>35.799999999999997</c:v>
                </c:pt>
                <c:pt idx="2634">
                  <c:v>35.799999999999997</c:v>
                </c:pt>
                <c:pt idx="2635">
                  <c:v>35.799999999999997</c:v>
                </c:pt>
                <c:pt idx="2636">
                  <c:v>35.799999999999997</c:v>
                </c:pt>
                <c:pt idx="2637">
                  <c:v>35.799999999999997</c:v>
                </c:pt>
                <c:pt idx="2638">
                  <c:v>35.799999999999997</c:v>
                </c:pt>
                <c:pt idx="2639">
                  <c:v>35.799999999999997</c:v>
                </c:pt>
                <c:pt idx="2640">
                  <c:v>35.799999999999997</c:v>
                </c:pt>
                <c:pt idx="2641">
                  <c:v>35.700000000000003</c:v>
                </c:pt>
                <c:pt idx="2642">
                  <c:v>35.700000000000003</c:v>
                </c:pt>
                <c:pt idx="2643">
                  <c:v>35.700000000000003</c:v>
                </c:pt>
                <c:pt idx="2644">
                  <c:v>35.700000000000003</c:v>
                </c:pt>
                <c:pt idx="2645">
                  <c:v>35.700000000000003</c:v>
                </c:pt>
                <c:pt idx="2646">
                  <c:v>35.700000000000003</c:v>
                </c:pt>
                <c:pt idx="2647">
                  <c:v>35.700000000000003</c:v>
                </c:pt>
                <c:pt idx="2648">
                  <c:v>35.700000000000003</c:v>
                </c:pt>
                <c:pt idx="2649">
                  <c:v>35.700000000000003</c:v>
                </c:pt>
                <c:pt idx="2650">
                  <c:v>35.700000000000003</c:v>
                </c:pt>
                <c:pt idx="2651">
                  <c:v>35.700000000000003</c:v>
                </c:pt>
                <c:pt idx="2652">
                  <c:v>35.700000000000003</c:v>
                </c:pt>
                <c:pt idx="2653">
                  <c:v>35.6</c:v>
                </c:pt>
                <c:pt idx="2654">
                  <c:v>35.6</c:v>
                </c:pt>
                <c:pt idx="2655">
                  <c:v>35.6</c:v>
                </c:pt>
                <c:pt idx="2656">
                  <c:v>35.6</c:v>
                </c:pt>
                <c:pt idx="2657">
                  <c:v>35.6</c:v>
                </c:pt>
                <c:pt idx="2658">
                  <c:v>35.6</c:v>
                </c:pt>
                <c:pt idx="2659">
                  <c:v>35.6</c:v>
                </c:pt>
                <c:pt idx="2660">
                  <c:v>35.6</c:v>
                </c:pt>
                <c:pt idx="2661">
                  <c:v>35.6</c:v>
                </c:pt>
                <c:pt idx="2662">
                  <c:v>35.6</c:v>
                </c:pt>
                <c:pt idx="2663">
                  <c:v>35.6</c:v>
                </c:pt>
                <c:pt idx="2664">
                  <c:v>35.6</c:v>
                </c:pt>
                <c:pt idx="2665">
                  <c:v>35.5</c:v>
                </c:pt>
                <c:pt idx="2666">
                  <c:v>35.5</c:v>
                </c:pt>
                <c:pt idx="2667">
                  <c:v>35.5</c:v>
                </c:pt>
                <c:pt idx="2668">
                  <c:v>35.5</c:v>
                </c:pt>
                <c:pt idx="2669">
                  <c:v>35.5</c:v>
                </c:pt>
                <c:pt idx="2670">
                  <c:v>35.5</c:v>
                </c:pt>
                <c:pt idx="2671">
                  <c:v>35.5</c:v>
                </c:pt>
                <c:pt idx="2672">
                  <c:v>35.4</c:v>
                </c:pt>
                <c:pt idx="2673">
                  <c:v>35.4</c:v>
                </c:pt>
                <c:pt idx="2674">
                  <c:v>35.4</c:v>
                </c:pt>
                <c:pt idx="2675">
                  <c:v>35.4</c:v>
                </c:pt>
                <c:pt idx="2676">
                  <c:v>35.4</c:v>
                </c:pt>
                <c:pt idx="2677">
                  <c:v>35.4</c:v>
                </c:pt>
                <c:pt idx="2678">
                  <c:v>35.4</c:v>
                </c:pt>
                <c:pt idx="2679">
                  <c:v>35.4</c:v>
                </c:pt>
                <c:pt idx="2680">
                  <c:v>35.4</c:v>
                </c:pt>
                <c:pt idx="2681">
                  <c:v>35.299999999999997</c:v>
                </c:pt>
                <c:pt idx="2682">
                  <c:v>35.299999999999997</c:v>
                </c:pt>
                <c:pt idx="2683">
                  <c:v>35.299999999999997</c:v>
                </c:pt>
                <c:pt idx="2684">
                  <c:v>35.299999999999997</c:v>
                </c:pt>
                <c:pt idx="2685">
                  <c:v>35.299999999999997</c:v>
                </c:pt>
                <c:pt idx="2686">
                  <c:v>35.299999999999997</c:v>
                </c:pt>
                <c:pt idx="2687">
                  <c:v>35.299999999999997</c:v>
                </c:pt>
                <c:pt idx="2688">
                  <c:v>35.299999999999997</c:v>
                </c:pt>
                <c:pt idx="2689">
                  <c:v>35.299999999999997</c:v>
                </c:pt>
                <c:pt idx="2690">
                  <c:v>35.299999999999997</c:v>
                </c:pt>
                <c:pt idx="2691">
                  <c:v>35.299999999999997</c:v>
                </c:pt>
                <c:pt idx="2692">
                  <c:v>35.299999999999997</c:v>
                </c:pt>
                <c:pt idx="2693">
                  <c:v>35.299999999999997</c:v>
                </c:pt>
                <c:pt idx="2694">
                  <c:v>35.299999999999997</c:v>
                </c:pt>
                <c:pt idx="2695">
                  <c:v>35.299999999999997</c:v>
                </c:pt>
                <c:pt idx="2696">
                  <c:v>35.299999999999997</c:v>
                </c:pt>
                <c:pt idx="2697">
                  <c:v>35.299999999999997</c:v>
                </c:pt>
                <c:pt idx="2698">
                  <c:v>35.200000000000003</c:v>
                </c:pt>
                <c:pt idx="2699">
                  <c:v>35.200000000000003</c:v>
                </c:pt>
                <c:pt idx="2700">
                  <c:v>35.200000000000003</c:v>
                </c:pt>
                <c:pt idx="2701">
                  <c:v>35.1</c:v>
                </c:pt>
                <c:pt idx="2702">
                  <c:v>35.1</c:v>
                </c:pt>
                <c:pt idx="2703">
                  <c:v>35.1</c:v>
                </c:pt>
                <c:pt idx="2704">
                  <c:v>35.1</c:v>
                </c:pt>
                <c:pt idx="2705">
                  <c:v>35.1</c:v>
                </c:pt>
                <c:pt idx="2706">
                  <c:v>35.1</c:v>
                </c:pt>
                <c:pt idx="2707">
                  <c:v>35.1</c:v>
                </c:pt>
                <c:pt idx="2708">
                  <c:v>35.1</c:v>
                </c:pt>
                <c:pt idx="2709">
                  <c:v>35.1</c:v>
                </c:pt>
                <c:pt idx="2710">
                  <c:v>35.1</c:v>
                </c:pt>
                <c:pt idx="2711">
                  <c:v>35.1</c:v>
                </c:pt>
                <c:pt idx="2712">
                  <c:v>35.1</c:v>
                </c:pt>
                <c:pt idx="2713">
                  <c:v>35.1</c:v>
                </c:pt>
                <c:pt idx="2714">
                  <c:v>35</c:v>
                </c:pt>
                <c:pt idx="2715">
                  <c:v>35</c:v>
                </c:pt>
                <c:pt idx="2716">
                  <c:v>35</c:v>
                </c:pt>
                <c:pt idx="2717">
                  <c:v>35</c:v>
                </c:pt>
                <c:pt idx="2718">
                  <c:v>35</c:v>
                </c:pt>
                <c:pt idx="2719">
                  <c:v>35</c:v>
                </c:pt>
                <c:pt idx="2720">
                  <c:v>35</c:v>
                </c:pt>
                <c:pt idx="2721">
                  <c:v>35</c:v>
                </c:pt>
                <c:pt idx="2722">
                  <c:v>35</c:v>
                </c:pt>
                <c:pt idx="2723">
                  <c:v>35</c:v>
                </c:pt>
                <c:pt idx="2724">
                  <c:v>35</c:v>
                </c:pt>
                <c:pt idx="2725">
                  <c:v>35</c:v>
                </c:pt>
                <c:pt idx="2726">
                  <c:v>34.9</c:v>
                </c:pt>
                <c:pt idx="2727">
                  <c:v>34.9</c:v>
                </c:pt>
                <c:pt idx="2728">
                  <c:v>34.9</c:v>
                </c:pt>
                <c:pt idx="2729">
                  <c:v>34.9</c:v>
                </c:pt>
                <c:pt idx="2730">
                  <c:v>34.9</c:v>
                </c:pt>
                <c:pt idx="2731">
                  <c:v>34.9</c:v>
                </c:pt>
                <c:pt idx="2732">
                  <c:v>34.9</c:v>
                </c:pt>
                <c:pt idx="2733">
                  <c:v>34.9</c:v>
                </c:pt>
                <c:pt idx="2734">
                  <c:v>34.799999999999997</c:v>
                </c:pt>
                <c:pt idx="2735">
                  <c:v>34.799999999999997</c:v>
                </c:pt>
                <c:pt idx="2736">
                  <c:v>34.799999999999997</c:v>
                </c:pt>
                <c:pt idx="2737">
                  <c:v>34.799999999999997</c:v>
                </c:pt>
                <c:pt idx="2738">
                  <c:v>34.799999999999997</c:v>
                </c:pt>
                <c:pt idx="2739">
                  <c:v>34.799999999999997</c:v>
                </c:pt>
                <c:pt idx="2740">
                  <c:v>34.799999999999997</c:v>
                </c:pt>
                <c:pt idx="2741">
                  <c:v>34.799999999999997</c:v>
                </c:pt>
                <c:pt idx="2742">
                  <c:v>34.799999999999997</c:v>
                </c:pt>
                <c:pt idx="2743">
                  <c:v>34.799999999999997</c:v>
                </c:pt>
                <c:pt idx="2744">
                  <c:v>34.799999999999997</c:v>
                </c:pt>
                <c:pt idx="2745">
                  <c:v>34.799999999999997</c:v>
                </c:pt>
                <c:pt idx="2746">
                  <c:v>34.700000000000003</c:v>
                </c:pt>
                <c:pt idx="2747">
                  <c:v>34.700000000000003</c:v>
                </c:pt>
                <c:pt idx="2748">
                  <c:v>34.700000000000003</c:v>
                </c:pt>
                <c:pt idx="2749">
                  <c:v>34.700000000000003</c:v>
                </c:pt>
                <c:pt idx="2750">
                  <c:v>34.700000000000003</c:v>
                </c:pt>
                <c:pt idx="2751">
                  <c:v>34.700000000000003</c:v>
                </c:pt>
                <c:pt idx="2752">
                  <c:v>34.700000000000003</c:v>
                </c:pt>
                <c:pt idx="2753">
                  <c:v>34.700000000000003</c:v>
                </c:pt>
                <c:pt idx="2754">
                  <c:v>34.700000000000003</c:v>
                </c:pt>
                <c:pt idx="2755">
                  <c:v>34.700000000000003</c:v>
                </c:pt>
                <c:pt idx="2756">
                  <c:v>34.700000000000003</c:v>
                </c:pt>
                <c:pt idx="2757">
                  <c:v>34.6</c:v>
                </c:pt>
                <c:pt idx="2758">
                  <c:v>34.6</c:v>
                </c:pt>
                <c:pt idx="2759">
                  <c:v>34.6</c:v>
                </c:pt>
                <c:pt idx="2760">
                  <c:v>34.6</c:v>
                </c:pt>
                <c:pt idx="2761">
                  <c:v>34.6</c:v>
                </c:pt>
                <c:pt idx="2762">
                  <c:v>34.6</c:v>
                </c:pt>
                <c:pt idx="2763">
                  <c:v>34.6</c:v>
                </c:pt>
                <c:pt idx="2764">
                  <c:v>34.6</c:v>
                </c:pt>
                <c:pt idx="2765">
                  <c:v>34.6</c:v>
                </c:pt>
                <c:pt idx="2766">
                  <c:v>34.6</c:v>
                </c:pt>
                <c:pt idx="2767">
                  <c:v>34.5</c:v>
                </c:pt>
                <c:pt idx="2768">
                  <c:v>34.5</c:v>
                </c:pt>
                <c:pt idx="2769">
                  <c:v>34.5</c:v>
                </c:pt>
                <c:pt idx="2770">
                  <c:v>34.5</c:v>
                </c:pt>
                <c:pt idx="2771">
                  <c:v>34.5</c:v>
                </c:pt>
                <c:pt idx="2772">
                  <c:v>34.5</c:v>
                </c:pt>
                <c:pt idx="2773">
                  <c:v>34.5</c:v>
                </c:pt>
                <c:pt idx="2774">
                  <c:v>34.5</c:v>
                </c:pt>
                <c:pt idx="2775">
                  <c:v>34.5</c:v>
                </c:pt>
                <c:pt idx="2776">
                  <c:v>34.5</c:v>
                </c:pt>
                <c:pt idx="2777">
                  <c:v>34.5</c:v>
                </c:pt>
                <c:pt idx="2778">
                  <c:v>34.5</c:v>
                </c:pt>
                <c:pt idx="2779">
                  <c:v>34.5</c:v>
                </c:pt>
                <c:pt idx="2780">
                  <c:v>34.4</c:v>
                </c:pt>
                <c:pt idx="2781">
                  <c:v>34.4</c:v>
                </c:pt>
                <c:pt idx="2782">
                  <c:v>34.4</c:v>
                </c:pt>
                <c:pt idx="2783">
                  <c:v>34.4</c:v>
                </c:pt>
                <c:pt idx="2784">
                  <c:v>34.4</c:v>
                </c:pt>
                <c:pt idx="2785">
                  <c:v>34.4</c:v>
                </c:pt>
                <c:pt idx="2786">
                  <c:v>34.4</c:v>
                </c:pt>
                <c:pt idx="2787">
                  <c:v>34.4</c:v>
                </c:pt>
                <c:pt idx="2788">
                  <c:v>34.4</c:v>
                </c:pt>
                <c:pt idx="2789">
                  <c:v>34.4</c:v>
                </c:pt>
                <c:pt idx="2790">
                  <c:v>34.4</c:v>
                </c:pt>
                <c:pt idx="2791">
                  <c:v>34.4</c:v>
                </c:pt>
                <c:pt idx="2792">
                  <c:v>34.299999999999997</c:v>
                </c:pt>
                <c:pt idx="2793">
                  <c:v>34.299999999999997</c:v>
                </c:pt>
                <c:pt idx="2794">
                  <c:v>34.299999999999997</c:v>
                </c:pt>
                <c:pt idx="2795">
                  <c:v>34.299999999999997</c:v>
                </c:pt>
                <c:pt idx="2796">
                  <c:v>34.299999999999997</c:v>
                </c:pt>
                <c:pt idx="2797">
                  <c:v>34.299999999999997</c:v>
                </c:pt>
                <c:pt idx="2798">
                  <c:v>34.299999999999997</c:v>
                </c:pt>
                <c:pt idx="2799">
                  <c:v>34.299999999999997</c:v>
                </c:pt>
                <c:pt idx="2800">
                  <c:v>34.299999999999997</c:v>
                </c:pt>
                <c:pt idx="2801">
                  <c:v>34.299999999999997</c:v>
                </c:pt>
                <c:pt idx="2802">
                  <c:v>34.299999999999997</c:v>
                </c:pt>
                <c:pt idx="2803">
                  <c:v>34.299999999999997</c:v>
                </c:pt>
                <c:pt idx="2804">
                  <c:v>34.200000000000003</c:v>
                </c:pt>
                <c:pt idx="2805">
                  <c:v>34.200000000000003</c:v>
                </c:pt>
                <c:pt idx="2806">
                  <c:v>34.200000000000003</c:v>
                </c:pt>
                <c:pt idx="2807">
                  <c:v>34.200000000000003</c:v>
                </c:pt>
                <c:pt idx="2808">
                  <c:v>34.200000000000003</c:v>
                </c:pt>
                <c:pt idx="2809">
                  <c:v>34.200000000000003</c:v>
                </c:pt>
                <c:pt idx="2810">
                  <c:v>34.200000000000003</c:v>
                </c:pt>
                <c:pt idx="2811">
                  <c:v>34.1</c:v>
                </c:pt>
                <c:pt idx="2812">
                  <c:v>34.1</c:v>
                </c:pt>
                <c:pt idx="2813">
                  <c:v>34.1</c:v>
                </c:pt>
                <c:pt idx="2814">
                  <c:v>34.1</c:v>
                </c:pt>
                <c:pt idx="2815">
                  <c:v>34.1</c:v>
                </c:pt>
                <c:pt idx="2816">
                  <c:v>34.1</c:v>
                </c:pt>
                <c:pt idx="2817">
                  <c:v>34.1</c:v>
                </c:pt>
                <c:pt idx="2818">
                  <c:v>34.1</c:v>
                </c:pt>
                <c:pt idx="2819">
                  <c:v>34</c:v>
                </c:pt>
                <c:pt idx="2820">
                  <c:v>34</c:v>
                </c:pt>
                <c:pt idx="2821">
                  <c:v>34</c:v>
                </c:pt>
                <c:pt idx="2822">
                  <c:v>34</c:v>
                </c:pt>
                <c:pt idx="2823">
                  <c:v>34</c:v>
                </c:pt>
                <c:pt idx="2824">
                  <c:v>34</c:v>
                </c:pt>
                <c:pt idx="2825">
                  <c:v>34</c:v>
                </c:pt>
                <c:pt idx="2826">
                  <c:v>33.9</c:v>
                </c:pt>
                <c:pt idx="2827">
                  <c:v>33.9</c:v>
                </c:pt>
                <c:pt idx="2828">
                  <c:v>33.9</c:v>
                </c:pt>
                <c:pt idx="2829">
                  <c:v>33.9</c:v>
                </c:pt>
                <c:pt idx="2830">
                  <c:v>33.9</c:v>
                </c:pt>
                <c:pt idx="2831">
                  <c:v>33.9</c:v>
                </c:pt>
                <c:pt idx="2832">
                  <c:v>33.9</c:v>
                </c:pt>
                <c:pt idx="2833">
                  <c:v>33.9</c:v>
                </c:pt>
                <c:pt idx="2834">
                  <c:v>33.9</c:v>
                </c:pt>
                <c:pt idx="2835">
                  <c:v>33.799999999999997</c:v>
                </c:pt>
                <c:pt idx="2836">
                  <c:v>33.799999999999997</c:v>
                </c:pt>
                <c:pt idx="2837">
                  <c:v>33.799999999999997</c:v>
                </c:pt>
                <c:pt idx="2838">
                  <c:v>33.799999999999997</c:v>
                </c:pt>
                <c:pt idx="2839">
                  <c:v>33.799999999999997</c:v>
                </c:pt>
                <c:pt idx="2840">
                  <c:v>33.700000000000003</c:v>
                </c:pt>
                <c:pt idx="2841">
                  <c:v>33.700000000000003</c:v>
                </c:pt>
                <c:pt idx="2842">
                  <c:v>33.700000000000003</c:v>
                </c:pt>
                <c:pt idx="2843">
                  <c:v>33.700000000000003</c:v>
                </c:pt>
                <c:pt idx="2844">
                  <c:v>33.700000000000003</c:v>
                </c:pt>
                <c:pt idx="2845">
                  <c:v>33.700000000000003</c:v>
                </c:pt>
                <c:pt idx="2846">
                  <c:v>33.700000000000003</c:v>
                </c:pt>
                <c:pt idx="2847">
                  <c:v>33.700000000000003</c:v>
                </c:pt>
                <c:pt idx="2848">
                  <c:v>33.700000000000003</c:v>
                </c:pt>
                <c:pt idx="2849">
                  <c:v>33.700000000000003</c:v>
                </c:pt>
                <c:pt idx="2850">
                  <c:v>33.700000000000003</c:v>
                </c:pt>
                <c:pt idx="2851">
                  <c:v>33.6</c:v>
                </c:pt>
                <c:pt idx="2852">
                  <c:v>33.6</c:v>
                </c:pt>
                <c:pt idx="2853">
                  <c:v>33.6</c:v>
                </c:pt>
                <c:pt idx="2854">
                  <c:v>33.6</c:v>
                </c:pt>
                <c:pt idx="2855">
                  <c:v>33.6</c:v>
                </c:pt>
                <c:pt idx="2856">
                  <c:v>33.5</c:v>
                </c:pt>
                <c:pt idx="2857">
                  <c:v>33.5</c:v>
                </c:pt>
                <c:pt idx="2858">
                  <c:v>33.5</c:v>
                </c:pt>
                <c:pt idx="2859">
                  <c:v>33.5</c:v>
                </c:pt>
                <c:pt idx="2860">
                  <c:v>33.5</c:v>
                </c:pt>
                <c:pt idx="2861">
                  <c:v>33.5</c:v>
                </c:pt>
                <c:pt idx="2862">
                  <c:v>33.5</c:v>
                </c:pt>
                <c:pt idx="2863">
                  <c:v>33.5</c:v>
                </c:pt>
                <c:pt idx="2864">
                  <c:v>33.5</c:v>
                </c:pt>
                <c:pt idx="2865">
                  <c:v>33.5</c:v>
                </c:pt>
                <c:pt idx="2866">
                  <c:v>33.5</c:v>
                </c:pt>
                <c:pt idx="2867">
                  <c:v>33.5</c:v>
                </c:pt>
                <c:pt idx="2868">
                  <c:v>33.5</c:v>
                </c:pt>
                <c:pt idx="2869">
                  <c:v>33.5</c:v>
                </c:pt>
                <c:pt idx="2870">
                  <c:v>33.4</c:v>
                </c:pt>
                <c:pt idx="2871">
                  <c:v>33.4</c:v>
                </c:pt>
                <c:pt idx="2872">
                  <c:v>33.4</c:v>
                </c:pt>
                <c:pt idx="2873">
                  <c:v>33.4</c:v>
                </c:pt>
                <c:pt idx="2874">
                  <c:v>33.4</c:v>
                </c:pt>
                <c:pt idx="2875">
                  <c:v>33.4</c:v>
                </c:pt>
                <c:pt idx="2876">
                  <c:v>33.4</c:v>
                </c:pt>
                <c:pt idx="2877">
                  <c:v>33.4</c:v>
                </c:pt>
                <c:pt idx="2878">
                  <c:v>33.4</c:v>
                </c:pt>
                <c:pt idx="2879">
                  <c:v>33.299999999999997</c:v>
                </c:pt>
                <c:pt idx="2880">
                  <c:v>33.299999999999997</c:v>
                </c:pt>
                <c:pt idx="2881">
                  <c:v>33.299999999999997</c:v>
                </c:pt>
                <c:pt idx="2882">
                  <c:v>33.299999999999997</c:v>
                </c:pt>
                <c:pt idx="2883">
                  <c:v>33.299999999999997</c:v>
                </c:pt>
                <c:pt idx="2884">
                  <c:v>33.200000000000003</c:v>
                </c:pt>
                <c:pt idx="2885">
                  <c:v>33.200000000000003</c:v>
                </c:pt>
                <c:pt idx="2886">
                  <c:v>33.200000000000003</c:v>
                </c:pt>
                <c:pt idx="2887">
                  <c:v>33.200000000000003</c:v>
                </c:pt>
                <c:pt idx="2888">
                  <c:v>33.200000000000003</c:v>
                </c:pt>
                <c:pt idx="2889">
                  <c:v>33.200000000000003</c:v>
                </c:pt>
                <c:pt idx="2890">
                  <c:v>33.200000000000003</c:v>
                </c:pt>
                <c:pt idx="2891">
                  <c:v>33.200000000000003</c:v>
                </c:pt>
                <c:pt idx="2892">
                  <c:v>33.200000000000003</c:v>
                </c:pt>
                <c:pt idx="2893">
                  <c:v>33.1</c:v>
                </c:pt>
                <c:pt idx="2894">
                  <c:v>33.1</c:v>
                </c:pt>
                <c:pt idx="2895">
                  <c:v>33.1</c:v>
                </c:pt>
                <c:pt idx="2896">
                  <c:v>33.1</c:v>
                </c:pt>
                <c:pt idx="2897">
                  <c:v>33.1</c:v>
                </c:pt>
                <c:pt idx="2898">
                  <c:v>33</c:v>
                </c:pt>
                <c:pt idx="2899">
                  <c:v>33</c:v>
                </c:pt>
                <c:pt idx="2900">
                  <c:v>33</c:v>
                </c:pt>
                <c:pt idx="2901">
                  <c:v>33</c:v>
                </c:pt>
                <c:pt idx="2902">
                  <c:v>33</c:v>
                </c:pt>
                <c:pt idx="2903">
                  <c:v>33</c:v>
                </c:pt>
                <c:pt idx="2904">
                  <c:v>32.9</c:v>
                </c:pt>
                <c:pt idx="2905">
                  <c:v>32.9</c:v>
                </c:pt>
                <c:pt idx="2906">
                  <c:v>32.9</c:v>
                </c:pt>
                <c:pt idx="2907">
                  <c:v>32.9</c:v>
                </c:pt>
                <c:pt idx="2908">
                  <c:v>32.9</c:v>
                </c:pt>
                <c:pt idx="2909">
                  <c:v>32.9</c:v>
                </c:pt>
                <c:pt idx="2910">
                  <c:v>32.9</c:v>
                </c:pt>
                <c:pt idx="2911">
                  <c:v>32.799999999999997</c:v>
                </c:pt>
                <c:pt idx="2912">
                  <c:v>32.799999999999997</c:v>
                </c:pt>
                <c:pt idx="2913">
                  <c:v>32.799999999999997</c:v>
                </c:pt>
                <c:pt idx="2914">
                  <c:v>32.799999999999997</c:v>
                </c:pt>
                <c:pt idx="2915">
                  <c:v>32.799999999999997</c:v>
                </c:pt>
                <c:pt idx="2916">
                  <c:v>32.799999999999997</c:v>
                </c:pt>
                <c:pt idx="2917">
                  <c:v>32.799999999999997</c:v>
                </c:pt>
                <c:pt idx="2918">
                  <c:v>32.799999999999997</c:v>
                </c:pt>
                <c:pt idx="2919">
                  <c:v>32.799999999999997</c:v>
                </c:pt>
                <c:pt idx="2920">
                  <c:v>32.799999999999997</c:v>
                </c:pt>
                <c:pt idx="2921">
                  <c:v>32.799999999999997</c:v>
                </c:pt>
                <c:pt idx="2922">
                  <c:v>32.799999999999997</c:v>
                </c:pt>
                <c:pt idx="2923">
                  <c:v>32.799999999999997</c:v>
                </c:pt>
                <c:pt idx="2924">
                  <c:v>32.799999999999997</c:v>
                </c:pt>
                <c:pt idx="2925">
                  <c:v>32.799999999999997</c:v>
                </c:pt>
                <c:pt idx="2926">
                  <c:v>32.799999999999997</c:v>
                </c:pt>
                <c:pt idx="2927">
                  <c:v>32.700000000000003</c:v>
                </c:pt>
                <c:pt idx="2928">
                  <c:v>32.700000000000003</c:v>
                </c:pt>
                <c:pt idx="2929">
                  <c:v>32.700000000000003</c:v>
                </c:pt>
                <c:pt idx="2930">
                  <c:v>32.700000000000003</c:v>
                </c:pt>
                <c:pt idx="2931">
                  <c:v>32.700000000000003</c:v>
                </c:pt>
                <c:pt idx="2932">
                  <c:v>32.700000000000003</c:v>
                </c:pt>
                <c:pt idx="2933">
                  <c:v>32.700000000000003</c:v>
                </c:pt>
                <c:pt idx="2934">
                  <c:v>32.6</c:v>
                </c:pt>
                <c:pt idx="2935">
                  <c:v>32.6</c:v>
                </c:pt>
                <c:pt idx="2936">
                  <c:v>32.6</c:v>
                </c:pt>
                <c:pt idx="2937">
                  <c:v>32.6</c:v>
                </c:pt>
                <c:pt idx="2938">
                  <c:v>32.6</c:v>
                </c:pt>
                <c:pt idx="2939">
                  <c:v>32.5</c:v>
                </c:pt>
                <c:pt idx="2940">
                  <c:v>32.5</c:v>
                </c:pt>
                <c:pt idx="2941">
                  <c:v>32.5</c:v>
                </c:pt>
                <c:pt idx="2942">
                  <c:v>32.5</c:v>
                </c:pt>
                <c:pt idx="2943">
                  <c:v>32.5</c:v>
                </c:pt>
                <c:pt idx="2944">
                  <c:v>32.5</c:v>
                </c:pt>
                <c:pt idx="2945">
                  <c:v>32.5</c:v>
                </c:pt>
                <c:pt idx="2946">
                  <c:v>32.4</c:v>
                </c:pt>
                <c:pt idx="2947">
                  <c:v>32.4</c:v>
                </c:pt>
                <c:pt idx="2948">
                  <c:v>32.4</c:v>
                </c:pt>
                <c:pt idx="2949">
                  <c:v>32.299999999999997</c:v>
                </c:pt>
                <c:pt idx="2950">
                  <c:v>32.299999999999997</c:v>
                </c:pt>
                <c:pt idx="2951">
                  <c:v>32.299999999999997</c:v>
                </c:pt>
                <c:pt idx="2952">
                  <c:v>32.200000000000003</c:v>
                </c:pt>
                <c:pt idx="2953">
                  <c:v>32.200000000000003</c:v>
                </c:pt>
                <c:pt idx="2954">
                  <c:v>32.200000000000003</c:v>
                </c:pt>
                <c:pt idx="2955">
                  <c:v>32.200000000000003</c:v>
                </c:pt>
                <c:pt idx="2956">
                  <c:v>32.200000000000003</c:v>
                </c:pt>
                <c:pt idx="2957">
                  <c:v>32.200000000000003</c:v>
                </c:pt>
                <c:pt idx="2958">
                  <c:v>32.1</c:v>
                </c:pt>
                <c:pt idx="2959">
                  <c:v>32.1</c:v>
                </c:pt>
                <c:pt idx="2960">
                  <c:v>32.1</c:v>
                </c:pt>
                <c:pt idx="2961">
                  <c:v>32.1</c:v>
                </c:pt>
                <c:pt idx="2962">
                  <c:v>32.1</c:v>
                </c:pt>
                <c:pt idx="2963">
                  <c:v>32.1</c:v>
                </c:pt>
                <c:pt idx="2964">
                  <c:v>32.1</c:v>
                </c:pt>
                <c:pt idx="2965">
                  <c:v>32.1</c:v>
                </c:pt>
                <c:pt idx="2966">
                  <c:v>32</c:v>
                </c:pt>
                <c:pt idx="2967">
                  <c:v>32</c:v>
                </c:pt>
                <c:pt idx="2968">
                  <c:v>32</c:v>
                </c:pt>
                <c:pt idx="2969">
                  <c:v>32</c:v>
                </c:pt>
                <c:pt idx="2970">
                  <c:v>31.9</c:v>
                </c:pt>
                <c:pt idx="2971">
                  <c:v>31.9</c:v>
                </c:pt>
                <c:pt idx="2972">
                  <c:v>31.9</c:v>
                </c:pt>
                <c:pt idx="2973">
                  <c:v>31.9</c:v>
                </c:pt>
                <c:pt idx="2974">
                  <c:v>31.9</c:v>
                </c:pt>
                <c:pt idx="2975">
                  <c:v>31.9</c:v>
                </c:pt>
                <c:pt idx="2976">
                  <c:v>31.9</c:v>
                </c:pt>
                <c:pt idx="2977">
                  <c:v>31.8</c:v>
                </c:pt>
                <c:pt idx="2978">
                  <c:v>31.8</c:v>
                </c:pt>
                <c:pt idx="2979">
                  <c:v>31.7</c:v>
                </c:pt>
                <c:pt idx="2980">
                  <c:v>31.7</c:v>
                </c:pt>
                <c:pt idx="2981">
                  <c:v>31.7</c:v>
                </c:pt>
                <c:pt idx="2982">
                  <c:v>31.7</c:v>
                </c:pt>
                <c:pt idx="2983">
                  <c:v>31.7</c:v>
                </c:pt>
                <c:pt idx="2984">
                  <c:v>31.7</c:v>
                </c:pt>
                <c:pt idx="2985">
                  <c:v>31.6</c:v>
                </c:pt>
                <c:pt idx="2986">
                  <c:v>31.6</c:v>
                </c:pt>
                <c:pt idx="2987">
                  <c:v>31.6</c:v>
                </c:pt>
                <c:pt idx="2988">
                  <c:v>31.6</c:v>
                </c:pt>
                <c:pt idx="2989">
                  <c:v>31.6</c:v>
                </c:pt>
                <c:pt idx="2990">
                  <c:v>31.6</c:v>
                </c:pt>
                <c:pt idx="2991">
                  <c:v>31.6</c:v>
                </c:pt>
                <c:pt idx="2992">
                  <c:v>31.6</c:v>
                </c:pt>
                <c:pt idx="2993">
                  <c:v>31.5</c:v>
                </c:pt>
                <c:pt idx="2994">
                  <c:v>31.5</c:v>
                </c:pt>
                <c:pt idx="2995">
                  <c:v>31.5</c:v>
                </c:pt>
                <c:pt idx="2996">
                  <c:v>31.5</c:v>
                </c:pt>
                <c:pt idx="2997">
                  <c:v>31.5</c:v>
                </c:pt>
                <c:pt idx="2998">
                  <c:v>31.5</c:v>
                </c:pt>
                <c:pt idx="2999">
                  <c:v>31.4</c:v>
                </c:pt>
                <c:pt idx="3000">
                  <c:v>31.4</c:v>
                </c:pt>
                <c:pt idx="3001">
                  <c:v>31.4</c:v>
                </c:pt>
                <c:pt idx="3002">
                  <c:v>31.4</c:v>
                </c:pt>
                <c:pt idx="3003">
                  <c:v>31.4</c:v>
                </c:pt>
                <c:pt idx="3004">
                  <c:v>31.4</c:v>
                </c:pt>
                <c:pt idx="3005">
                  <c:v>31.3</c:v>
                </c:pt>
                <c:pt idx="3006">
                  <c:v>31.3</c:v>
                </c:pt>
                <c:pt idx="3007">
                  <c:v>31.3</c:v>
                </c:pt>
                <c:pt idx="3008">
                  <c:v>31.3</c:v>
                </c:pt>
                <c:pt idx="3009">
                  <c:v>31.3</c:v>
                </c:pt>
                <c:pt idx="3010">
                  <c:v>31.2</c:v>
                </c:pt>
                <c:pt idx="3011">
                  <c:v>31.2</c:v>
                </c:pt>
                <c:pt idx="3012">
                  <c:v>31.1</c:v>
                </c:pt>
                <c:pt idx="3013">
                  <c:v>31</c:v>
                </c:pt>
                <c:pt idx="3014">
                  <c:v>31</c:v>
                </c:pt>
                <c:pt idx="3015">
                  <c:v>31</c:v>
                </c:pt>
                <c:pt idx="3016">
                  <c:v>31</c:v>
                </c:pt>
                <c:pt idx="3017">
                  <c:v>31</c:v>
                </c:pt>
                <c:pt idx="3018">
                  <c:v>31</c:v>
                </c:pt>
                <c:pt idx="3019">
                  <c:v>30.9</c:v>
                </c:pt>
                <c:pt idx="3020">
                  <c:v>30.9</c:v>
                </c:pt>
                <c:pt idx="3021">
                  <c:v>30.9</c:v>
                </c:pt>
                <c:pt idx="3022">
                  <c:v>30.8</c:v>
                </c:pt>
                <c:pt idx="3023">
                  <c:v>30.8</c:v>
                </c:pt>
                <c:pt idx="3024">
                  <c:v>30.8</c:v>
                </c:pt>
                <c:pt idx="3025">
                  <c:v>30.7</c:v>
                </c:pt>
                <c:pt idx="3026">
                  <c:v>30.7</c:v>
                </c:pt>
                <c:pt idx="3027">
                  <c:v>30.7</c:v>
                </c:pt>
                <c:pt idx="3028">
                  <c:v>30.7</c:v>
                </c:pt>
                <c:pt idx="3029">
                  <c:v>30.7</c:v>
                </c:pt>
                <c:pt idx="3030">
                  <c:v>30.6</c:v>
                </c:pt>
                <c:pt idx="3031">
                  <c:v>30.6</c:v>
                </c:pt>
                <c:pt idx="3032">
                  <c:v>30.6</c:v>
                </c:pt>
                <c:pt idx="3033">
                  <c:v>30.6</c:v>
                </c:pt>
                <c:pt idx="3034">
                  <c:v>30.5</c:v>
                </c:pt>
                <c:pt idx="3035">
                  <c:v>30.5</c:v>
                </c:pt>
                <c:pt idx="3036">
                  <c:v>30.4</c:v>
                </c:pt>
                <c:pt idx="3037">
                  <c:v>30.4</c:v>
                </c:pt>
                <c:pt idx="3038">
                  <c:v>30.4</c:v>
                </c:pt>
                <c:pt idx="3039">
                  <c:v>30.4</c:v>
                </c:pt>
                <c:pt idx="3040">
                  <c:v>30.4</c:v>
                </c:pt>
                <c:pt idx="3041">
                  <c:v>30.3</c:v>
                </c:pt>
                <c:pt idx="3042">
                  <c:v>30.2</c:v>
                </c:pt>
                <c:pt idx="3043">
                  <c:v>30.1</c:v>
                </c:pt>
                <c:pt idx="3044">
                  <c:v>30</c:v>
                </c:pt>
                <c:pt idx="3045">
                  <c:v>30</c:v>
                </c:pt>
                <c:pt idx="3046">
                  <c:v>30</c:v>
                </c:pt>
                <c:pt idx="3047">
                  <c:v>30</c:v>
                </c:pt>
                <c:pt idx="3048">
                  <c:v>30</c:v>
                </c:pt>
                <c:pt idx="3049">
                  <c:v>30</c:v>
                </c:pt>
                <c:pt idx="3050">
                  <c:v>29.9</c:v>
                </c:pt>
                <c:pt idx="3051">
                  <c:v>29.9</c:v>
                </c:pt>
                <c:pt idx="3052">
                  <c:v>29.8</c:v>
                </c:pt>
                <c:pt idx="3053">
                  <c:v>29.8</c:v>
                </c:pt>
                <c:pt idx="3054">
                  <c:v>29.8</c:v>
                </c:pt>
                <c:pt idx="3055">
                  <c:v>29.8</c:v>
                </c:pt>
                <c:pt idx="3056">
                  <c:v>29.8</c:v>
                </c:pt>
                <c:pt idx="3057">
                  <c:v>29.7</c:v>
                </c:pt>
                <c:pt idx="3058">
                  <c:v>29.7</c:v>
                </c:pt>
                <c:pt idx="3059">
                  <c:v>29.7</c:v>
                </c:pt>
                <c:pt idx="3060">
                  <c:v>29.7</c:v>
                </c:pt>
                <c:pt idx="3061">
                  <c:v>29.7</c:v>
                </c:pt>
                <c:pt idx="3062">
                  <c:v>29.7</c:v>
                </c:pt>
                <c:pt idx="3063">
                  <c:v>29.6</c:v>
                </c:pt>
                <c:pt idx="3064">
                  <c:v>29.6</c:v>
                </c:pt>
                <c:pt idx="3065">
                  <c:v>29.6</c:v>
                </c:pt>
                <c:pt idx="3066">
                  <c:v>29.6</c:v>
                </c:pt>
                <c:pt idx="3067">
                  <c:v>29.6</c:v>
                </c:pt>
                <c:pt idx="3068">
                  <c:v>29.6</c:v>
                </c:pt>
                <c:pt idx="3069">
                  <c:v>29.6</c:v>
                </c:pt>
                <c:pt idx="3070">
                  <c:v>29.5</c:v>
                </c:pt>
                <c:pt idx="3071">
                  <c:v>29.4</c:v>
                </c:pt>
                <c:pt idx="3072">
                  <c:v>29.3</c:v>
                </c:pt>
                <c:pt idx="3073">
                  <c:v>29.3</c:v>
                </c:pt>
                <c:pt idx="3074">
                  <c:v>29.3</c:v>
                </c:pt>
                <c:pt idx="3075">
                  <c:v>29.2</c:v>
                </c:pt>
                <c:pt idx="3076">
                  <c:v>29.2</c:v>
                </c:pt>
                <c:pt idx="3077">
                  <c:v>29.1</c:v>
                </c:pt>
                <c:pt idx="3078">
                  <c:v>29.1</c:v>
                </c:pt>
                <c:pt idx="3079">
                  <c:v>29.1</c:v>
                </c:pt>
                <c:pt idx="3080">
                  <c:v>29</c:v>
                </c:pt>
                <c:pt idx="3081">
                  <c:v>29</c:v>
                </c:pt>
                <c:pt idx="3082">
                  <c:v>29</c:v>
                </c:pt>
                <c:pt idx="3083">
                  <c:v>29</c:v>
                </c:pt>
                <c:pt idx="3084">
                  <c:v>28.9</c:v>
                </c:pt>
                <c:pt idx="3085">
                  <c:v>28.9</c:v>
                </c:pt>
                <c:pt idx="3086">
                  <c:v>28.9</c:v>
                </c:pt>
                <c:pt idx="3087">
                  <c:v>28.9</c:v>
                </c:pt>
                <c:pt idx="3088">
                  <c:v>28.8</c:v>
                </c:pt>
                <c:pt idx="3089">
                  <c:v>28.7</c:v>
                </c:pt>
                <c:pt idx="3090">
                  <c:v>28.7</c:v>
                </c:pt>
                <c:pt idx="3091">
                  <c:v>28.5</c:v>
                </c:pt>
                <c:pt idx="3092">
                  <c:v>28.4</c:v>
                </c:pt>
                <c:pt idx="3093">
                  <c:v>28.4</c:v>
                </c:pt>
                <c:pt idx="3094">
                  <c:v>28.4</c:v>
                </c:pt>
                <c:pt idx="3095">
                  <c:v>28.4</c:v>
                </c:pt>
                <c:pt idx="3096">
                  <c:v>28.4</c:v>
                </c:pt>
                <c:pt idx="3097">
                  <c:v>28.3</c:v>
                </c:pt>
                <c:pt idx="3098">
                  <c:v>28.3</c:v>
                </c:pt>
                <c:pt idx="3099">
                  <c:v>28.3</c:v>
                </c:pt>
                <c:pt idx="3100">
                  <c:v>28.3</c:v>
                </c:pt>
                <c:pt idx="3101">
                  <c:v>27.9</c:v>
                </c:pt>
                <c:pt idx="3102">
                  <c:v>27.8</c:v>
                </c:pt>
                <c:pt idx="3103">
                  <c:v>27.8</c:v>
                </c:pt>
                <c:pt idx="3104">
                  <c:v>27.8</c:v>
                </c:pt>
                <c:pt idx="3105">
                  <c:v>27.7</c:v>
                </c:pt>
                <c:pt idx="3106">
                  <c:v>27.7</c:v>
                </c:pt>
                <c:pt idx="3107">
                  <c:v>27.7</c:v>
                </c:pt>
                <c:pt idx="3108">
                  <c:v>27.7</c:v>
                </c:pt>
                <c:pt idx="3109">
                  <c:v>27.6</c:v>
                </c:pt>
                <c:pt idx="3110">
                  <c:v>27.3</c:v>
                </c:pt>
                <c:pt idx="3111">
                  <c:v>26.8</c:v>
                </c:pt>
                <c:pt idx="3112">
                  <c:v>26.8</c:v>
                </c:pt>
                <c:pt idx="3113">
                  <c:v>26.7</c:v>
                </c:pt>
                <c:pt idx="3114">
                  <c:v>26.6</c:v>
                </c:pt>
                <c:pt idx="3115">
                  <c:v>26.6</c:v>
                </c:pt>
                <c:pt idx="3116">
                  <c:v>26.3</c:v>
                </c:pt>
                <c:pt idx="3117">
                  <c:v>26.3</c:v>
                </c:pt>
                <c:pt idx="3118">
                  <c:v>26.3</c:v>
                </c:pt>
                <c:pt idx="3119">
                  <c:v>26.2</c:v>
                </c:pt>
                <c:pt idx="3120">
                  <c:v>25.9</c:v>
                </c:pt>
                <c:pt idx="3121">
                  <c:v>25.9</c:v>
                </c:pt>
                <c:pt idx="3122">
                  <c:v>25.7</c:v>
                </c:pt>
                <c:pt idx="3123">
                  <c:v>25.7</c:v>
                </c:pt>
                <c:pt idx="3124">
                  <c:v>25.5</c:v>
                </c:pt>
                <c:pt idx="3125">
                  <c:v>25.4</c:v>
                </c:pt>
                <c:pt idx="3126">
                  <c:v>25.4</c:v>
                </c:pt>
                <c:pt idx="3127">
                  <c:v>25.1</c:v>
                </c:pt>
                <c:pt idx="3128">
                  <c:v>25</c:v>
                </c:pt>
                <c:pt idx="3129">
                  <c:v>25</c:v>
                </c:pt>
                <c:pt idx="3130">
                  <c:v>24.6</c:v>
                </c:pt>
                <c:pt idx="3131">
                  <c:v>24.5</c:v>
                </c:pt>
                <c:pt idx="3132">
                  <c:v>24.4</c:v>
                </c:pt>
                <c:pt idx="3133">
                  <c:v>24.3</c:v>
                </c:pt>
                <c:pt idx="3134">
                  <c:v>24</c:v>
                </c:pt>
                <c:pt idx="3135">
                  <c:v>24</c:v>
                </c:pt>
                <c:pt idx="3136">
                  <c:v>23.8</c:v>
                </c:pt>
                <c:pt idx="3137">
                  <c:v>23.5</c:v>
                </c:pt>
                <c:pt idx="3138">
                  <c:v>22.8</c:v>
                </c:pt>
                <c:pt idx="3139">
                  <c:v>22.7</c:v>
                </c:pt>
                <c:pt idx="3140">
                  <c:v>22.6</c:v>
                </c:pt>
                <c:pt idx="3141">
                  <c:v>22.4</c:v>
                </c:pt>
                <c:pt idx="3142">
                  <c:v>21.9</c:v>
                </c:pt>
              </c:numCache>
            </c:numRef>
          </c:xVal>
          <c:yVal>
            <c:numRef>
              <c:f>'Dat1'!$H$2:$H$3148</c:f>
              <c:numCache>
                <c:formatCode>General</c:formatCode>
                <c:ptCount val="3147"/>
                <c:pt idx="0">
                  <c:v>2.04</c:v>
                </c:pt>
                <c:pt idx="1">
                  <c:v>2.1400000000000006</c:v>
                </c:pt>
                <c:pt idx="2">
                  <c:v>1.99</c:v>
                </c:pt>
                <c:pt idx="3">
                  <c:v>2.0299999999999998</c:v>
                </c:pt>
                <c:pt idx="4">
                  <c:v>1.26</c:v>
                </c:pt>
                <c:pt idx="5">
                  <c:v>2.1299999999999994</c:v>
                </c:pt>
                <c:pt idx="6">
                  <c:v>2.1200000000000006</c:v>
                </c:pt>
                <c:pt idx="7">
                  <c:v>1.98</c:v>
                </c:pt>
                <c:pt idx="8">
                  <c:v>2.1299999999999994</c:v>
                </c:pt>
                <c:pt idx="9">
                  <c:v>2.2000000000000002</c:v>
                </c:pt>
                <c:pt idx="10">
                  <c:v>2.19</c:v>
                </c:pt>
                <c:pt idx="11">
                  <c:v>2.08</c:v>
                </c:pt>
                <c:pt idx="12">
                  <c:v>2.23</c:v>
                </c:pt>
                <c:pt idx="13">
                  <c:v>2.1</c:v>
                </c:pt>
                <c:pt idx="14">
                  <c:v>2.1200000000000006</c:v>
                </c:pt>
                <c:pt idx="15">
                  <c:v>2.0499999999999998</c:v>
                </c:pt>
                <c:pt idx="16">
                  <c:v>2.1299999999999994</c:v>
                </c:pt>
                <c:pt idx="17">
                  <c:v>2.1099999999999994</c:v>
                </c:pt>
                <c:pt idx="18">
                  <c:v>2.0099999999999998</c:v>
                </c:pt>
                <c:pt idx="19">
                  <c:v>2.19</c:v>
                </c:pt>
                <c:pt idx="20">
                  <c:v>2.1800000000000002</c:v>
                </c:pt>
                <c:pt idx="21">
                  <c:v>2.0099999999999998</c:v>
                </c:pt>
                <c:pt idx="22">
                  <c:v>2.1</c:v>
                </c:pt>
                <c:pt idx="23">
                  <c:v>2.0699999999999998</c:v>
                </c:pt>
                <c:pt idx="24">
                  <c:v>2.06</c:v>
                </c:pt>
                <c:pt idx="25">
                  <c:v>2.0499999999999998</c:v>
                </c:pt>
                <c:pt idx="26">
                  <c:v>2.15</c:v>
                </c:pt>
                <c:pt idx="27">
                  <c:v>2.1299999999999994</c:v>
                </c:pt>
                <c:pt idx="28">
                  <c:v>2.1</c:v>
                </c:pt>
                <c:pt idx="29">
                  <c:v>2.2599999999999998</c:v>
                </c:pt>
                <c:pt idx="30">
                  <c:v>2.1800000000000002</c:v>
                </c:pt>
                <c:pt idx="31">
                  <c:v>2.1400000000000006</c:v>
                </c:pt>
                <c:pt idx="32">
                  <c:v>2.1800000000000002</c:v>
                </c:pt>
                <c:pt idx="33">
                  <c:v>2.1</c:v>
                </c:pt>
                <c:pt idx="34">
                  <c:v>2.06</c:v>
                </c:pt>
                <c:pt idx="35">
                  <c:v>2.09</c:v>
                </c:pt>
                <c:pt idx="36">
                  <c:v>2.2000000000000002</c:v>
                </c:pt>
                <c:pt idx="37">
                  <c:v>2.1800000000000002</c:v>
                </c:pt>
                <c:pt idx="38">
                  <c:v>2.1</c:v>
                </c:pt>
                <c:pt idx="39">
                  <c:v>2.1200000000000006</c:v>
                </c:pt>
                <c:pt idx="40">
                  <c:v>2.2799999999999998</c:v>
                </c:pt>
                <c:pt idx="41">
                  <c:v>2.23</c:v>
                </c:pt>
                <c:pt idx="42">
                  <c:v>2.1400000000000006</c:v>
                </c:pt>
                <c:pt idx="43">
                  <c:v>2.1</c:v>
                </c:pt>
                <c:pt idx="44">
                  <c:v>2.0699999999999998</c:v>
                </c:pt>
                <c:pt idx="45">
                  <c:v>2.09</c:v>
                </c:pt>
                <c:pt idx="46">
                  <c:v>2.0499999999999998</c:v>
                </c:pt>
                <c:pt idx="47">
                  <c:v>2.1099999999999994</c:v>
                </c:pt>
                <c:pt idx="48">
                  <c:v>2.1</c:v>
                </c:pt>
                <c:pt idx="49">
                  <c:v>2.17</c:v>
                </c:pt>
                <c:pt idx="50">
                  <c:v>2.2400000000000002</c:v>
                </c:pt>
                <c:pt idx="51">
                  <c:v>2.17</c:v>
                </c:pt>
                <c:pt idx="52">
                  <c:v>2.06</c:v>
                </c:pt>
                <c:pt idx="53">
                  <c:v>2.16</c:v>
                </c:pt>
                <c:pt idx="54">
                  <c:v>2.17</c:v>
                </c:pt>
                <c:pt idx="55">
                  <c:v>2.06</c:v>
                </c:pt>
                <c:pt idx="56">
                  <c:v>2.2999999999999998</c:v>
                </c:pt>
                <c:pt idx="57">
                  <c:v>2.2000000000000002</c:v>
                </c:pt>
                <c:pt idx="58">
                  <c:v>2.16</c:v>
                </c:pt>
                <c:pt idx="59">
                  <c:v>2.1800000000000002</c:v>
                </c:pt>
                <c:pt idx="60">
                  <c:v>2.1400000000000006</c:v>
                </c:pt>
                <c:pt idx="61">
                  <c:v>2.1299999999999994</c:v>
                </c:pt>
                <c:pt idx="62">
                  <c:v>2.3599999999999994</c:v>
                </c:pt>
                <c:pt idx="63">
                  <c:v>2.2999999999999998</c:v>
                </c:pt>
                <c:pt idx="64">
                  <c:v>2.27</c:v>
                </c:pt>
                <c:pt idx="65">
                  <c:v>2.2000000000000002</c:v>
                </c:pt>
                <c:pt idx="66">
                  <c:v>2.19</c:v>
                </c:pt>
                <c:pt idx="67">
                  <c:v>2.1</c:v>
                </c:pt>
                <c:pt idx="68">
                  <c:v>2.2200000000000002</c:v>
                </c:pt>
                <c:pt idx="69">
                  <c:v>2.1400000000000006</c:v>
                </c:pt>
                <c:pt idx="70">
                  <c:v>2.31</c:v>
                </c:pt>
                <c:pt idx="71">
                  <c:v>2.19</c:v>
                </c:pt>
                <c:pt idx="72">
                  <c:v>2.16</c:v>
                </c:pt>
                <c:pt idx="73">
                  <c:v>2.15</c:v>
                </c:pt>
                <c:pt idx="74">
                  <c:v>2.1</c:v>
                </c:pt>
                <c:pt idx="75">
                  <c:v>2.08</c:v>
                </c:pt>
                <c:pt idx="76">
                  <c:v>2.2000000000000002</c:v>
                </c:pt>
                <c:pt idx="77">
                  <c:v>2.16</c:v>
                </c:pt>
                <c:pt idx="78">
                  <c:v>2.2999999999999998</c:v>
                </c:pt>
                <c:pt idx="79">
                  <c:v>2.23</c:v>
                </c:pt>
                <c:pt idx="80">
                  <c:v>2.1800000000000002</c:v>
                </c:pt>
                <c:pt idx="81">
                  <c:v>2.16</c:v>
                </c:pt>
                <c:pt idx="82">
                  <c:v>2.1299999999999994</c:v>
                </c:pt>
                <c:pt idx="83">
                  <c:v>2.1099999999999994</c:v>
                </c:pt>
                <c:pt idx="84">
                  <c:v>2.2599999999999998</c:v>
                </c:pt>
                <c:pt idx="85">
                  <c:v>2.2200000000000002</c:v>
                </c:pt>
                <c:pt idx="86">
                  <c:v>2.19</c:v>
                </c:pt>
                <c:pt idx="87">
                  <c:v>2.19</c:v>
                </c:pt>
                <c:pt idx="88">
                  <c:v>2.1200000000000006</c:v>
                </c:pt>
                <c:pt idx="89">
                  <c:v>2.33</c:v>
                </c:pt>
                <c:pt idx="90">
                  <c:v>2.21</c:v>
                </c:pt>
                <c:pt idx="91">
                  <c:v>2.1800000000000002</c:v>
                </c:pt>
                <c:pt idx="92">
                  <c:v>2.16</c:v>
                </c:pt>
                <c:pt idx="93">
                  <c:v>2.2799999999999998</c:v>
                </c:pt>
                <c:pt idx="94">
                  <c:v>2.2799999999999998</c:v>
                </c:pt>
                <c:pt idx="95">
                  <c:v>2.2000000000000002</c:v>
                </c:pt>
                <c:pt idx="96">
                  <c:v>2.19</c:v>
                </c:pt>
                <c:pt idx="97">
                  <c:v>2.1099999999999994</c:v>
                </c:pt>
                <c:pt idx="98">
                  <c:v>2.1</c:v>
                </c:pt>
                <c:pt idx="99">
                  <c:v>2.0499999999999998</c:v>
                </c:pt>
                <c:pt idx="100">
                  <c:v>2.27</c:v>
                </c:pt>
                <c:pt idx="101">
                  <c:v>2.23</c:v>
                </c:pt>
                <c:pt idx="102">
                  <c:v>2.2000000000000002</c:v>
                </c:pt>
                <c:pt idx="103">
                  <c:v>2.1400000000000006</c:v>
                </c:pt>
                <c:pt idx="104">
                  <c:v>2.31</c:v>
                </c:pt>
                <c:pt idx="105">
                  <c:v>2.25</c:v>
                </c:pt>
                <c:pt idx="106">
                  <c:v>2.2000000000000002</c:v>
                </c:pt>
                <c:pt idx="107">
                  <c:v>2.2000000000000002</c:v>
                </c:pt>
                <c:pt idx="108">
                  <c:v>2.17</c:v>
                </c:pt>
                <c:pt idx="109">
                  <c:v>2.1400000000000006</c:v>
                </c:pt>
                <c:pt idx="110">
                  <c:v>2.09</c:v>
                </c:pt>
                <c:pt idx="111">
                  <c:v>2.23</c:v>
                </c:pt>
                <c:pt idx="112">
                  <c:v>2.21</c:v>
                </c:pt>
                <c:pt idx="113">
                  <c:v>2.19</c:v>
                </c:pt>
                <c:pt idx="114">
                  <c:v>2.19</c:v>
                </c:pt>
                <c:pt idx="115">
                  <c:v>2.1400000000000006</c:v>
                </c:pt>
                <c:pt idx="116">
                  <c:v>2.29</c:v>
                </c:pt>
                <c:pt idx="117">
                  <c:v>2.2599999999999998</c:v>
                </c:pt>
                <c:pt idx="118">
                  <c:v>2.2200000000000002</c:v>
                </c:pt>
                <c:pt idx="119">
                  <c:v>2.2000000000000002</c:v>
                </c:pt>
                <c:pt idx="120">
                  <c:v>2.16</c:v>
                </c:pt>
                <c:pt idx="121">
                  <c:v>2.3900000000000006</c:v>
                </c:pt>
                <c:pt idx="122">
                  <c:v>2.2799999999999998</c:v>
                </c:pt>
                <c:pt idx="123">
                  <c:v>2.2799999999999998</c:v>
                </c:pt>
                <c:pt idx="124">
                  <c:v>2.2400000000000002</c:v>
                </c:pt>
                <c:pt idx="125">
                  <c:v>2.23</c:v>
                </c:pt>
                <c:pt idx="126">
                  <c:v>2.23</c:v>
                </c:pt>
                <c:pt idx="127">
                  <c:v>2.2200000000000002</c:v>
                </c:pt>
                <c:pt idx="128">
                  <c:v>2.21</c:v>
                </c:pt>
                <c:pt idx="129">
                  <c:v>2.1800000000000002</c:v>
                </c:pt>
                <c:pt idx="130">
                  <c:v>2.1400000000000006</c:v>
                </c:pt>
                <c:pt idx="131">
                  <c:v>2.1099999999999994</c:v>
                </c:pt>
                <c:pt idx="132">
                  <c:v>2.2599999999999998</c:v>
                </c:pt>
                <c:pt idx="133">
                  <c:v>2.25</c:v>
                </c:pt>
                <c:pt idx="134">
                  <c:v>2.25</c:v>
                </c:pt>
                <c:pt idx="135">
                  <c:v>2.2400000000000002</c:v>
                </c:pt>
                <c:pt idx="136">
                  <c:v>2.19</c:v>
                </c:pt>
                <c:pt idx="137">
                  <c:v>2.3199999999999998</c:v>
                </c:pt>
                <c:pt idx="138">
                  <c:v>2.27</c:v>
                </c:pt>
                <c:pt idx="139">
                  <c:v>2.25</c:v>
                </c:pt>
                <c:pt idx="140">
                  <c:v>2.23</c:v>
                </c:pt>
                <c:pt idx="141">
                  <c:v>2.23</c:v>
                </c:pt>
                <c:pt idx="142">
                  <c:v>2.2200000000000002</c:v>
                </c:pt>
                <c:pt idx="143">
                  <c:v>2.2000000000000002</c:v>
                </c:pt>
                <c:pt idx="144">
                  <c:v>2.19</c:v>
                </c:pt>
                <c:pt idx="145">
                  <c:v>2.17</c:v>
                </c:pt>
                <c:pt idx="146">
                  <c:v>2.29</c:v>
                </c:pt>
                <c:pt idx="147">
                  <c:v>2.25</c:v>
                </c:pt>
                <c:pt idx="148">
                  <c:v>2.2200000000000002</c:v>
                </c:pt>
                <c:pt idx="149">
                  <c:v>2.2000000000000002</c:v>
                </c:pt>
                <c:pt idx="150">
                  <c:v>2.35</c:v>
                </c:pt>
                <c:pt idx="151">
                  <c:v>2.2400000000000002</c:v>
                </c:pt>
                <c:pt idx="152">
                  <c:v>2.2200000000000002</c:v>
                </c:pt>
                <c:pt idx="153">
                  <c:v>2.21</c:v>
                </c:pt>
                <c:pt idx="154">
                  <c:v>2.19</c:v>
                </c:pt>
                <c:pt idx="155">
                  <c:v>2.2400000000000002</c:v>
                </c:pt>
                <c:pt idx="156">
                  <c:v>2.1400000000000006</c:v>
                </c:pt>
                <c:pt idx="157">
                  <c:v>2.4700000000000002</c:v>
                </c:pt>
                <c:pt idx="158">
                  <c:v>2.27</c:v>
                </c:pt>
                <c:pt idx="159">
                  <c:v>2.2599999999999998</c:v>
                </c:pt>
                <c:pt idx="160">
                  <c:v>2.1800000000000002</c:v>
                </c:pt>
                <c:pt idx="161">
                  <c:v>2.16</c:v>
                </c:pt>
                <c:pt idx="162">
                  <c:v>2.16</c:v>
                </c:pt>
                <c:pt idx="163">
                  <c:v>2.2999999999999998</c:v>
                </c:pt>
                <c:pt idx="164">
                  <c:v>2.2599999999999998</c:v>
                </c:pt>
                <c:pt idx="165">
                  <c:v>2.2400000000000002</c:v>
                </c:pt>
                <c:pt idx="166">
                  <c:v>2.42</c:v>
                </c:pt>
                <c:pt idx="167">
                  <c:v>2.35</c:v>
                </c:pt>
                <c:pt idx="168">
                  <c:v>2.27</c:v>
                </c:pt>
                <c:pt idx="169">
                  <c:v>2.2599999999999998</c:v>
                </c:pt>
                <c:pt idx="170">
                  <c:v>2.25</c:v>
                </c:pt>
                <c:pt idx="171">
                  <c:v>2.2400000000000002</c:v>
                </c:pt>
                <c:pt idx="172">
                  <c:v>2.16</c:v>
                </c:pt>
                <c:pt idx="173">
                  <c:v>2.33</c:v>
                </c:pt>
                <c:pt idx="174">
                  <c:v>2.33</c:v>
                </c:pt>
                <c:pt idx="175">
                  <c:v>2.31</c:v>
                </c:pt>
                <c:pt idx="176">
                  <c:v>2.29</c:v>
                </c:pt>
                <c:pt idx="177">
                  <c:v>2.27</c:v>
                </c:pt>
                <c:pt idx="178">
                  <c:v>2.27</c:v>
                </c:pt>
                <c:pt idx="179">
                  <c:v>2.25</c:v>
                </c:pt>
                <c:pt idx="180">
                  <c:v>2.2400000000000002</c:v>
                </c:pt>
                <c:pt idx="181">
                  <c:v>2.2200000000000002</c:v>
                </c:pt>
                <c:pt idx="182">
                  <c:v>2.21</c:v>
                </c:pt>
                <c:pt idx="183">
                  <c:v>2.21</c:v>
                </c:pt>
                <c:pt idx="184">
                  <c:v>2.2000000000000002</c:v>
                </c:pt>
                <c:pt idx="185">
                  <c:v>2.2999999999999998</c:v>
                </c:pt>
                <c:pt idx="186">
                  <c:v>2.27</c:v>
                </c:pt>
                <c:pt idx="187">
                  <c:v>2.2599999999999998</c:v>
                </c:pt>
                <c:pt idx="188">
                  <c:v>2.2400000000000002</c:v>
                </c:pt>
                <c:pt idx="189">
                  <c:v>2.23</c:v>
                </c:pt>
                <c:pt idx="190">
                  <c:v>2.2200000000000002</c:v>
                </c:pt>
                <c:pt idx="191">
                  <c:v>2.2200000000000002</c:v>
                </c:pt>
                <c:pt idx="192">
                  <c:v>2.21</c:v>
                </c:pt>
                <c:pt idx="193">
                  <c:v>2.2000000000000002</c:v>
                </c:pt>
                <c:pt idx="194">
                  <c:v>2.1800000000000002</c:v>
                </c:pt>
                <c:pt idx="195">
                  <c:v>2.16</c:v>
                </c:pt>
                <c:pt idx="196">
                  <c:v>2.15</c:v>
                </c:pt>
                <c:pt idx="197">
                  <c:v>2.35</c:v>
                </c:pt>
                <c:pt idx="198">
                  <c:v>2.31</c:v>
                </c:pt>
                <c:pt idx="199">
                  <c:v>2.2999999999999998</c:v>
                </c:pt>
                <c:pt idx="200">
                  <c:v>2.2799999999999998</c:v>
                </c:pt>
                <c:pt idx="201">
                  <c:v>2.2400000000000002</c:v>
                </c:pt>
                <c:pt idx="202">
                  <c:v>2.21</c:v>
                </c:pt>
                <c:pt idx="203">
                  <c:v>2.19</c:v>
                </c:pt>
                <c:pt idx="204">
                  <c:v>2.1800000000000002</c:v>
                </c:pt>
                <c:pt idx="205">
                  <c:v>2.15</c:v>
                </c:pt>
                <c:pt idx="206">
                  <c:v>2.2999999999999998</c:v>
                </c:pt>
                <c:pt idx="207">
                  <c:v>2.2599999999999998</c:v>
                </c:pt>
                <c:pt idx="208">
                  <c:v>2.25</c:v>
                </c:pt>
                <c:pt idx="209">
                  <c:v>2.21</c:v>
                </c:pt>
                <c:pt idx="210">
                  <c:v>2.17</c:v>
                </c:pt>
                <c:pt idx="211">
                  <c:v>2.3900000000000006</c:v>
                </c:pt>
                <c:pt idx="212">
                  <c:v>2.2400000000000002</c:v>
                </c:pt>
                <c:pt idx="213">
                  <c:v>2.2200000000000002</c:v>
                </c:pt>
                <c:pt idx="214">
                  <c:v>2.19</c:v>
                </c:pt>
                <c:pt idx="215">
                  <c:v>2.19</c:v>
                </c:pt>
                <c:pt idx="216">
                  <c:v>2.1400000000000006</c:v>
                </c:pt>
                <c:pt idx="217">
                  <c:v>2.35</c:v>
                </c:pt>
                <c:pt idx="218">
                  <c:v>2.29</c:v>
                </c:pt>
                <c:pt idx="219">
                  <c:v>2.27</c:v>
                </c:pt>
                <c:pt idx="220">
                  <c:v>2.27</c:v>
                </c:pt>
                <c:pt idx="221">
                  <c:v>2.2200000000000002</c:v>
                </c:pt>
                <c:pt idx="222">
                  <c:v>2.2200000000000002</c:v>
                </c:pt>
                <c:pt idx="223">
                  <c:v>2.21</c:v>
                </c:pt>
                <c:pt idx="224">
                  <c:v>2.1800000000000002</c:v>
                </c:pt>
                <c:pt idx="225">
                  <c:v>2.3799999999999994</c:v>
                </c:pt>
                <c:pt idx="226">
                  <c:v>2.3599999999999994</c:v>
                </c:pt>
                <c:pt idx="227">
                  <c:v>2.34</c:v>
                </c:pt>
                <c:pt idx="228">
                  <c:v>2.31</c:v>
                </c:pt>
                <c:pt idx="229">
                  <c:v>2.2999999999999998</c:v>
                </c:pt>
                <c:pt idx="230">
                  <c:v>2.29</c:v>
                </c:pt>
                <c:pt idx="231">
                  <c:v>2.27</c:v>
                </c:pt>
                <c:pt idx="232">
                  <c:v>2.44</c:v>
                </c:pt>
                <c:pt idx="233">
                  <c:v>2.3900000000000006</c:v>
                </c:pt>
                <c:pt idx="234">
                  <c:v>2.3700000000000006</c:v>
                </c:pt>
                <c:pt idx="235">
                  <c:v>2.35</c:v>
                </c:pt>
                <c:pt idx="236">
                  <c:v>2.33</c:v>
                </c:pt>
                <c:pt idx="237">
                  <c:v>2.31</c:v>
                </c:pt>
                <c:pt idx="238">
                  <c:v>2.27</c:v>
                </c:pt>
                <c:pt idx="239">
                  <c:v>2.2200000000000002</c:v>
                </c:pt>
                <c:pt idx="240">
                  <c:v>2.42</c:v>
                </c:pt>
                <c:pt idx="241">
                  <c:v>2.3900000000000006</c:v>
                </c:pt>
                <c:pt idx="242">
                  <c:v>2.3900000000000006</c:v>
                </c:pt>
                <c:pt idx="243">
                  <c:v>2.29</c:v>
                </c:pt>
                <c:pt idx="244">
                  <c:v>2.23</c:v>
                </c:pt>
                <c:pt idx="245">
                  <c:v>2.23</c:v>
                </c:pt>
                <c:pt idx="246">
                  <c:v>2.16</c:v>
                </c:pt>
                <c:pt idx="247">
                  <c:v>2.3799999999999994</c:v>
                </c:pt>
                <c:pt idx="248">
                  <c:v>2.3599999999999994</c:v>
                </c:pt>
                <c:pt idx="249">
                  <c:v>2.3199999999999998</c:v>
                </c:pt>
                <c:pt idx="250">
                  <c:v>2.31</c:v>
                </c:pt>
                <c:pt idx="251">
                  <c:v>2.2999999999999998</c:v>
                </c:pt>
                <c:pt idx="252">
                  <c:v>2.2400000000000002</c:v>
                </c:pt>
                <c:pt idx="253">
                  <c:v>2.2400000000000002</c:v>
                </c:pt>
                <c:pt idx="254">
                  <c:v>2.23</c:v>
                </c:pt>
                <c:pt idx="255">
                  <c:v>2.23</c:v>
                </c:pt>
                <c:pt idx="256">
                  <c:v>2.2200000000000002</c:v>
                </c:pt>
                <c:pt idx="257">
                  <c:v>2.2000000000000002</c:v>
                </c:pt>
                <c:pt idx="258">
                  <c:v>2.2000000000000002</c:v>
                </c:pt>
                <c:pt idx="259">
                  <c:v>2.15</c:v>
                </c:pt>
                <c:pt idx="260">
                  <c:v>2.3700000000000006</c:v>
                </c:pt>
                <c:pt idx="261">
                  <c:v>2.35</c:v>
                </c:pt>
                <c:pt idx="262">
                  <c:v>2.34</c:v>
                </c:pt>
                <c:pt idx="263">
                  <c:v>2.3199999999999998</c:v>
                </c:pt>
                <c:pt idx="264">
                  <c:v>2.2999999999999998</c:v>
                </c:pt>
                <c:pt idx="265">
                  <c:v>2.29</c:v>
                </c:pt>
                <c:pt idx="266">
                  <c:v>2.29</c:v>
                </c:pt>
                <c:pt idx="267">
                  <c:v>2.2799999999999998</c:v>
                </c:pt>
                <c:pt idx="268">
                  <c:v>2.2599999999999998</c:v>
                </c:pt>
                <c:pt idx="269">
                  <c:v>2.2200000000000002</c:v>
                </c:pt>
                <c:pt idx="270">
                  <c:v>2.2000000000000002</c:v>
                </c:pt>
                <c:pt idx="271">
                  <c:v>2.2000000000000002</c:v>
                </c:pt>
                <c:pt idx="272">
                  <c:v>2.1400000000000006</c:v>
                </c:pt>
                <c:pt idx="273">
                  <c:v>2.3799999999999994</c:v>
                </c:pt>
                <c:pt idx="274">
                  <c:v>2.31</c:v>
                </c:pt>
                <c:pt idx="275">
                  <c:v>2.31</c:v>
                </c:pt>
                <c:pt idx="276">
                  <c:v>2.2999999999999998</c:v>
                </c:pt>
                <c:pt idx="277">
                  <c:v>2.2999999999999998</c:v>
                </c:pt>
                <c:pt idx="278">
                  <c:v>2.29</c:v>
                </c:pt>
                <c:pt idx="279">
                  <c:v>2.2799999999999998</c:v>
                </c:pt>
                <c:pt idx="280">
                  <c:v>2.21</c:v>
                </c:pt>
                <c:pt idx="281">
                  <c:v>2.3799999999999994</c:v>
                </c:pt>
                <c:pt idx="282">
                  <c:v>2.3599999999999994</c:v>
                </c:pt>
                <c:pt idx="283">
                  <c:v>2.3199999999999998</c:v>
                </c:pt>
                <c:pt idx="284">
                  <c:v>2.3199999999999998</c:v>
                </c:pt>
                <c:pt idx="285">
                  <c:v>2.31</c:v>
                </c:pt>
                <c:pt idx="286">
                  <c:v>2.31</c:v>
                </c:pt>
                <c:pt idx="287">
                  <c:v>2.27</c:v>
                </c:pt>
                <c:pt idx="288">
                  <c:v>2.2400000000000002</c:v>
                </c:pt>
                <c:pt idx="289">
                  <c:v>2.2400000000000002</c:v>
                </c:pt>
                <c:pt idx="290">
                  <c:v>2.23</c:v>
                </c:pt>
                <c:pt idx="291">
                  <c:v>2.2200000000000002</c:v>
                </c:pt>
                <c:pt idx="292">
                  <c:v>2.21</c:v>
                </c:pt>
                <c:pt idx="293">
                  <c:v>2.17</c:v>
                </c:pt>
                <c:pt idx="294">
                  <c:v>2.3700000000000006</c:v>
                </c:pt>
                <c:pt idx="295">
                  <c:v>2.35</c:v>
                </c:pt>
                <c:pt idx="296">
                  <c:v>2.3199999999999998</c:v>
                </c:pt>
                <c:pt idx="297">
                  <c:v>2.3199999999999998</c:v>
                </c:pt>
                <c:pt idx="298">
                  <c:v>2.29</c:v>
                </c:pt>
                <c:pt idx="299">
                  <c:v>2.2799999999999998</c:v>
                </c:pt>
                <c:pt idx="300">
                  <c:v>2.25</c:v>
                </c:pt>
                <c:pt idx="301">
                  <c:v>2.19</c:v>
                </c:pt>
                <c:pt idx="302">
                  <c:v>2.3799999999999994</c:v>
                </c:pt>
                <c:pt idx="303">
                  <c:v>2.3700000000000006</c:v>
                </c:pt>
                <c:pt idx="304">
                  <c:v>2.2999999999999998</c:v>
                </c:pt>
                <c:pt idx="305">
                  <c:v>2.25</c:v>
                </c:pt>
                <c:pt idx="306">
                  <c:v>2.23</c:v>
                </c:pt>
                <c:pt idx="307">
                  <c:v>2.23</c:v>
                </c:pt>
                <c:pt idx="308">
                  <c:v>2.2200000000000002</c:v>
                </c:pt>
                <c:pt idx="309">
                  <c:v>2.2000000000000002</c:v>
                </c:pt>
                <c:pt idx="310">
                  <c:v>2.19</c:v>
                </c:pt>
                <c:pt idx="311">
                  <c:v>2.1800000000000002</c:v>
                </c:pt>
                <c:pt idx="312">
                  <c:v>2.15</c:v>
                </c:pt>
                <c:pt idx="313">
                  <c:v>2.34</c:v>
                </c:pt>
                <c:pt idx="314">
                  <c:v>2.31</c:v>
                </c:pt>
                <c:pt idx="315">
                  <c:v>2.2999999999999998</c:v>
                </c:pt>
                <c:pt idx="316">
                  <c:v>2.27</c:v>
                </c:pt>
                <c:pt idx="317">
                  <c:v>2.27</c:v>
                </c:pt>
                <c:pt idx="318">
                  <c:v>2.27</c:v>
                </c:pt>
                <c:pt idx="319">
                  <c:v>2.2599999999999998</c:v>
                </c:pt>
                <c:pt idx="320">
                  <c:v>2.2200000000000002</c:v>
                </c:pt>
                <c:pt idx="321">
                  <c:v>2.2200000000000002</c:v>
                </c:pt>
                <c:pt idx="322">
                  <c:v>2.1099999999999994</c:v>
                </c:pt>
                <c:pt idx="323">
                  <c:v>2.4300000000000002</c:v>
                </c:pt>
                <c:pt idx="324">
                  <c:v>2.41</c:v>
                </c:pt>
                <c:pt idx="325">
                  <c:v>2.4</c:v>
                </c:pt>
                <c:pt idx="326">
                  <c:v>2.34</c:v>
                </c:pt>
                <c:pt idx="327">
                  <c:v>2.3199999999999998</c:v>
                </c:pt>
                <c:pt idx="328">
                  <c:v>2.2799999999999998</c:v>
                </c:pt>
                <c:pt idx="329">
                  <c:v>2.2799999999999998</c:v>
                </c:pt>
                <c:pt idx="330">
                  <c:v>2.2400000000000002</c:v>
                </c:pt>
                <c:pt idx="331">
                  <c:v>2.23</c:v>
                </c:pt>
                <c:pt idx="332">
                  <c:v>2.23</c:v>
                </c:pt>
                <c:pt idx="333">
                  <c:v>2.2200000000000002</c:v>
                </c:pt>
                <c:pt idx="334">
                  <c:v>2.2200000000000002</c:v>
                </c:pt>
                <c:pt idx="335">
                  <c:v>2.21</c:v>
                </c:pt>
                <c:pt idx="336">
                  <c:v>2.2000000000000002</c:v>
                </c:pt>
                <c:pt idx="337">
                  <c:v>2.46</c:v>
                </c:pt>
                <c:pt idx="338">
                  <c:v>2.3799999999999994</c:v>
                </c:pt>
                <c:pt idx="339">
                  <c:v>2.33</c:v>
                </c:pt>
                <c:pt idx="340">
                  <c:v>2.33</c:v>
                </c:pt>
                <c:pt idx="341">
                  <c:v>2.3199999999999998</c:v>
                </c:pt>
                <c:pt idx="342">
                  <c:v>2.2999999999999998</c:v>
                </c:pt>
                <c:pt idx="343">
                  <c:v>2.2799999999999998</c:v>
                </c:pt>
                <c:pt idx="344">
                  <c:v>2.27</c:v>
                </c:pt>
                <c:pt idx="345">
                  <c:v>2.2599999999999998</c:v>
                </c:pt>
                <c:pt idx="346">
                  <c:v>2.2599999999999998</c:v>
                </c:pt>
                <c:pt idx="347">
                  <c:v>2.2599999999999998</c:v>
                </c:pt>
                <c:pt idx="348">
                  <c:v>2.25</c:v>
                </c:pt>
                <c:pt idx="349">
                  <c:v>2.23</c:v>
                </c:pt>
                <c:pt idx="350">
                  <c:v>2.1400000000000006</c:v>
                </c:pt>
                <c:pt idx="351">
                  <c:v>2.3199999999999998</c:v>
                </c:pt>
                <c:pt idx="352">
                  <c:v>2.29</c:v>
                </c:pt>
                <c:pt idx="353">
                  <c:v>2.27</c:v>
                </c:pt>
                <c:pt idx="354">
                  <c:v>2.17</c:v>
                </c:pt>
                <c:pt idx="355">
                  <c:v>2.4300000000000002</c:v>
                </c:pt>
                <c:pt idx="356">
                  <c:v>2.3900000000000006</c:v>
                </c:pt>
                <c:pt idx="357">
                  <c:v>2.3900000000000006</c:v>
                </c:pt>
                <c:pt idx="358">
                  <c:v>2.3900000000000006</c:v>
                </c:pt>
                <c:pt idx="359">
                  <c:v>2.34</c:v>
                </c:pt>
                <c:pt idx="360">
                  <c:v>2.3199999999999998</c:v>
                </c:pt>
                <c:pt idx="361">
                  <c:v>2.2999999999999998</c:v>
                </c:pt>
                <c:pt idx="362">
                  <c:v>2.2999999999999998</c:v>
                </c:pt>
                <c:pt idx="363">
                  <c:v>2.27</c:v>
                </c:pt>
                <c:pt idx="364">
                  <c:v>2.2599999999999998</c:v>
                </c:pt>
                <c:pt idx="365">
                  <c:v>2.2400000000000002</c:v>
                </c:pt>
                <c:pt idx="366">
                  <c:v>2.2400000000000002</c:v>
                </c:pt>
                <c:pt idx="367">
                  <c:v>2.23</c:v>
                </c:pt>
                <c:pt idx="368">
                  <c:v>2.23</c:v>
                </c:pt>
                <c:pt idx="369">
                  <c:v>2.1800000000000002</c:v>
                </c:pt>
                <c:pt idx="370">
                  <c:v>2.34</c:v>
                </c:pt>
                <c:pt idx="371">
                  <c:v>2.33</c:v>
                </c:pt>
                <c:pt idx="372">
                  <c:v>2.2999999999999998</c:v>
                </c:pt>
                <c:pt idx="373">
                  <c:v>2.29</c:v>
                </c:pt>
                <c:pt idx="374">
                  <c:v>2.29</c:v>
                </c:pt>
                <c:pt idx="375">
                  <c:v>2.2799999999999998</c:v>
                </c:pt>
                <c:pt idx="376">
                  <c:v>2.2799999999999998</c:v>
                </c:pt>
                <c:pt idx="377">
                  <c:v>2.25</c:v>
                </c:pt>
                <c:pt idx="378">
                  <c:v>2.2000000000000002</c:v>
                </c:pt>
                <c:pt idx="379">
                  <c:v>2.16</c:v>
                </c:pt>
                <c:pt idx="380">
                  <c:v>2.48</c:v>
                </c:pt>
                <c:pt idx="381">
                  <c:v>2.46</c:v>
                </c:pt>
                <c:pt idx="382">
                  <c:v>2.3700000000000006</c:v>
                </c:pt>
                <c:pt idx="383">
                  <c:v>2.34</c:v>
                </c:pt>
                <c:pt idx="384">
                  <c:v>2.2599999999999998</c:v>
                </c:pt>
                <c:pt idx="385">
                  <c:v>2.25</c:v>
                </c:pt>
                <c:pt idx="386">
                  <c:v>2.25</c:v>
                </c:pt>
                <c:pt idx="387">
                  <c:v>2.2400000000000002</c:v>
                </c:pt>
                <c:pt idx="388">
                  <c:v>2.2400000000000002</c:v>
                </c:pt>
                <c:pt idx="389">
                  <c:v>2.2200000000000002</c:v>
                </c:pt>
                <c:pt idx="390">
                  <c:v>2.44</c:v>
                </c:pt>
                <c:pt idx="391">
                  <c:v>2.4</c:v>
                </c:pt>
                <c:pt idx="392">
                  <c:v>2.3799999999999994</c:v>
                </c:pt>
                <c:pt idx="393">
                  <c:v>2.3700000000000006</c:v>
                </c:pt>
                <c:pt idx="394">
                  <c:v>2.34</c:v>
                </c:pt>
                <c:pt idx="395">
                  <c:v>2.31</c:v>
                </c:pt>
                <c:pt idx="396">
                  <c:v>2.2999999999999998</c:v>
                </c:pt>
                <c:pt idx="397">
                  <c:v>2.25</c:v>
                </c:pt>
                <c:pt idx="398">
                  <c:v>2.2400000000000002</c:v>
                </c:pt>
                <c:pt idx="399">
                  <c:v>2.19</c:v>
                </c:pt>
                <c:pt idx="400">
                  <c:v>2.1200000000000006</c:v>
                </c:pt>
                <c:pt idx="401">
                  <c:v>2.4300000000000002</c:v>
                </c:pt>
                <c:pt idx="402">
                  <c:v>2.42</c:v>
                </c:pt>
                <c:pt idx="403">
                  <c:v>2.35</c:v>
                </c:pt>
                <c:pt idx="404">
                  <c:v>2.35</c:v>
                </c:pt>
                <c:pt idx="405">
                  <c:v>2.3199999999999998</c:v>
                </c:pt>
                <c:pt idx="406">
                  <c:v>2.31</c:v>
                </c:pt>
                <c:pt idx="407">
                  <c:v>2.2799999999999998</c:v>
                </c:pt>
                <c:pt idx="408">
                  <c:v>2.27</c:v>
                </c:pt>
                <c:pt idx="409">
                  <c:v>2.2599999999999998</c:v>
                </c:pt>
                <c:pt idx="410">
                  <c:v>2.1099999999999994</c:v>
                </c:pt>
                <c:pt idx="411">
                  <c:v>2.4300000000000002</c:v>
                </c:pt>
                <c:pt idx="412">
                  <c:v>2.3799999999999994</c:v>
                </c:pt>
                <c:pt idx="413">
                  <c:v>2.3700000000000006</c:v>
                </c:pt>
                <c:pt idx="414">
                  <c:v>2.31</c:v>
                </c:pt>
                <c:pt idx="415">
                  <c:v>2.2999999999999998</c:v>
                </c:pt>
                <c:pt idx="416">
                  <c:v>2.2799999999999998</c:v>
                </c:pt>
                <c:pt idx="417">
                  <c:v>2.27</c:v>
                </c:pt>
                <c:pt idx="418">
                  <c:v>2.2599999999999998</c:v>
                </c:pt>
                <c:pt idx="419">
                  <c:v>2.25</c:v>
                </c:pt>
                <c:pt idx="420">
                  <c:v>2.1</c:v>
                </c:pt>
                <c:pt idx="421">
                  <c:v>2.48</c:v>
                </c:pt>
                <c:pt idx="422">
                  <c:v>2.3700000000000006</c:v>
                </c:pt>
                <c:pt idx="423">
                  <c:v>2.35</c:v>
                </c:pt>
                <c:pt idx="424">
                  <c:v>2.35</c:v>
                </c:pt>
                <c:pt idx="425">
                  <c:v>2.34</c:v>
                </c:pt>
                <c:pt idx="426">
                  <c:v>2.34</c:v>
                </c:pt>
                <c:pt idx="427">
                  <c:v>2.34</c:v>
                </c:pt>
                <c:pt idx="428">
                  <c:v>2.33</c:v>
                </c:pt>
                <c:pt idx="429">
                  <c:v>2.3199999999999998</c:v>
                </c:pt>
                <c:pt idx="430">
                  <c:v>2.2999999999999998</c:v>
                </c:pt>
                <c:pt idx="431">
                  <c:v>2.29</c:v>
                </c:pt>
                <c:pt idx="432">
                  <c:v>2.27</c:v>
                </c:pt>
                <c:pt idx="433">
                  <c:v>2.25</c:v>
                </c:pt>
                <c:pt idx="434">
                  <c:v>2.25</c:v>
                </c:pt>
                <c:pt idx="435">
                  <c:v>2.48</c:v>
                </c:pt>
                <c:pt idx="436">
                  <c:v>2.42</c:v>
                </c:pt>
                <c:pt idx="437">
                  <c:v>2.42</c:v>
                </c:pt>
                <c:pt idx="438">
                  <c:v>2.3700000000000006</c:v>
                </c:pt>
                <c:pt idx="439">
                  <c:v>2.3700000000000006</c:v>
                </c:pt>
                <c:pt idx="440">
                  <c:v>2.3700000000000006</c:v>
                </c:pt>
                <c:pt idx="441">
                  <c:v>2.34</c:v>
                </c:pt>
                <c:pt idx="442">
                  <c:v>2.2999999999999998</c:v>
                </c:pt>
                <c:pt idx="443">
                  <c:v>2.29</c:v>
                </c:pt>
                <c:pt idx="444">
                  <c:v>2.27</c:v>
                </c:pt>
                <c:pt idx="445">
                  <c:v>2.2599999999999998</c:v>
                </c:pt>
                <c:pt idx="446">
                  <c:v>2.2599999999999998</c:v>
                </c:pt>
                <c:pt idx="447">
                  <c:v>2.2200000000000002</c:v>
                </c:pt>
                <c:pt idx="448">
                  <c:v>2.42</c:v>
                </c:pt>
                <c:pt idx="449">
                  <c:v>2.42</c:v>
                </c:pt>
                <c:pt idx="450">
                  <c:v>2.42</c:v>
                </c:pt>
                <c:pt idx="451">
                  <c:v>2.42</c:v>
                </c:pt>
                <c:pt idx="452">
                  <c:v>2.3799999999999994</c:v>
                </c:pt>
                <c:pt idx="453">
                  <c:v>2.35</c:v>
                </c:pt>
                <c:pt idx="454">
                  <c:v>2.2999999999999998</c:v>
                </c:pt>
                <c:pt idx="455">
                  <c:v>2.2999999999999998</c:v>
                </c:pt>
                <c:pt idx="456">
                  <c:v>2.29</c:v>
                </c:pt>
                <c:pt idx="457">
                  <c:v>2.29</c:v>
                </c:pt>
                <c:pt idx="458">
                  <c:v>2.2799999999999998</c:v>
                </c:pt>
                <c:pt idx="459">
                  <c:v>2.2799999999999998</c:v>
                </c:pt>
                <c:pt idx="460">
                  <c:v>2.27</c:v>
                </c:pt>
                <c:pt idx="461">
                  <c:v>2.25</c:v>
                </c:pt>
                <c:pt idx="462">
                  <c:v>2.21</c:v>
                </c:pt>
                <c:pt idx="463">
                  <c:v>2.2000000000000002</c:v>
                </c:pt>
                <c:pt idx="464">
                  <c:v>2.19</c:v>
                </c:pt>
                <c:pt idx="465">
                  <c:v>2.4</c:v>
                </c:pt>
                <c:pt idx="466">
                  <c:v>2.3599999999999994</c:v>
                </c:pt>
                <c:pt idx="467">
                  <c:v>2.33</c:v>
                </c:pt>
                <c:pt idx="468">
                  <c:v>2.3199999999999998</c:v>
                </c:pt>
                <c:pt idx="469">
                  <c:v>2.3199999999999998</c:v>
                </c:pt>
                <c:pt idx="470">
                  <c:v>2.31</c:v>
                </c:pt>
                <c:pt idx="471">
                  <c:v>2.31</c:v>
                </c:pt>
                <c:pt idx="472">
                  <c:v>2.29</c:v>
                </c:pt>
                <c:pt idx="473">
                  <c:v>2.27</c:v>
                </c:pt>
                <c:pt idx="474">
                  <c:v>2.4500000000000002</c:v>
                </c:pt>
                <c:pt idx="475">
                  <c:v>2.4300000000000002</c:v>
                </c:pt>
                <c:pt idx="476">
                  <c:v>2.3799999999999994</c:v>
                </c:pt>
                <c:pt idx="477">
                  <c:v>2.3700000000000006</c:v>
                </c:pt>
                <c:pt idx="478">
                  <c:v>2.3700000000000006</c:v>
                </c:pt>
                <c:pt idx="479">
                  <c:v>2.3599999999999994</c:v>
                </c:pt>
                <c:pt idx="480">
                  <c:v>2.35</c:v>
                </c:pt>
                <c:pt idx="481">
                  <c:v>2.35</c:v>
                </c:pt>
                <c:pt idx="482">
                  <c:v>2.3199999999999998</c:v>
                </c:pt>
                <c:pt idx="483">
                  <c:v>2.29</c:v>
                </c:pt>
                <c:pt idx="484">
                  <c:v>2.29</c:v>
                </c:pt>
                <c:pt idx="485">
                  <c:v>2.2799999999999998</c:v>
                </c:pt>
                <c:pt idx="486">
                  <c:v>2.2599999999999998</c:v>
                </c:pt>
                <c:pt idx="487">
                  <c:v>2.2400000000000002</c:v>
                </c:pt>
                <c:pt idx="488">
                  <c:v>2.1200000000000006</c:v>
                </c:pt>
                <c:pt idx="489">
                  <c:v>2.42</c:v>
                </c:pt>
                <c:pt idx="490">
                  <c:v>2.42</c:v>
                </c:pt>
                <c:pt idx="491">
                  <c:v>2.3900000000000006</c:v>
                </c:pt>
                <c:pt idx="492">
                  <c:v>2.3799999999999994</c:v>
                </c:pt>
                <c:pt idx="493">
                  <c:v>2.3599999999999994</c:v>
                </c:pt>
                <c:pt idx="494">
                  <c:v>2.35</c:v>
                </c:pt>
                <c:pt idx="495">
                  <c:v>2.31</c:v>
                </c:pt>
                <c:pt idx="496">
                  <c:v>2.29</c:v>
                </c:pt>
                <c:pt idx="497">
                  <c:v>2.29</c:v>
                </c:pt>
                <c:pt idx="498">
                  <c:v>2.29</c:v>
                </c:pt>
                <c:pt idx="499">
                  <c:v>2.2799999999999998</c:v>
                </c:pt>
                <c:pt idx="500">
                  <c:v>2.2599999999999998</c:v>
                </c:pt>
                <c:pt idx="501">
                  <c:v>2.2200000000000002</c:v>
                </c:pt>
                <c:pt idx="502">
                  <c:v>2.54</c:v>
                </c:pt>
                <c:pt idx="503">
                  <c:v>2.4700000000000002</c:v>
                </c:pt>
                <c:pt idx="504">
                  <c:v>2.41</c:v>
                </c:pt>
                <c:pt idx="505">
                  <c:v>2.41</c:v>
                </c:pt>
                <c:pt idx="506">
                  <c:v>2.41</c:v>
                </c:pt>
                <c:pt idx="507">
                  <c:v>2.3900000000000006</c:v>
                </c:pt>
                <c:pt idx="508">
                  <c:v>2.3700000000000006</c:v>
                </c:pt>
                <c:pt idx="509">
                  <c:v>2.34</c:v>
                </c:pt>
                <c:pt idx="510">
                  <c:v>2.31</c:v>
                </c:pt>
                <c:pt idx="511">
                  <c:v>2.2799999999999998</c:v>
                </c:pt>
                <c:pt idx="512">
                  <c:v>2.2799999999999998</c:v>
                </c:pt>
                <c:pt idx="513">
                  <c:v>2.2599999999999998</c:v>
                </c:pt>
                <c:pt idx="514">
                  <c:v>2.19</c:v>
                </c:pt>
                <c:pt idx="515">
                  <c:v>2.4500000000000002</c:v>
                </c:pt>
                <c:pt idx="516">
                  <c:v>2.42</c:v>
                </c:pt>
                <c:pt idx="517">
                  <c:v>2.3799999999999994</c:v>
                </c:pt>
                <c:pt idx="518">
                  <c:v>2.3700000000000006</c:v>
                </c:pt>
                <c:pt idx="519">
                  <c:v>2.35</c:v>
                </c:pt>
                <c:pt idx="520">
                  <c:v>2.33</c:v>
                </c:pt>
                <c:pt idx="521">
                  <c:v>2.3199999999999998</c:v>
                </c:pt>
                <c:pt idx="522">
                  <c:v>2.3199999999999998</c:v>
                </c:pt>
                <c:pt idx="523">
                  <c:v>2.31</c:v>
                </c:pt>
                <c:pt idx="524">
                  <c:v>2.31</c:v>
                </c:pt>
                <c:pt idx="525">
                  <c:v>2.31</c:v>
                </c:pt>
                <c:pt idx="526">
                  <c:v>2.31</c:v>
                </c:pt>
                <c:pt idx="527">
                  <c:v>2.2999999999999998</c:v>
                </c:pt>
                <c:pt idx="528">
                  <c:v>2.2799999999999998</c:v>
                </c:pt>
                <c:pt idx="529">
                  <c:v>2.23</c:v>
                </c:pt>
                <c:pt idx="530">
                  <c:v>2.5</c:v>
                </c:pt>
                <c:pt idx="531">
                  <c:v>2.5</c:v>
                </c:pt>
                <c:pt idx="532">
                  <c:v>2.46</c:v>
                </c:pt>
                <c:pt idx="533">
                  <c:v>2.4500000000000002</c:v>
                </c:pt>
                <c:pt idx="534">
                  <c:v>2.4300000000000002</c:v>
                </c:pt>
                <c:pt idx="535">
                  <c:v>2.42</c:v>
                </c:pt>
                <c:pt idx="536">
                  <c:v>2.4</c:v>
                </c:pt>
                <c:pt idx="537">
                  <c:v>2.3900000000000006</c:v>
                </c:pt>
                <c:pt idx="538">
                  <c:v>2.3900000000000006</c:v>
                </c:pt>
                <c:pt idx="539">
                  <c:v>2.3799999999999994</c:v>
                </c:pt>
                <c:pt idx="540">
                  <c:v>2.3599999999999994</c:v>
                </c:pt>
                <c:pt idx="541">
                  <c:v>2.35</c:v>
                </c:pt>
                <c:pt idx="542">
                  <c:v>2.33</c:v>
                </c:pt>
                <c:pt idx="543">
                  <c:v>2.2599999999999998</c:v>
                </c:pt>
                <c:pt idx="544">
                  <c:v>2.5</c:v>
                </c:pt>
                <c:pt idx="545">
                  <c:v>2.5</c:v>
                </c:pt>
                <c:pt idx="546">
                  <c:v>2.4500000000000002</c:v>
                </c:pt>
                <c:pt idx="547">
                  <c:v>2.3900000000000006</c:v>
                </c:pt>
                <c:pt idx="548">
                  <c:v>2.3900000000000006</c:v>
                </c:pt>
                <c:pt idx="549">
                  <c:v>2.3799999999999994</c:v>
                </c:pt>
                <c:pt idx="550">
                  <c:v>2.3700000000000006</c:v>
                </c:pt>
                <c:pt idx="551">
                  <c:v>2.3700000000000006</c:v>
                </c:pt>
                <c:pt idx="552">
                  <c:v>2.34</c:v>
                </c:pt>
                <c:pt idx="553">
                  <c:v>2.3199999999999998</c:v>
                </c:pt>
                <c:pt idx="554">
                  <c:v>2.2799999999999998</c:v>
                </c:pt>
                <c:pt idx="555">
                  <c:v>2.23</c:v>
                </c:pt>
                <c:pt idx="556">
                  <c:v>2.23</c:v>
                </c:pt>
                <c:pt idx="557">
                  <c:v>2.4700000000000002</c:v>
                </c:pt>
                <c:pt idx="558">
                  <c:v>2.4</c:v>
                </c:pt>
                <c:pt idx="559">
                  <c:v>2.4</c:v>
                </c:pt>
                <c:pt idx="560">
                  <c:v>2.4</c:v>
                </c:pt>
                <c:pt idx="561">
                  <c:v>2.3900000000000006</c:v>
                </c:pt>
                <c:pt idx="562">
                  <c:v>2.3700000000000006</c:v>
                </c:pt>
                <c:pt idx="563">
                  <c:v>2.3700000000000006</c:v>
                </c:pt>
                <c:pt idx="564">
                  <c:v>2.3599999999999994</c:v>
                </c:pt>
                <c:pt idx="565">
                  <c:v>2.35</c:v>
                </c:pt>
                <c:pt idx="566">
                  <c:v>2.3199999999999998</c:v>
                </c:pt>
                <c:pt idx="567">
                  <c:v>2.31</c:v>
                </c:pt>
                <c:pt idx="568">
                  <c:v>2.31</c:v>
                </c:pt>
                <c:pt idx="569">
                  <c:v>2.2799999999999998</c:v>
                </c:pt>
                <c:pt idx="570">
                  <c:v>2.25</c:v>
                </c:pt>
                <c:pt idx="571">
                  <c:v>2.3900000000000006</c:v>
                </c:pt>
                <c:pt idx="572">
                  <c:v>2.3900000000000006</c:v>
                </c:pt>
                <c:pt idx="573">
                  <c:v>2.3900000000000006</c:v>
                </c:pt>
                <c:pt idx="574">
                  <c:v>2.3700000000000006</c:v>
                </c:pt>
                <c:pt idx="575">
                  <c:v>2.35</c:v>
                </c:pt>
                <c:pt idx="576">
                  <c:v>2.33</c:v>
                </c:pt>
                <c:pt idx="577">
                  <c:v>2.33</c:v>
                </c:pt>
                <c:pt idx="578">
                  <c:v>2.3199999999999998</c:v>
                </c:pt>
                <c:pt idx="579">
                  <c:v>2.31</c:v>
                </c:pt>
                <c:pt idx="580">
                  <c:v>2.2999999999999998</c:v>
                </c:pt>
                <c:pt idx="581">
                  <c:v>2.2999999999999998</c:v>
                </c:pt>
                <c:pt idx="582">
                  <c:v>2.23</c:v>
                </c:pt>
                <c:pt idx="583">
                  <c:v>2.4</c:v>
                </c:pt>
                <c:pt idx="584">
                  <c:v>2.3900000000000006</c:v>
                </c:pt>
                <c:pt idx="585">
                  <c:v>2.3700000000000006</c:v>
                </c:pt>
                <c:pt idx="586">
                  <c:v>2.3599999999999994</c:v>
                </c:pt>
                <c:pt idx="587">
                  <c:v>2.3599999999999994</c:v>
                </c:pt>
                <c:pt idx="588">
                  <c:v>2.35</c:v>
                </c:pt>
                <c:pt idx="589">
                  <c:v>2.35</c:v>
                </c:pt>
                <c:pt idx="590">
                  <c:v>2.33</c:v>
                </c:pt>
                <c:pt idx="591">
                  <c:v>2.3199999999999998</c:v>
                </c:pt>
                <c:pt idx="592">
                  <c:v>2.31</c:v>
                </c:pt>
                <c:pt idx="593">
                  <c:v>2.4300000000000002</c:v>
                </c:pt>
                <c:pt idx="594">
                  <c:v>2.42</c:v>
                </c:pt>
                <c:pt idx="595">
                  <c:v>2.3799999999999994</c:v>
                </c:pt>
                <c:pt idx="596">
                  <c:v>2.3799999999999994</c:v>
                </c:pt>
                <c:pt idx="597">
                  <c:v>2.3799999999999994</c:v>
                </c:pt>
                <c:pt idx="598">
                  <c:v>2.3599999999999994</c:v>
                </c:pt>
                <c:pt idx="599">
                  <c:v>2.33</c:v>
                </c:pt>
                <c:pt idx="600">
                  <c:v>2.29</c:v>
                </c:pt>
                <c:pt idx="601">
                  <c:v>2.2599999999999998</c:v>
                </c:pt>
                <c:pt idx="602">
                  <c:v>2.46</c:v>
                </c:pt>
                <c:pt idx="603">
                  <c:v>2.4500000000000002</c:v>
                </c:pt>
                <c:pt idx="604">
                  <c:v>2.44</c:v>
                </c:pt>
                <c:pt idx="605">
                  <c:v>2.4300000000000002</c:v>
                </c:pt>
                <c:pt idx="606">
                  <c:v>2.4</c:v>
                </c:pt>
                <c:pt idx="607">
                  <c:v>2.3900000000000006</c:v>
                </c:pt>
                <c:pt idx="608">
                  <c:v>2.3900000000000006</c:v>
                </c:pt>
                <c:pt idx="609">
                  <c:v>2.34</c:v>
                </c:pt>
                <c:pt idx="610">
                  <c:v>2.3199999999999998</c:v>
                </c:pt>
                <c:pt idx="611">
                  <c:v>2.3199999999999998</c:v>
                </c:pt>
                <c:pt idx="612">
                  <c:v>2.2999999999999998</c:v>
                </c:pt>
                <c:pt idx="613">
                  <c:v>2.29</c:v>
                </c:pt>
                <c:pt idx="614">
                  <c:v>2.27</c:v>
                </c:pt>
                <c:pt idx="615">
                  <c:v>2.5299999999999998</c:v>
                </c:pt>
                <c:pt idx="616">
                  <c:v>2.4900000000000002</c:v>
                </c:pt>
                <c:pt idx="617">
                  <c:v>2.42</c:v>
                </c:pt>
                <c:pt idx="618">
                  <c:v>2.3799999999999994</c:v>
                </c:pt>
                <c:pt idx="619">
                  <c:v>2.3700000000000006</c:v>
                </c:pt>
                <c:pt idx="620">
                  <c:v>2.3700000000000006</c:v>
                </c:pt>
                <c:pt idx="621">
                  <c:v>2.3700000000000006</c:v>
                </c:pt>
                <c:pt idx="622">
                  <c:v>2.3700000000000006</c:v>
                </c:pt>
                <c:pt idx="623">
                  <c:v>2.35</c:v>
                </c:pt>
                <c:pt idx="624">
                  <c:v>2.35</c:v>
                </c:pt>
                <c:pt idx="625">
                  <c:v>2.34</c:v>
                </c:pt>
                <c:pt idx="626">
                  <c:v>2.34</c:v>
                </c:pt>
                <c:pt idx="627">
                  <c:v>2.33</c:v>
                </c:pt>
                <c:pt idx="628">
                  <c:v>2.2999999999999998</c:v>
                </c:pt>
                <c:pt idx="629">
                  <c:v>2.29</c:v>
                </c:pt>
                <c:pt idx="630">
                  <c:v>2.2799999999999998</c:v>
                </c:pt>
                <c:pt idx="631">
                  <c:v>2.2400000000000002</c:v>
                </c:pt>
                <c:pt idx="632">
                  <c:v>2.19</c:v>
                </c:pt>
                <c:pt idx="633">
                  <c:v>2.42</c:v>
                </c:pt>
                <c:pt idx="634">
                  <c:v>2.3900000000000006</c:v>
                </c:pt>
                <c:pt idx="635">
                  <c:v>2.3900000000000006</c:v>
                </c:pt>
                <c:pt idx="636">
                  <c:v>2.3799999999999994</c:v>
                </c:pt>
                <c:pt idx="637">
                  <c:v>2.3599999999999994</c:v>
                </c:pt>
                <c:pt idx="638">
                  <c:v>2.34</c:v>
                </c:pt>
                <c:pt idx="639">
                  <c:v>2.34</c:v>
                </c:pt>
                <c:pt idx="640">
                  <c:v>2.3199999999999998</c:v>
                </c:pt>
                <c:pt idx="641">
                  <c:v>2.3199999999999998</c:v>
                </c:pt>
                <c:pt idx="642">
                  <c:v>2.29</c:v>
                </c:pt>
                <c:pt idx="643">
                  <c:v>2.27</c:v>
                </c:pt>
                <c:pt idx="644">
                  <c:v>2.61</c:v>
                </c:pt>
                <c:pt idx="645">
                  <c:v>2.58</c:v>
                </c:pt>
                <c:pt idx="646">
                  <c:v>2.41</c:v>
                </c:pt>
                <c:pt idx="647">
                  <c:v>2.4</c:v>
                </c:pt>
                <c:pt idx="648">
                  <c:v>2.4</c:v>
                </c:pt>
                <c:pt idx="649">
                  <c:v>2.4</c:v>
                </c:pt>
                <c:pt idx="650">
                  <c:v>2.3900000000000006</c:v>
                </c:pt>
                <c:pt idx="651">
                  <c:v>2.3799999999999994</c:v>
                </c:pt>
                <c:pt idx="652">
                  <c:v>2.3599999999999994</c:v>
                </c:pt>
                <c:pt idx="653">
                  <c:v>2.35</c:v>
                </c:pt>
                <c:pt idx="654">
                  <c:v>2.33</c:v>
                </c:pt>
                <c:pt idx="655">
                  <c:v>2.33</c:v>
                </c:pt>
                <c:pt idx="656">
                  <c:v>2.3199999999999998</c:v>
                </c:pt>
                <c:pt idx="657">
                  <c:v>2.3199999999999998</c:v>
                </c:pt>
                <c:pt idx="658">
                  <c:v>2.3199999999999998</c:v>
                </c:pt>
                <c:pt idx="659">
                  <c:v>2.29</c:v>
                </c:pt>
                <c:pt idx="660">
                  <c:v>2.29</c:v>
                </c:pt>
                <c:pt idx="661">
                  <c:v>2.2799999999999998</c:v>
                </c:pt>
                <c:pt idx="662">
                  <c:v>2.4700000000000002</c:v>
                </c:pt>
                <c:pt idx="663">
                  <c:v>2.44</c:v>
                </c:pt>
                <c:pt idx="664">
                  <c:v>2.4</c:v>
                </c:pt>
                <c:pt idx="665">
                  <c:v>2.3900000000000006</c:v>
                </c:pt>
                <c:pt idx="666">
                  <c:v>2.3900000000000006</c:v>
                </c:pt>
                <c:pt idx="667">
                  <c:v>2.3900000000000006</c:v>
                </c:pt>
                <c:pt idx="668">
                  <c:v>2.3799999999999994</c:v>
                </c:pt>
                <c:pt idx="669">
                  <c:v>2.3700000000000006</c:v>
                </c:pt>
                <c:pt idx="670">
                  <c:v>2.3700000000000006</c:v>
                </c:pt>
                <c:pt idx="671">
                  <c:v>2.3599999999999994</c:v>
                </c:pt>
                <c:pt idx="672">
                  <c:v>2.31</c:v>
                </c:pt>
                <c:pt idx="673">
                  <c:v>2.4700000000000002</c:v>
                </c:pt>
                <c:pt idx="674">
                  <c:v>2.4300000000000002</c:v>
                </c:pt>
                <c:pt idx="675">
                  <c:v>2.42</c:v>
                </c:pt>
                <c:pt idx="676">
                  <c:v>2.42</c:v>
                </c:pt>
                <c:pt idx="677">
                  <c:v>2.3700000000000006</c:v>
                </c:pt>
                <c:pt idx="678">
                  <c:v>2.3700000000000006</c:v>
                </c:pt>
                <c:pt idx="679">
                  <c:v>2.3599999999999994</c:v>
                </c:pt>
                <c:pt idx="680">
                  <c:v>2.3599999999999994</c:v>
                </c:pt>
                <c:pt idx="681">
                  <c:v>2.3199999999999998</c:v>
                </c:pt>
                <c:pt idx="682">
                  <c:v>2.29</c:v>
                </c:pt>
                <c:pt idx="683">
                  <c:v>2.27</c:v>
                </c:pt>
                <c:pt idx="684">
                  <c:v>2.75</c:v>
                </c:pt>
                <c:pt idx="685">
                  <c:v>2.5499999999999998</c:v>
                </c:pt>
                <c:pt idx="686">
                  <c:v>2.44</c:v>
                </c:pt>
                <c:pt idx="687">
                  <c:v>2.4300000000000002</c:v>
                </c:pt>
                <c:pt idx="688">
                  <c:v>2.3900000000000006</c:v>
                </c:pt>
                <c:pt idx="689">
                  <c:v>2.3900000000000006</c:v>
                </c:pt>
                <c:pt idx="690">
                  <c:v>2.3900000000000006</c:v>
                </c:pt>
                <c:pt idx="691">
                  <c:v>2.3700000000000006</c:v>
                </c:pt>
                <c:pt idx="692">
                  <c:v>2.3700000000000006</c:v>
                </c:pt>
                <c:pt idx="693">
                  <c:v>2.3700000000000006</c:v>
                </c:pt>
                <c:pt idx="694">
                  <c:v>2.3599999999999994</c:v>
                </c:pt>
                <c:pt idx="695">
                  <c:v>2.3599999999999994</c:v>
                </c:pt>
                <c:pt idx="696">
                  <c:v>2.3599999999999994</c:v>
                </c:pt>
                <c:pt idx="697">
                  <c:v>2.35</c:v>
                </c:pt>
                <c:pt idx="698">
                  <c:v>2.35</c:v>
                </c:pt>
                <c:pt idx="699">
                  <c:v>2.2999999999999998</c:v>
                </c:pt>
                <c:pt idx="700">
                  <c:v>2.2999999999999998</c:v>
                </c:pt>
                <c:pt idx="701">
                  <c:v>2.0299999999999998</c:v>
                </c:pt>
                <c:pt idx="702">
                  <c:v>2.59</c:v>
                </c:pt>
                <c:pt idx="703">
                  <c:v>2.46</c:v>
                </c:pt>
                <c:pt idx="704">
                  <c:v>2.4500000000000002</c:v>
                </c:pt>
                <c:pt idx="705">
                  <c:v>2.4300000000000002</c:v>
                </c:pt>
                <c:pt idx="706">
                  <c:v>2.4300000000000002</c:v>
                </c:pt>
                <c:pt idx="707">
                  <c:v>2.42</c:v>
                </c:pt>
                <c:pt idx="708">
                  <c:v>2.41</c:v>
                </c:pt>
                <c:pt idx="709">
                  <c:v>2.4</c:v>
                </c:pt>
                <c:pt idx="710">
                  <c:v>2.4</c:v>
                </c:pt>
                <c:pt idx="711">
                  <c:v>2.3700000000000006</c:v>
                </c:pt>
                <c:pt idx="712">
                  <c:v>2.3599999999999994</c:v>
                </c:pt>
                <c:pt idx="713">
                  <c:v>2.33</c:v>
                </c:pt>
                <c:pt idx="714">
                  <c:v>2.33</c:v>
                </c:pt>
                <c:pt idx="715">
                  <c:v>2.31</c:v>
                </c:pt>
                <c:pt idx="716">
                  <c:v>2.2799999999999998</c:v>
                </c:pt>
                <c:pt idx="717">
                  <c:v>2.2599999999999998</c:v>
                </c:pt>
                <c:pt idx="718">
                  <c:v>2.5499999999999998</c:v>
                </c:pt>
                <c:pt idx="719">
                  <c:v>2.5499999999999998</c:v>
                </c:pt>
                <c:pt idx="720">
                  <c:v>2.5099999999999998</c:v>
                </c:pt>
                <c:pt idx="721">
                  <c:v>2.5</c:v>
                </c:pt>
                <c:pt idx="722">
                  <c:v>2.4300000000000002</c:v>
                </c:pt>
                <c:pt idx="723">
                  <c:v>2.4300000000000002</c:v>
                </c:pt>
                <c:pt idx="724">
                  <c:v>2.4300000000000002</c:v>
                </c:pt>
                <c:pt idx="725">
                  <c:v>2.42</c:v>
                </c:pt>
                <c:pt idx="726">
                  <c:v>2.41</c:v>
                </c:pt>
                <c:pt idx="727">
                  <c:v>2.41</c:v>
                </c:pt>
                <c:pt idx="728">
                  <c:v>2.3900000000000006</c:v>
                </c:pt>
                <c:pt idx="729">
                  <c:v>2.3900000000000006</c:v>
                </c:pt>
                <c:pt idx="730">
                  <c:v>2.3799999999999994</c:v>
                </c:pt>
                <c:pt idx="731">
                  <c:v>2.3700000000000006</c:v>
                </c:pt>
                <c:pt idx="732">
                  <c:v>2.3700000000000006</c:v>
                </c:pt>
                <c:pt idx="733">
                  <c:v>2.3700000000000006</c:v>
                </c:pt>
                <c:pt idx="734">
                  <c:v>2.3599999999999994</c:v>
                </c:pt>
                <c:pt idx="735">
                  <c:v>2.3599999999999994</c:v>
                </c:pt>
                <c:pt idx="736">
                  <c:v>2.35</c:v>
                </c:pt>
                <c:pt idx="737">
                  <c:v>2.33</c:v>
                </c:pt>
                <c:pt idx="738">
                  <c:v>2.33</c:v>
                </c:pt>
                <c:pt idx="739">
                  <c:v>2.3199999999999998</c:v>
                </c:pt>
                <c:pt idx="740">
                  <c:v>2.31</c:v>
                </c:pt>
                <c:pt idx="741">
                  <c:v>2.2999999999999998</c:v>
                </c:pt>
                <c:pt idx="742">
                  <c:v>2.29</c:v>
                </c:pt>
                <c:pt idx="743">
                  <c:v>2.29</c:v>
                </c:pt>
                <c:pt idx="744">
                  <c:v>2.21</c:v>
                </c:pt>
                <c:pt idx="745">
                  <c:v>2.67</c:v>
                </c:pt>
                <c:pt idx="746">
                  <c:v>2.62</c:v>
                </c:pt>
                <c:pt idx="747">
                  <c:v>2.4500000000000002</c:v>
                </c:pt>
                <c:pt idx="748">
                  <c:v>2.4500000000000002</c:v>
                </c:pt>
                <c:pt idx="749">
                  <c:v>2.41</c:v>
                </c:pt>
                <c:pt idx="750">
                  <c:v>2.41</c:v>
                </c:pt>
                <c:pt idx="751">
                  <c:v>2.4</c:v>
                </c:pt>
                <c:pt idx="752">
                  <c:v>2.3900000000000006</c:v>
                </c:pt>
                <c:pt idx="753">
                  <c:v>2.3900000000000006</c:v>
                </c:pt>
                <c:pt idx="754">
                  <c:v>2.3900000000000006</c:v>
                </c:pt>
                <c:pt idx="755">
                  <c:v>2.3900000000000006</c:v>
                </c:pt>
                <c:pt idx="756">
                  <c:v>2.3700000000000006</c:v>
                </c:pt>
                <c:pt idx="757">
                  <c:v>2.3700000000000006</c:v>
                </c:pt>
                <c:pt idx="758">
                  <c:v>2.3599999999999994</c:v>
                </c:pt>
                <c:pt idx="759">
                  <c:v>2.35</c:v>
                </c:pt>
                <c:pt idx="760">
                  <c:v>2.34</c:v>
                </c:pt>
                <c:pt idx="761">
                  <c:v>2.3199999999999998</c:v>
                </c:pt>
                <c:pt idx="762">
                  <c:v>2.2599999999999998</c:v>
                </c:pt>
                <c:pt idx="763">
                  <c:v>2.2599999999999998</c:v>
                </c:pt>
                <c:pt idx="764">
                  <c:v>2.2400000000000002</c:v>
                </c:pt>
                <c:pt idx="765">
                  <c:v>2.21</c:v>
                </c:pt>
                <c:pt idx="766">
                  <c:v>2.21</c:v>
                </c:pt>
                <c:pt idx="767">
                  <c:v>2.5299999999999998</c:v>
                </c:pt>
                <c:pt idx="768">
                  <c:v>2.48</c:v>
                </c:pt>
                <c:pt idx="769">
                  <c:v>2.48</c:v>
                </c:pt>
                <c:pt idx="770">
                  <c:v>2.4700000000000002</c:v>
                </c:pt>
                <c:pt idx="771">
                  <c:v>2.4700000000000002</c:v>
                </c:pt>
                <c:pt idx="772">
                  <c:v>2.4500000000000002</c:v>
                </c:pt>
                <c:pt idx="773">
                  <c:v>2.4500000000000002</c:v>
                </c:pt>
                <c:pt idx="774">
                  <c:v>2.42</c:v>
                </c:pt>
                <c:pt idx="775">
                  <c:v>2.4</c:v>
                </c:pt>
                <c:pt idx="776">
                  <c:v>2.4</c:v>
                </c:pt>
                <c:pt idx="777">
                  <c:v>2.3799999999999994</c:v>
                </c:pt>
                <c:pt idx="778">
                  <c:v>2.3700000000000006</c:v>
                </c:pt>
                <c:pt idx="779">
                  <c:v>2.35</c:v>
                </c:pt>
                <c:pt idx="780">
                  <c:v>2.34</c:v>
                </c:pt>
                <c:pt idx="781">
                  <c:v>2.3199999999999998</c:v>
                </c:pt>
                <c:pt idx="782">
                  <c:v>2.3199999999999998</c:v>
                </c:pt>
                <c:pt idx="783">
                  <c:v>2.3199999999999998</c:v>
                </c:pt>
                <c:pt idx="784">
                  <c:v>2.2999999999999998</c:v>
                </c:pt>
                <c:pt idx="785">
                  <c:v>2.2799999999999998</c:v>
                </c:pt>
                <c:pt idx="786">
                  <c:v>2.7</c:v>
                </c:pt>
                <c:pt idx="787">
                  <c:v>2.5099999999999998</c:v>
                </c:pt>
                <c:pt idx="788">
                  <c:v>2.48</c:v>
                </c:pt>
                <c:pt idx="789">
                  <c:v>2.4500000000000002</c:v>
                </c:pt>
                <c:pt idx="790">
                  <c:v>2.4</c:v>
                </c:pt>
                <c:pt idx="791">
                  <c:v>2.3900000000000006</c:v>
                </c:pt>
                <c:pt idx="792">
                  <c:v>2.3900000000000006</c:v>
                </c:pt>
                <c:pt idx="793">
                  <c:v>2.3900000000000006</c:v>
                </c:pt>
                <c:pt idx="794">
                  <c:v>2.3799999999999994</c:v>
                </c:pt>
                <c:pt idx="795">
                  <c:v>2.3799999999999994</c:v>
                </c:pt>
                <c:pt idx="796">
                  <c:v>2.3700000000000006</c:v>
                </c:pt>
                <c:pt idx="797">
                  <c:v>2.3599999999999994</c:v>
                </c:pt>
                <c:pt idx="798">
                  <c:v>2.35</c:v>
                </c:pt>
                <c:pt idx="799">
                  <c:v>2.34</c:v>
                </c:pt>
                <c:pt idx="800">
                  <c:v>2.3199999999999998</c:v>
                </c:pt>
                <c:pt idx="801">
                  <c:v>2.3199999999999998</c:v>
                </c:pt>
                <c:pt idx="802">
                  <c:v>2.31</c:v>
                </c:pt>
                <c:pt idx="803">
                  <c:v>2.31</c:v>
                </c:pt>
                <c:pt idx="804">
                  <c:v>2.2999999999999998</c:v>
                </c:pt>
                <c:pt idx="805">
                  <c:v>2.2799999999999998</c:v>
                </c:pt>
                <c:pt idx="806">
                  <c:v>2.2799999999999998</c:v>
                </c:pt>
                <c:pt idx="807">
                  <c:v>2.27</c:v>
                </c:pt>
                <c:pt idx="808">
                  <c:v>2.2200000000000002</c:v>
                </c:pt>
                <c:pt idx="809">
                  <c:v>2.5299999999999998</c:v>
                </c:pt>
                <c:pt idx="810">
                  <c:v>2.4500000000000002</c:v>
                </c:pt>
                <c:pt idx="811">
                  <c:v>2.44</c:v>
                </c:pt>
                <c:pt idx="812">
                  <c:v>2.4300000000000002</c:v>
                </c:pt>
                <c:pt idx="813">
                  <c:v>2.4300000000000002</c:v>
                </c:pt>
                <c:pt idx="814">
                  <c:v>2.4300000000000002</c:v>
                </c:pt>
                <c:pt idx="815">
                  <c:v>2.3799999999999994</c:v>
                </c:pt>
                <c:pt idx="816">
                  <c:v>2.3700000000000006</c:v>
                </c:pt>
                <c:pt idx="817">
                  <c:v>2.3599999999999994</c:v>
                </c:pt>
                <c:pt idx="818">
                  <c:v>2.35</c:v>
                </c:pt>
                <c:pt idx="819">
                  <c:v>2.35</c:v>
                </c:pt>
                <c:pt idx="820">
                  <c:v>2.35</c:v>
                </c:pt>
                <c:pt idx="821">
                  <c:v>2.33</c:v>
                </c:pt>
                <c:pt idx="822">
                  <c:v>2.33</c:v>
                </c:pt>
                <c:pt idx="823">
                  <c:v>2.33</c:v>
                </c:pt>
                <c:pt idx="824">
                  <c:v>2.3199999999999998</c:v>
                </c:pt>
                <c:pt idx="825">
                  <c:v>2.3199999999999998</c:v>
                </c:pt>
                <c:pt idx="826">
                  <c:v>2.2999999999999998</c:v>
                </c:pt>
                <c:pt idx="827">
                  <c:v>2.29</c:v>
                </c:pt>
                <c:pt idx="828">
                  <c:v>2.27</c:v>
                </c:pt>
                <c:pt idx="829">
                  <c:v>2.23</c:v>
                </c:pt>
                <c:pt idx="830">
                  <c:v>2.52</c:v>
                </c:pt>
                <c:pt idx="831">
                  <c:v>2.5</c:v>
                </c:pt>
                <c:pt idx="832">
                  <c:v>2.4700000000000002</c:v>
                </c:pt>
                <c:pt idx="833">
                  <c:v>2.4300000000000002</c:v>
                </c:pt>
                <c:pt idx="834">
                  <c:v>2.4300000000000002</c:v>
                </c:pt>
                <c:pt idx="835">
                  <c:v>2.42</c:v>
                </c:pt>
                <c:pt idx="836">
                  <c:v>2.3900000000000006</c:v>
                </c:pt>
                <c:pt idx="837">
                  <c:v>2.3900000000000006</c:v>
                </c:pt>
                <c:pt idx="838">
                  <c:v>2.3799999999999994</c:v>
                </c:pt>
                <c:pt idx="839">
                  <c:v>2.3700000000000006</c:v>
                </c:pt>
                <c:pt idx="840">
                  <c:v>2.3599999999999994</c:v>
                </c:pt>
                <c:pt idx="841">
                  <c:v>2.3599999999999994</c:v>
                </c:pt>
                <c:pt idx="842">
                  <c:v>2.3599999999999994</c:v>
                </c:pt>
                <c:pt idx="843">
                  <c:v>2.3599999999999994</c:v>
                </c:pt>
                <c:pt idx="844">
                  <c:v>2.33</c:v>
                </c:pt>
                <c:pt idx="845">
                  <c:v>2.3199999999999998</c:v>
                </c:pt>
                <c:pt idx="846">
                  <c:v>2.2599999999999998</c:v>
                </c:pt>
                <c:pt idx="847">
                  <c:v>2.2400000000000002</c:v>
                </c:pt>
                <c:pt idx="848">
                  <c:v>2.6</c:v>
                </c:pt>
                <c:pt idx="849">
                  <c:v>2.5499999999999998</c:v>
                </c:pt>
                <c:pt idx="850">
                  <c:v>2.5</c:v>
                </c:pt>
                <c:pt idx="851">
                  <c:v>2.4700000000000002</c:v>
                </c:pt>
                <c:pt idx="852">
                  <c:v>2.4500000000000002</c:v>
                </c:pt>
                <c:pt idx="853">
                  <c:v>2.44</c:v>
                </c:pt>
                <c:pt idx="854">
                  <c:v>2.44</c:v>
                </c:pt>
                <c:pt idx="855">
                  <c:v>2.42</c:v>
                </c:pt>
                <c:pt idx="856">
                  <c:v>2.42</c:v>
                </c:pt>
                <c:pt idx="857">
                  <c:v>2.41</c:v>
                </c:pt>
                <c:pt idx="858">
                  <c:v>2.4</c:v>
                </c:pt>
                <c:pt idx="859">
                  <c:v>2.4</c:v>
                </c:pt>
                <c:pt idx="860">
                  <c:v>2.3900000000000006</c:v>
                </c:pt>
                <c:pt idx="861">
                  <c:v>2.3799999999999994</c:v>
                </c:pt>
                <c:pt idx="862">
                  <c:v>2.3799999999999994</c:v>
                </c:pt>
                <c:pt idx="863">
                  <c:v>2.3599999999999994</c:v>
                </c:pt>
                <c:pt idx="864">
                  <c:v>2.3599999999999994</c:v>
                </c:pt>
                <c:pt idx="865">
                  <c:v>2.35</c:v>
                </c:pt>
                <c:pt idx="866">
                  <c:v>2.34</c:v>
                </c:pt>
                <c:pt idx="867">
                  <c:v>2.34</c:v>
                </c:pt>
                <c:pt idx="868">
                  <c:v>2.33</c:v>
                </c:pt>
                <c:pt idx="869">
                  <c:v>2.29</c:v>
                </c:pt>
                <c:pt idx="870">
                  <c:v>2.2799999999999998</c:v>
                </c:pt>
                <c:pt idx="871">
                  <c:v>2.25</c:v>
                </c:pt>
                <c:pt idx="872">
                  <c:v>2.21</c:v>
                </c:pt>
                <c:pt idx="873">
                  <c:v>2.08</c:v>
                </c:pt>
                <c:pt idx="874">
                  <c:v>2.5499999999999998</c:v>
                </c:pt>
                <c:pt idx="875">
                  <c:v>2.5299999999999998</c:v>
                </c:pt>
                <c:pt idx="876">
                  <c:v>2.4900000000000002</c:v>
                </c:pt>
                <c:pt idx="877">
                  <c:v>2.4900000000000002</c:v>
                </c:pt>
                <c:pt idx="878">
                  <c:v>2.48</c:v>
                </c:pt>
                <c:pt idx="879">
                  <c:v>2.48</c:v>
                </c:pt>
                <c:pt idx="880">
                  <c:v>2.4700000000000002</c:v>
                </c:pt>
                <c:pt idx="881">
                  <c:v>2.4500000000000002</c:v>
                </c:pt>
                <c:pt idx="882">
                  <c:v>2.4500000000000002</c:v>
                </c:pt>
                <c:pt idx="883">
                  <c:v>2.44</c:v>
                </c:pt>
                <c:pt idx="884">
                  <c:v>2.44</c:v>
                </c:pt>
                <c:pt idx="885">
                  <c:v>2.4300000000000002</c:v>
                </c:pt>
                <c:pt idx="886">
                  <c:v>2.42</c:v>
                </c:pt>
                <c:pt idx="887">
                  <c:v>2.41</c:v>
                </c:pt>
                <c:pt idx="888">
                  <c:v>2.4</c:v>
                </c:pt>
                <c:pt idx="889">
                  <c:v>2.3900000000000006</c:v>
                </c:pt>
                <c:pt idx="890">
                  <c:v>2.3900000000000006</c:v>
                </c:pt>
                <c:pt idx="891">
                  <c:v>2.3799999999999994</c:v>
                </c:pt>
                <c:pt idx="892">
                  <c:v>2.3700000000000006</c:v>
                </c:pt>
                <c:pt idx="893">
                  <c:v>2.3599999999999994</c:v>
                </c:pt>
                <c:pt idx="894">
                  <c:v>2.3599999999999994</c:v>
                </c:pt>
                <c:pt idx="895">
                  <c:v>2.35</c:v>
                </c:pt>
                <c:pt idx="896">
                  <c:v>2.34</c:v>
                </c:pt>
                <c:pt idx="897">
                  <c:v>2.3199999999999998</c:v>
                </c:pt>
                <c:pt idx="898">
                  <c:v>2.2799999999999998</c:v>
                </c:pt>
                <c:pt idx="899">
                  <c:v>2.23</c:v>
                </c:pt>
                <c:pt idx="900">
                  <c:v>2.23</c:v>
                </c:pt>
                <c:pt idx="901">
                  <c:v>2.5099999999999998</c:v>
                </c:pt>
                <c:pt idx="902">
                  <c:v>2.4900000000000002</c:v>
                </c:pt>
                <c:pt idx="903">
                  <c:v>2.48</c:v>
                </c:pt>
                <c:pt idx="904">
                  <c:v>2.4700000000000002</c:v>
                </c:pt>
                <c:pt idx="905">
                  <c:v>2.4700000000000002</c:v>
                </c:pt>
                <c:pt idx="906">
                  <c:v>2.4700000000000002</c:v>
                </c:pt>
                <c:pt idx="907">
                  <c:v>2.46</c:v>
                </c:pt>
                <c:pt idx="908">
                  <c:v>2.46</c:v>
                </c:pt>
                <c:pt idx="909">
                  <c:v>2.46</c:v>
                </c:pt>
                <c:pt idx="910">
                  <c:v>2.4500000000000002</c:v>
                </c:pt>
                <c:pt idx="911">
                  <c:v>2.44</c:v>
                </c:pt>
                <c:pt idx="912">
                  <c:v>2.4300000000000002</c:v>
                </c:pt>
                <c:pt idx="913">
                  <c:v>2.4300000000000002</c:v>
                </c:pt>
                <c:pt idx="914">
                  <c:v>2.42</c:v>
                </c:pt>
                <c:pt idx="915">
                  <c:v>2.42</c:v>
                </c:pt>
                <c:pt idx="916">
                  <c:v>2.41</c:v>
                </c:pt>
                <c:pt idx="917">
                  <c:v>2.41</c:v>
                </c:pt>
                <c:pt idx="918">
                  <c:v>2.4</c:v>
                </c:pt>
                <c:pt idx="919">
                  <c:v>2.4</c:v>
                </c:pt>
                <c:pt idx="920">
                  <c:v>2.4</c:v>
                </c:pt>
                <c:pt idx="921">
                  <c:v>2.3700000000000006</c:v>
                </c:pt>
                <c:pt idx="922">
                  <c:v>2.3700000000000006</c:v>
                </c:pt>
                <c:pt idx="923">
                  <c:v>2.3599999999999994</c:v>
                </c:pt>
                <c:pt idx="924">
                  <c:v>2.34</c:v>
                </c:pt>
                <c:pt idx="925">
                  <c:v>2.33</c:v>
                </c:pt>
                <c:pt idx="926">
                  <c:v>2.3199999999999998</c:v>
                </c:pt>
                <c:pt idx="927">
                  <c:v>2.3199999999999998</c:v>
                </c:pt>
                <c:pt idx="928">
                  <c:v>2.2200000000000002</c:v>
                </c:pt>
                <c:pt idx="929">
                  <c:v>2.61</c:v>
                </c:pt>
                <c:pt idx="930">
                  <c:v>2.4500000000000002</c:v>
                </c:pt>
                <c:pt idx="931">
                  <c:v>2.4500000000000002</c:v>
                </c:pt>
                <c:pt idx="932">
                  <c:v>2.4500000000000002</c:v>
                </c:pt>
                <c:pt idx="933">
                  <c:v>2.44</c:v>
                </c:pt>
                <c:pt idx="934">
                  <c:v>2.4</c:v>
                </c:pt>
                <c:pt idx="935">
                  <c:v>2.4</c:v>
                </c:pt>
                <c:pt idx="936">
                  <c:v>2.3900000000000006</c:v>
                </c:pt>
                <c:pt idx="937">
                  <c:v>2.3700000000000006</c:v>
                </c:pt>
                <c:pt idx="938">
                  <c:v>2.3700000000000006</c:v>
                </c:pt>
                <c:pt idx="939">
                  <c:v>2.3599999999999994</c:v>
                </c:pt>
                <c:pt idx="940">
                  <c:v>2.35</c:v>
                </c:pt>
                <c:pt idx="941">
                  <c:v>2.35</c:v>
                </c:pt>
                <c:pt idx="942">
                  <c:v>2.33</c:v>
                </c:pt>
                <c:pt idx="943">
                  <c:v>2.2799999999999998</c:v>
                </c:pt>
                <c:pt idx="944">
                  <c:v>2.63</c:v>
                </c:pt>
                <c:pt idx="945">
                  <c:v>2.58</c:v>
                </c:pt>
                <c:pt idx="946">
                  <c:v>2.56</c:v>
                </c:pt>
                <c:pt idx="947">
                  <c:v>2.5499999999999998</c:v>
                </c:pt>
                <c:pt idx="948">
                  <c:v>2.5499999999999998</c:v>
                </c:pt>
                <c:pt idx="949">
                  <c:v>2.54</c:v>
                </c:pt>
                <c:pt idx="950">
                  <c:v>2.54</c:v>
                </c:pt>
                <c:pt idx="951">
                  <c:v>2.54</c:v>
                </c:pt>
                <c:pt idx="952">
                  <c:v>2.54</c:v>
                </c:pt>
                <c:pt idx="953">
                  <c:v>2.5099999999999998</c:v>
                </c:pt>
                <c:pt idx="954">
                  <c:v>2.4700000000000002</c:v>
                </c:pt>
                <c:pt idx="955">
                  <c:v>2.46</c:v>
                </c:pt>
                <c:pt idx="956">
                  <c:v>2.4500000000000002</c:v>
                </c:pt>
                <c:pt idx="957">
                  <c:v>2.44</c:v>
                </c:pt>
                <c:pt idx="958">
                  <c:v>2.44</c:v>
                </c:pt>
                <c:pt idx="959">
                  <c:v>2.4300000000000002</c:v>
                </c:pt>
                <c:pt idx="960">
                  <c:v>2.42</c:v>
                </c:pt>
                <c:pt idx="961">
                  <c:v>2.41</c:v>
                </c:pt>
                <c:pt idx="962">
                  <c:v>2.4</c:v>
                </c:pt>
                <c:pt idx="963">
                  <c:v>2.3900000000000006</c:v>
                </c:pt>
                <c:pt idx="964">
                  <c:v>2.3799999999999994</c:v>
                </c:pt>
                <c:pt idx="965">
                  <c:v>2.3799999999999994</c:v>
                </c:pt>
                <c:pt idx="966">
                  <c:v>2.3700000000000006</c:v>
                </c:pt>
                <c:pt idx="967">
                  <c:v>2.35</c:v>
                </c:pt>
                <c:pt idx="968">
                  <c:v>2.34</c:v>
                </c:pt>
                <c:pt idx="969">
                  <c:v>2.29</c:v>
                </c:pt>
                <c:pt idx="970">
                  <c:v>2.21</c:v>
                </c:pt>
                <c:pt idx="971">
                  <c:v>2.6</c:v>
                </c:pt>
                <c:pt idx="972">
                  <c:v>2.52</c:v>
                </c:pt>
                <c:pt idx="973">
                  <c:v>2.4900000000000002</c:v>
                </c:pt>
                <c:pt idx="974">
                  <c:v>2.4900000000000002</c:v>
                </c:pt>
                <c:pt idx="975">
                  <c:v>2.46</c:v>
                </c:pt>
                <c:pt idx="976">
                  <c:v>2.4300000000000002</c:v>
                </c:pt>
                <c:pt idx="977">
                  <c:v>2.4300000000000002</c:v>
                </c:pt>
                <c:pt idx="978">
                  <c:v>2.42</c:v>
                </c:pt>
                <c:pt idx="979">
                  <c:v>2.42</c:v>
                </c:pt>
                <c:pt idx="980">
                  <c:v>2.41</c:v>
                </c:pt>
                <c:pt idx="981">
                  <c:v>2.41</c:v>
                </c:pt>
                <c:pt idx="982">
                  <c:v>2.3900000000000006</c:v>
                </c:pt>
                <c:pt idx="983">
                  <c:v>2.3799999999999994</c:v>
                </c:pt>
                <c:pt idx="984">
                  <c:v>2.3700000000000006</c:v>
                </c:pt>
                <c:pt idx="985">
                  <c:v>2.34</c:v>
                </c:pt>
                <c:pt idx="986">
                  <c:v>2.2999999999999998</c:v>
                </c:pt>
                <c:pt idx="987">
                  <c:v>2.27</c:v>
                </c:pt>
                <c:pt idx="988">
                  <c:v>2.2599999999999998</c:v>
                </c:pt>
                <c:pt idx="989">
                  <c:v>2.78</c:v>
                </c:pt>
                <c:pt idx="990">
                  <c:v>2.62</c:v>
                </c:pt>
                <c:pt idx="991">
                  <c:v>2.56</c:v>
                </c:pt>
                <c:pt idx="992">
                  <c:v>2.5299999999999998</c:v>
                </c:pt>
                <c:pt idx="993">
                  <c:v>2.52</c:v>
                </c:pt>
                <c:pt idx="994">
                  <c:v>2.52</c:v>
                </c:pt>
                <c:pt idx="995">
                  <c:v>2.5</c:v>
                </c:pt>
                <c:pt idx="996">
                  <c:v>2.4900000000000002</c:v>
                </c:pt>
                <c:pt idx="997">
                  <c:v>2.46</c:v>
                </c:pt>
                <c:pt idx="998">
                  <c:v>2.4500000000000002</c:v>
                </c:pt>
                <c:pt idx="999">
                  <c:v>2.44</c:v>
                </c:pt>
                <c:pt idx="1000">
                  <c:v>2.4300000000000002</c:v>
                </c:pt>
                <c:pt idx="1001">
                  <c:v>2.42</c:v>
                </c:pt>
                <c:pt idx="1002">
                  <c:v>2.42</c:v>
                </c:pt>
                <c:pt idx="1003">
                  <c:v>2.41</c:v>
                </c:pt>
                <c:pt idx="1004">
                  <c:v>2.41</c:v>
                </c:pt>
                <c:pt idx="1005">
                  <c:v>2.41</c:v>
                </c:pt>
                <c:pt idx="1006">
                  <c:v>2.41</c:v>
                </c:pt>
                <c:pt idx="1007">
                  <c:v>2.41</c:v>
                </c:pt>
                <c:pt idx="1008">
                  <c:v>2.4</c:v>
                </c:pt>
                <c:pt idx="1009">
                  <c:v>2.3900000000000006</c:v>
                </c:pt>
                <c:pt idx="1010">
                  <c:v>2.3900000000000006</c:v>
                </c:pt>
                <c:pt idx="1011">
                  <c:v>2.3900000000000006</c:v>
                </c:pt>
                <c:pt idx="1012">
                  <c:v>2.3900000000000006</c:v>
                </c:pt>
                <c:pt idx="1013">
                  <c:v>2.3799999999999994</c:v>
                </c:pt>
                <c:pt idx="1014">
                  <c:v>2.3700000000000006</c:v>
                </c:pt>
                <c:pt idx="1015">
                  <c:v>2.29</c:v>
                </c:pt>
                <c:pt idx="1016">
                  <c:v>2.2799999999999998</c:v>
                </c:pt>
                <c:pt idx="1017">
                  <c:v>2.2599999999999998</c:v>
                </c:pt>
                <c:pt idx="1018">
                  <c:v>2.5299999999999998</c:v>
                </c:pt>
                <c:pt idx="1019">
                  <c:v>2.52</c:v>
                </c:pt>
                <c:pt idx="1020">
                  <c:v>2.5099999999999998</c:v>
                </c:pt>
                <c:pt idx="1021">
                  <c:v>2.4700000000000002</c:v>
                </c:pt>
                <c:pt idx="1022">
                  <c:v>2.46</c:v>
                </c:pt>
                <c:pt idx="1023">
                  <c:v>2.46</c:v>
                </c:pt>
                <c:pt idx="1024">
                  <c:v>2.4500000000000002</c:v>
                </c:pt>
                <c:pt idx="1025">
                  <c:v>2.4500000000000002</c:v>
                </c:pt>
                <c:pt idx="1026">
                  <c:v>2.44</c:v>
                </c:pt>
                <c:pt idx="1027">
                  <c:v>2.4300000000000002</c:v>
                </c:pt>
                <c:pt idx="1028">
                  <c:v>2.42</c:v>
                </c:pt>
                <c:pt idx="1029">
                  <c:v>2.41</c:v>
                </c:pt>
                <c:pt idx="1030">
                  <c:v>2.4</c:v>
                </c:pt>
                <c:pt idx="1031">
                  <c:v>2.3900000000000006</c:v>
                </c:pt>
                <c:pt idx="1032">
                  <c:v>2.3900000000000006</c:v>
                </c:pt>
                <c:pt idx="1033">
                  <c:v>2.3799999999999994</c:v>
                </c:pt>
                <c:pt idx="1034">
                  <c:v>2.3799999999999994</c:v>
                </c:pt>
                <c:pt idx="1035">
                  <c:v>2.3700000000000006</c:v>
                </c:pt>
                <c:pt idx="1036">
                  <c:v>2.34</c:v>
                </c:pt>
                <c:pt idx="1037">
                  <c:v>2.3199999999999998</c:v>
                </c:pt>
                <c:pt idx="1038">
                  <c:v>2.31</c:v>
                </c:pt>
                <c:pt idx="1039">
                  <c:v>2.29</c:v>
                </c:pt>
                <c:pt idx="1040">
                  <c:v>2.2799999999999998</c:v>
                </c:pt>
                <c:pt idx="1041">
                  <c:v>2.2799999999999998</c:v>
                </c:pt>
                <c:pt idx="1042">
                  <c:v>2.54</c:v>
                </c:pt>
                <c:pt idx="1043">
                  <c:v>2.52</c:v>
                </c:pt>
                <c:pt idx="1044">
                  <c:v>2.4900000000000002</c:v>
                </c:pt>
                <c:pt idx="1045">
                  <c:v>2.48</c:v>
                </c:pt>
                <c:pt idx="1046">
                  <c:v>2.46</c:v>
                </c:pt>
                <c:pt idx="1047">
                  <c:v>2.4500000000000002</c:v>
                </c:pt>
                <c:pt idx="1048">
                  <c:v>2.44</c:v>
                </c:pt>
                <c:pt idx="1049">
                  <c:v>2.4300000000000002</c:v>
                </c:pt>
                <c:pt idx="1050">
                  <c:v>2.42</c:v>
                </c:pt>
                <c:pt idx="1051">
                  <c:v>2.41</c:v>
                </c:pt>
                <c:pt idx="1052">
                  <c:v>2.3900000000000006</c:v>
                </c:pt>
                <c:pt idx="1053">
                  <c:v>2.3799999999999994</c:v>
                </c:pt>
                <c:pt idx="1054">
                  <c:v>2.3700000000000006</c:v>
                </c:pt>
                <c:pt idx="1055">
                  <c:v>2.35</c:v>
                </c:pt>
                <c:pt idx="1056">
                  <c:v>2.35</c:v>
                </c:pt>
                <c:pt idx="1057">
                  <c:v>2.3199999999999998</c:v>
                </c:pt>
                <c:pt idx="1058">
                  <c:v>2.31</c:v>
                </c:pt>
                <c:pt idx="1059">
                  <c:v>2.31</c:v>
                </c:pt>
                <c:pt idx="1060">
                  <c:v>2.15</c:v>
                </c:pt>
                <c:pt idx="1061">
                  <c:v>2.59</c:v>
                </c:pt>
                <c:pt idx="1062">
                  <c:v>2.57</c:v>
                </c:pt>
                <c:pt idx="1063">
                  <c:v>2.56</c:v>
                </c:pt>
                <c:pt idx="1064">
                  <c:v>2.52</c:v>
                </c:pt>
                <c:pt idx="1065">
                  <c:v>2.5</c:v>
                </c:pt>
                <c:pt idx="1066">
                  <c:v>2.4900000000000002</c:v>
                </c:pt>
                <c:pt idx="1067">
                  <c:v>2.4900000000000002</c:v>
                </c:pt>
                <c:pt idx="1068">
                  <c:v>2.4900000000000002</c:v>
                </c:pt>
                <c:pt idx="1069">
                  <c:v>2.48</c:v>
                </c:pt>
                <c:pt idx="1070">
                  <c:v>2.4500000000000002</c:v>
                </c:pt>
                <c:pt idx="1071">
                  <c:v>2.44</c:v>
                </c:pt>
                <c:pt idx="1072">
                  <c:v>2.4300000000000002</c:v>
                </c:pt>
                <c:pt idx="1073">
                  <c:v>2.4300000000000002</c:v>
                </c:pt>
                <c:pt idx="1074">
                  <c:v>2.42</c:v>
                </c:pt>
                <c:pt idx="1075">
                  <c:v>2.41</c:v>
                </c:pt>
                <c:pt idx="1076">
                  <c:v>2.4</c:v>
                </c:pt>
                <c:pt idx="1077">
                  <c:v>2.4</c:v>
                </c:pt>
                <c:pt idx="1078">
                  <c:v>2.4</c:v>
                </c:pt>
                <c:pt idx="1079">
                  <c:v>2.4</c:v>
                </c:pt>
                <c:pt idx="1080">
                  <c:v>2.3799999999999994</c:v>
                </c:pt>
                <c:pt idx="1081">
                  <c:v>2.3799999999999994</c:v>
                </c:pt>
                <c:pt idx="1082">
                  <c:v>2.3799999999999994</c:v>
                </c:pt>
                <c:pt idx="1083">
                  <c:v>2.3799999999999994</c:v>
                </c:pt>
                <c:pt idx="1084">
                  <c:v>2.3700000000000006</c:v>
                </c:pt>
                <c:pt idx="1085">
                  <c:v>2.3599999999999994</c:v>
                </c:pt>
                <c:pt idx="1086">
                  <c:v>2.34</c:v>
                </c:pt>
                <c:pt idx="1087">
                  <c:v>2.27</c:v>
                </c:pt>
                <c:pt idx="1088">
                  <c:v>2.2400000000000002</c:v>
                </c:pt>
                <c:pt idx="1089">
                  <c:v>2.67</c:v>
                </c:pt>
                <c:pt idx="1090">
                  <c:v>2.63</c:v>
                </c:pt>
                <c:pt idx="1091">
                  <c:v>2.6</c:v>
                </c:pt>
                <c:pt idx="1092">
                  <c:v>2.52</c:v>
                </c:pt>
                <c:pt idx="1093">
                  <c:v>2.52</c:v>
                </c:pt>
                <c:pt idx="1094">
                  <c:v>2.48</c:v>
                </c:pt>
                <c:pt idx="1095">
                  <c:v>2.48</c:v>
                </c:pt>
                <c:pt idx="1096">
                  <c:v>2.4700000000000002</c:v>
                </c:pt>
                <c:pt idx="1097">
                  <c:v>2.46</c:v>
                </c:pt>
                <c:pt idx="1098">
                  <c:v>2.4500000000000002</c:v>
                </c:pt>
                <c:pt idx="1099">
                  <c:v>2.4300000000000002</c:v>
                </c:pt>
                <c:pt idx="1100">
                  <c:v>2.42</c:v>
                </c:pt>
                <c:pt idx="1101">
                  <c:v>2.41</c:v>
                </c:pt>
                <c:pt idx="1102">
                  <c:v>2.41</c:v>
                </c:pt>
                <c:pt idx="1103">
                  <c:v>2.4</c:v>
                </c:pt>
                <c:pt idx="1104">
                  <c:v>2.3900000000000006</c:v>
                </c:pt>
                <c:pt idx="1105">
                  <c:v>2.3700000000000006</c:v>
                </c:pt>
                <c:pt idx="1106">
                  <c:v>2.3700000000000006</c:v>
                </c:pt>
                <c:pt idx="1107">
                  <c:v>2.3700000000000006</c:v>
                </c:pt>
                <c:pt idx="1108">
                  <c:v>2.27</c:v>
                </c:pt>
                <c:pt idx="1109">
                  <c:v>2.19</c:v>
                </c:pt>
                <c:pt idx="1110">
                  <c:v>2.17</c:v>
                </c:pt>
                <c:pt idx="1111">
                  <c:v>2.09</c:v>
                </c:pt>
                <c:pt idx="1112">
                  <c:v>2.77</c:v>
                </c:pt>
                <c:pt idx="1113">
                  <c:v>2.62</c:v>
                </c:pt>
                <c:pt idx="1114">
                  <c:v>2.6</c:v>
                </c:pt>
                <c:pt idx="1115">
                  <c:v>2.5499999999999998</c:v>
                </c:pt>
                <c:pt idx="1116">
                  <c:v>2.52</c:v>
                </c:pt>
                <c:pt idx="1117">
                  <c:v>2.5</c:v>
                </c:pt>
                <c:pt idx="1118">
                  <c:v>2.46</c:v>
                </c:pt>
                <c:pt idx="1119">
                  <c:v>2.46</c:v>
                </c:pt>
                <c:pt idx="1120">
                  <c:v>2.4500000000000002</c:v>
                </c:pt>
                <c:pt idx="1121">
                  <c:v>2.4500000000000002</c:v>
                </c:pt>
                <c:pt idx="1122">
                  <c:v>2.4300000000000002</c:v>
                </c:pt>
                <c:pt idx="1123">
                  <c:v>2.42</c:v>
                </c:pt>
                <c:pt idx="1124">
                  <c:v>2.42</c:v>
                </c:pt>
                <c:pt idx="1125">
                  <c:v>2.42</c:v>
                </c:pt>
                <c:pt idx="1126">
                  <c:v>2.42</c:v>
                </c:pt>
                <c:pt idx="1127">
                  <c:v>2.41</c:v>
                </c:pt>
                <c:pt idx="1128">
                  <c:v>2.41</c:v>
                </c:pt>
                <c:pt idx="1129">
                  <c:v>2.3900000000000006</c:v>
                </c:pt>
                <c:pt idx="1130">
                  <c:v>2.3799999999999994</c:v>
                </c:pt>
                <c:pt idx="1131">
                  <c:v>2.3799999999999994</c:v>
                </c:pt>
                <c:pt idx="1132">
                  <c:v>2.3700000000000006</c:v>
                </c:pt>
                <c:pt idx="1133">
                  <c:v>2.3700000000000006</c:v>
                </c:pt>
                <c:pt idx="1134">
                  <c:v>2.3700000000000006</c:v>
                </c:pt>
                <c:pt idx="1135">
                  <c:v>2.34</c:v>
                </c:pt>
                <c:pt idx="1136">
                  <c:v>2.33</c:v>
                </c:pt>
                <c:pt idx="1137">
                  <c:v>2.27</c:v>
                </c:pt>
                <c:pt idx="1138">
                  <c:v>2.69</c:v>
                </c:pt>
                <c:pt idx="1139">
                  <c:v>2.58</c:v>
                </c:pt>
                <c:pt idx="1140">
                  <c:v>2.52</c:v>
                </c:pt>
                <c:pt idx="1141">
                  <c:v>2.52</c:v>
                </c:pt>
                <c:pt idx="1142">
                  <c:v>2.5099999999999998</c:v>
                </c:pt>
                <c:pt idx="1143">
                  <c:v>2.5</c:v>
                </c:pt>
                <c:pt idx="1144">
                  <c:v>2.5</c:v>
                </c:pt>
                <c:pt idx="1145">
                  <c:v>2.4900000000000002</c:v>
                </c:pt>
                <c:pt idx="1146">
                  <c:v>2.48</c:v>
                </c:pt>
                <c:pt idx="1147">
                  <c:v>2.48</c:v>
                </c:pt>
                <c:pt idx="1148">
                  <c:v>2.4700000000000002</c:v>
                </c:pt>
                <c:pt idx="1149">
                  <c:v>2.46</c:v>
                </c:pt>
                <c:pt idx="1150">
                  <c:v>2.4500000000000002</c:v>
                </c:pt>
                <c:pt idx="1151">
                  <c:v>2.44</c:v>
                </c:pt>
                <c:pt idx="1152">
                  <c:v>2.44</c:v>
                </c:pt>
                <c:pt idx="1153">
                  <c:v>2.4300000000000002</c:v>
                </c:pt>
                <c:pt idx="1154">
                  <c:v>2.42</c:v>
                </c:pt>
                <c:pt idx="1155">
                  <c:v>2.42</c:v>
                </c:pt>
                <c:pt idx="1156">
                  <c:v>2.4</c:v>
                </c:pt>
                <c:pt idx="1157">
                  <c:v>2.4</c:v>
                </c:pt>
                <c:pt idx="1158">
                  <c:v>2.4</c:v>
                </c:pt>
                <c:pt idx="1159">
                  <c:v>2.3900000000000006</c:v>
                </c:pt>
                <c:pt idx="1160">
                  <c:v>2.3900000000000006</c:v>
                </c:pt>
                <c:pt idx="1161">
                  <c:v>2.3900000000000006</c:v>
                </c:pt>
                <c:pt idx="1162">
                  <c:v>2.3700000000000006</c:v>
                </c:pt>
                <c:pt idx="1163">
                  <c:v>2.3700000000000006</c:v>
                </c:pt>
                <c:pt idx="1164">
                  <c:v>2.35</c:v>
                </c:pt>
                <c:pt idx="1165">
                  <c:v>2.29</c:v>
                </c:pt>
                <c:pt idx="1166">
                  <c:v>2.2799999999999998</c:v>
                </c:pt>
                <c:pt idx="1167">
                  <c:v>2.54</c:v>
                </c:pt>
                <c:pt idx="1168">
                  <c:v>2.52</c:v>
                </c:pt>
                <c:pt idx="1169">
                  <c:v>2.5</c:v>
                </c:pt>
                <c:pt idx="1170">
                  <c:v>2.4900000000000002</c:v>
                </c:pt>
                <c:pt idx="1171">
                  <c:v>2.48</c:v>
                </c:pt>
                <c:pt idx="1172">
                  <c:v>2.46</c:v>
                </c:pt>
                <c:pt idx="1173">
                  <c:v>2.46</c:v>
                </c:pt>
                <c:pt idx="1174">
                  <c:v>2.4500000000000002</c:v>
                </c:pt>
                <c:pt idx="1175">
                  <c:v>2.44</c:v>
                </c:pt>
                <c:pt idx="1176">
                  <c:v>2.44</c:v>
                </c:pt>
                <c:pt idx="1177">
                  <c:v>2.42</c:v>
                </c:pt>
                <c:pt idx="1178">
                  <c:v>2.42</c:v>
                </c:pt>
                <c:pt idx="1179">
                  <c:v>2.42</c:v>
                </c:pt>
                <c:pt idx="1180">
                  <c:v>2.41</c:v>
                </c:pt>
                <c:pt idx="1181">
                  <c:v>2.4</c:v>
                </c:pt>
                <c:pt idx="1182">
                  <c:v>2.3900000000000006</c:v>
                </c:pt>
                <c:pt idx="1183">
                  <c:v>2.3799999999999994</c:v>
                </c:pt>
                <c:pt idx="1184">
                  <c:v>2.3599999999999994</c:v>
                </c:pt>
                <c:pt idx="1185">
                  <c:v>2.3199999999999998</c:v>
                </c:pt>
                <c:pt idx="1186">
                  <c:v>2.7</c:v>
                </c:pt>
                <c:pt idx="1187">
                  <c:v>2.64</c:v>
                </c:pt>
                <c:pt idx="1188">
                  <c:v>2.5299999999999998</c:v>
                </c:pt>
                <c:pt idx="1189">
                  <c:v>2.52</c:v>
                </c:pt>
                <c:pt idx="1190">
                  <c:v>2.52</c:v>
                </c:pt>
                <c:pt idx="1191">
                  <c:v>2.52</c:v>
                </c:pt>
                <c:pt idx="1192">
                  <c:v>2.52</c:v>
                </c:pt>
                <c:pt idx="1193">
                  <c:v>2.52</c:v>
                </c:pt>
                <c:pt idx="1194">
                  <c:v>2.4900000000000002</c:v>
                </c:pt>
                <c:pt idx="1195">
                  <c:v>2.4900000000000002</c:v>
                </c:pt>
                <c:pt idx="1196">
                  <c:v>2.4700000000000002</c:v>
                </c:pt>
                <c:pt idx="1197">
                  <c:v>2.4700000000000002</c:v>
                </c:pt>
                <c:pt idx="1198">
                  <c:v>2.46</c:v>
                </c:pt>
                <c:pt idx="1199">
                  <c:v>2.46</c:v>
                </c:pt>
                <c:pt idx="1200">
                  <c:v>2.46</c:v>
                </c:pt>
                <c:pt idx="1201">
                  <c:v>2.4500000000000002</c:v>
                </c:pt>
                <c:pt idx="1202">
                  <c:v>2.4500000000000002</c:v>
                </c:pt>
                <c:pt idx="1203">
                  <c:v>2.4500000000000002</c:v>
                </c:pt>
                <c:pt idx="1204">
                  <c:v>2.44</c:v>
                </c:pt>
                <c:pt idx="1205">
                  <c:v>2.4300000000000002</c:v>
                </c:pt>
                <c:pt idx="1206">
                  <c:v>2.42</c:v>
                </c:pt>
                <c:pt idx="1207">
                  <c:v>2.4</c:v>
                </c:pt>
                <c:pt idx="1208">
                  <c:v>2.4</c:v>
                </c:pt>
                <c:pt idx="1209">
                  <c:v>2.3900000000000006</c:v>
                </c:pt>
                <c:pt idx="1210">
                  <c:v>2.3799999999999994</c:v>
                </c:pt>
                <c:pt idx="1211">
                  <c:v>2.3599999999999994</c:v>
                </c:pt>
                <c:pt idx="1212">
                  <c:v>2.3599999999999994</c:v>
                </c:pt>
                <c:pt idx="1213">
                  <c:v>2.33</c:v>
                </c:pt>
                <c:pt idx="1214">
                  <c:v>2.59</c:v>
                </c:pt>
                <c:pt idx="1215">
                  <c:v>2.57</c:v>
                </c:pt>
                <c:pt idx="1216">
                  <c:v>2.54</c:v>
                </c:pt>
                <c:pt idx="1217">
                  <c:v>2.5299999999999998</c:v>
                </c:pt>
                <c:pt idx="1218">
                  <c:v>2.5099999999999998</c:v>
                </c:pt>
                <c:pt idx="1219">
                  <c:v>2.5</c:v>
                </c:pt>
                <c:pt idx="1220">
                  <c:v>2.48</c:v>
                </c:pt>
                <c:pt idx="1221">
                  <c:v>2.4700000000000002</c:v>
                </c:pt>
                <c:pt idx="1222">
                  <c:v>2.46</c:v>
                </c:pt>
                <c:pt idx="1223">
                  <c:v>2.46</c:v>
                </c:pt>
                <c:pt idx="1224">
                  <c:v>2.4500000000000002</c:v>
                </c:pt>
                <c:pt idx="1225">
                  <c:v>2.4500000000000002</c:v>
                </c:pt>
                <c:pt idx="1226">
                  <c:v>2.42</c:v>
                </c:pt>
                <c:pt idx="1227">
                  <c:v>2.41</c:v>
                </c:pt>
                <c:pt idx="1228">
                  <c:v>2.3599999999999994</c:v>
                </c:pt>
                <c:pt idx="1229">
                  <c:v>2.34</c:v>
                </c:pt>
                <c:pt idx="1230">
                  <c:v>2.33</c:v>
                </c:pt>
                <c:pt idx="1231">
                  <c:v>2.2599999999999998</c:v>
                </c:pt>
                <c:pt idx="1232">
                  <c:v>2.2200000000000002</c:v>
                </c:pt>
                <c:pt idx="1233">
                  <c:v>2.1800000000000002</c:v>
                </c:pt>
                <c:pt idx="1234">
                  <c:v>2.54</c:v>
                </c:pt>
                <c:pt idx="1235">
                  <c:v>2.54</c:v>
                </c:pt>
                <c:pt idx="1236">
                  <c:v>2.5299999999999998</c:v>
                </c:pt>
                <c:pt idx="1237">
                  <c:v>2.5</c:v>
                </c:pt>
                <c:pt idx="1238">
                  <c:v>2.5</c:v>
                </c:pt>
                <c:pt idx="1239">
                  <c:v>2.5</c:v>
                </c:pt>
                <c:pt idx="1240">
                  <c:v>2.4900000000000002</c:v>
                </c:pt>
                <c:pt idx="1241">
                  <c:v>2.4700000000000002</c:v>
                </c:pt>
                <c:pt idx="1242">
                  <c:v>2.46</c:v>
                </c:pt>
                <c:pt idx="1243">
                  <c:v>2.46</c:v>
                </c:pt>
                <c:pt idx="1244">
                  <c:v>2.46</c:v>
                </c:pt>
                <c:pt idx="1245">
                  <c:v>2.46</c:v>
                </c:pt>
                <c:pt idx="1246">
                  <c:v>2.46</c:v>
                </c:pt>
                <c:pt idx="1247">
                  <c:v>2.4500000000000002</c:v>
                </c:pt>
                <c:pt idx="1248">
                  <c:v>2.44</c:v>
                </c:pt>
                <c:pt idx="1249">
                  <c:v>2.44</c:v>
                </c:pt>
                <c:pt idx="1250">
                  <c:v>2.44</c:v>
                </c:pt>
                <c:pt idx="1251">
                  <c:v>2.4300000000000002</c:v>
                </c:pt>
                <c:pt idx="1252">
                  <c:v>2.41</c:v>
                </c:pt>
                <c:pt idx="1253">
                  <c:v>2.41</c:v>
                </c:pt>
                <c:pt idx="1254">
                  <c:v>2.41</c:v>
                </c:pt>
                <c:pt idx="1255">
                  <c:v>2.41</c:v>
                </c:pt>
                <c:pt idx="1256">
                  <c:v>2.41</c:v>
                </c:pt>
                <c:pt idx="1257">
                  <c:v>2.4</c:v>
                </c:pt>
                <c:pt idx="1258">
                  <c:v>2.4</c:v>
                </c:pt>
                <c:pt idx="1259">
                  <c:v>2.4</c:v>
                </c:pt>
                <c:pt idx="1260">
                  <c:v>2.3900000000000006</c:v>
                </c:pt>
                <c:pt idx="1261">
                  <c:v>2.3700000000000006</c:v>
                </c:pt>
                <c:pt idx="1262">
                  <c:v>2.84</c:v>
                </c:pt>
                <c:pt idx="1263">
                  <c:v>2.83</c:v>
                </c:pt>
                <c:pt idx="1264">
                  <c:v>2.74</c:v>
                </c:pt>
                <c:pt idx="1265">
                  <c:v>2.68</c:v>
                </c:pt>
                <c:pt idx="1266">
                  <c:v>2.66</c:v>
                </c:pt>
                <c:pt idx="1267">
                  <c:v>2.66</c:v>
                </c:pt>
                <c:pt idx="1268">
                  <c:v>2.64</c:v>
                </c:pt>
                <c:pt idx="1269">
                  <c:v>2.61</c:v>
                </c:pt>
                <c:pt idx="1270">
                  <c:v>2.59</c:v>
                </c:pt>
                <c:pt idx="1271">
                  <c:v>2.56</c:v>
                </c:pt>
                <c:pt idx="1272">
                  <c:v>2.5499999999999998</c:v>
                </c:pt>
                <c:pt idx="1273">
                  <c:v>2.5299999999999998</c:v>
                </c:pt>
                <c:pt idx="1274">
                  <c:v>2.52</c:v>
                </c:pt>
                <c:pt idx="1275">
                  <c:v>2.5099999999999998</c:v>
                </c:pt>
                <c:pt idx="1276">
                  <c:v>2.5099999999999998</c:v>
                </c:pt>
                <c:pt idx="1277">
                  <c:v>2.48</c:v>
                </c:pt>
                <c:pt idx="1278">
                  <c:v>2.4700000000000002</c:v>
                </c:pt>
                <c:pt idx="1279">
                  <c:v>2.4700000000000002</c:v>
                </c:pt>
                <c:pt idx="1280">
                  <c:v>2.46</c:v>
                </c:pt>
                <c:pt idx="1281">
                  <c:v>2.46</c:v>
                </c:pt>
                <c:pt idx="1282">
                  <c:v>2.4500000000000002</c:v>
                </c:pt>
                <c:pt idx="1283">
                  <c:v>2.44</c:v>
                </c:pt>
                <c:pt idx="1284">
                  <c:v>2.44</c:v>
                </c:pt>
                <c:pt idx="1285">
                  <c:v>2.4300000000000002</c:v>
                </c:pt>
                <c:pt idx="1286">
                  <c:v>2.4300000000000002</c:v>
                </c:pt>
                <c:pt idx="1287">
                  <c:v>2.41</c:v>
                </c:pt>
                <c:pt idx="1288">
                  <c:v>2.4</c:v>
                </c:pt>
                <c:pt idx="1289">
                  <c:v>2.4</c:v>
                </c:pt>
                <c:pt idx="1290">
                  <c:v>2.4</c:v>
                </c:pt>
                <c:pt idx="1291">
                  <c:v>2.3900000000000006</c:v>
                </c:pt>
                <c:pt idx="1292">
                  <c:v>2.35</c:v>
                </c:pt>
                <c:pt idx="1293">
                  <c:v>2.33</c:v>
                </c:pt>
                <c:pt idx="1294">
                  <c:v>2.2999999999999998</c:v>
                </c:pt>
                <c:pt idx="1295">
                  <c:v>2.23</c:v>
                </c:pt>
                <c:pt idx="1296">
                  <c:v>2.2200000000000002</c:v>
                </c:pt>
                <c:pt idx="1297">
                  <c:v>2.21</c:v>
                </c:pt>
                <c:pt idx="1298">
                  <c:v>2.6</c:v>
                </c:pt>
                <c:pt idx="1299">
                  <c:v>2.58</c:v>
                </c:pt>
                <c:pt idx="1300">
                  <c:v>2.52</c:v>
                </c:pt>
                <c:pt idx="1301">
                  <c:v>2.5</c:v>
                </c:pt>
                <c:pt idx="1302">
                  <c:v>2.5</c:v>
                </c:pt>
                <c:pt idx="1303">
                  <c:v>2.4900000000000002</c:v>
                </c:pt>
                <c:pt idx="1304">
                  <c:v>2.4900000000000002</c:v>
                </c:pt>
                <c:pt idx="1305">
                  <c:v>2.4700000000000002</c:v>
                </c:pt>
                <c:pt idx="1306">
                  <c:v>2.46</c:v>
                </c:pt>
                <c:pt idx="1307">
                  <c:v>2.46</c:v>
                </c:pt>
                <c:pt idx="1308">
                  <c:v>2.4500000000000002</c:v>
                </c:pt>
                <c:pt idx="1309">
                  <c:v>2.4500000000000002</c:v>
                </c:pt>
                <c:pt idx="1310">
                  <c:v>2.4300000000000002</c:v>
                </c:pt>
                <c:pt idx="1311">
                  <c:v>2.4300000000000002</c:v>
                </c:pt>
                <c:pt idx="1312">
                  <c:v>2.4300000000000002</c:v>
                </c:pt>
                <c:pt idx="1313">
                  <c:v>2.41</c:v>
                </c:pt>
                <c:pt idx="1314">
                  <c:v>2.41</c:v>
                </c:pt>
                <c:pt idx="1315">
                  <c:v>2.4</c:v>
                </c:pt>
                <c:pt idx="1316">
                  <c:v>2.3900000000000006</c:v>
                </c:pt>
                <c:pt idx="1317">
                  <c:v>2.35</c:v>
                </c:pt>
                <c:pt idx="1318">
                  <c:v>2.35</c:v>
                </c:pt>
                <c:pt idx="1319">
                  <c:v>2.31</c:v>
                </c:pt>
                <c:pt idx="1320">
                  <c:v>2.2799999999999998</c:v>
                </c:pt>
                <c:pt idx="1321">
                  <c:v>2.2599999999999998</c:v>
                </c:pt>
                <c:pt idx="1322">
                  <c:v>2.15</c:v>
                </c:pt>
                <c:pt idx="1323">
                  <c:v>2.94</c:v>
                </c:pt>
                <c:pt idx="1324">
                  <c:v>2.74</c:v>
                </c:pt>
                <c:pt idx="1325">
                  <c:v>2.67</c:v>
                </c:pt>
                <c:pt idx="1326">
                  <c:v>2.66</c:v>
                </c:pt>
                <c:pt idx="1327">
                  <c:v>2.58</c:v>
                </c:pt>
                <c:pt idx="1328">
                  <c:v>2.58</c:v>
                </c:pt>
                <c:pt idx="1329">
                  <c:v>2.57</c:v>
                </c:pt>
                <c:pt idx="1330">
                  <c:v>2.5499999999999998</c:v>
                </c:pt>
                <c:pt idx="1331">
                  <c:v>2.5299999999999998</c:v>
                </c:pt>
                <c:pt idx="1332">
                  <c:v>2.5099999999999998</c:v>
                </c:pt>
                <c:pt idx="1333">
                  <c:v>2.4700000000000002</c:v>
                </c:pt>
                <c:pt idx="1334">
                  <c:v>2.4700000000000002</c:v>
                </c:pt>
                <c:pt idx="1335">
                  <c:v>2.46</c:v>
                </c:pt>
                <c:pt idx="1336">
                  <c:v>2.46</c:v>
                </c:pt>
                <c:pt idx="1337">
                  <c:v>2.4500000000000002</c:v>
                </c:pt>
                <c:pt idx="1338">
                  <c:v>2.44</c:v>
                </c:pt>
                <c:pt idx="1339">
                  <c:v>2.44</c:v>
                </c:pt>
                <c:pt idx="1340">
                  <c:v>2.4300000000000002</c:v>
                </c:pt>
                <c:pt idx="1341">
                  <c:v>2.42</c:v>
                </c:pt>
                <c:pt idx="1342">
                  <c:v>2.42</c:v>
                </c:pt>
                <c:pt idx="1343">
                  <c:v>2.42</c:v>
                </c:pt>
                <c:pt idx="1344">
                  <c:v>2.41</c:v>
                </c:pt>
                <c:pt idx="1345">
                  <c:v>2.41</c:v>
                </c:pt>
                <c:pt idx="1346">
                  <c:v>2.4</c:v>
                </c:pt>
                <c:pt idx="1347">
                  <c:v>2.4</c:v>
                </c:pt>
                <c:pt idx="1348">
                  <c:v>2.3900000000000006</c:v>
                </c:pt>
                <c:pt idx="1349">
                  <c:v>2.3900000000000006</c:v>
                </c:pt>
                <c:pt idx="1350">
                  <c:v>2.3700000000000006</c:v>
                </c:pt>
                <c:pt idx="1351">
                  <c:v>2.3700000000000006</c:v>
                </c:pt>
                <c:pt idx="1352">
                  <c:v>2.3700000000000006</c:v>
                </c:pt>
                <c:pt idx="1353">
                  <c:v>2.3700000000000006</c:v>
                </c:pt>
                <c:pt idx="1354">
                  <c:v>2.3599999999999994</c:v>
                </c:pt>
                <c:pt idx="1355">
                  <c:v>2.3599999999999994</c:v>
                </c:pt>
                <c:pt idx="1356">
                  <c:v>2.31</c:v>
                </c:pt>
                <c:pt idx="1357">
                  <c:v>2.68</c:v>
                </c:pt>
                <c:pt idx="1358">
                  <c:v>2.59</c:v>
                </c:pt>
                <c:pt idx="1359">
                  <c:v>2.59</c:v>
                </c:pt>
                <c:pt idx="1360">
                  <c:v>2.58</c:v>
                </c:pt>
                <c:pt idx="1361">
                  <c:v>2.5499999999999998</c:v>
                </c:pt>
                <c:pt idx="1362">
                  <c:v>2.5499999999999998</c:v>
                </c:pt>
                <c:pt idx="1363">
                  <c:v>2.5299999999999998</c:v>
                </c:pt>
                <c:pt idx="1364">
                  <c:v>2.5099999999999998</c:v>
                </c:pt>
                <c:pt idx="1365">
                  <c:v>2.5099999999999998</c:v>
                </c:pt>
                <c:pt idx="1366">
                  <c:v>2.5</c:v>
                </c:pt>
                <c:pt idx="1367">
                  <c:v>2.5</c:v>
                </c:pt>
                <c:pt idx="1368">
                  <c:v>2.5</c:v>
                </c:pt>
                <c:pt idx="1369">
                  <c:v>2.4900000000000002</c:v>
                </c:pt>
                <c:pt idx="1370">
                  <c:v>2.4900000000000002</c:v>
                </c:pt>
                <c:pt idx="1371">
                  <c:v>2.48</c:v>
                </c:pt>
                <c:pt idx="1372">
                  <c:v>2.4700000000000002</c:v>
                </c:pt>
                <c:pt idx="1373">
                  <c:v>2.46</c:v>
                </c:pt>
                <c:pt idx="1374">
                  <c:v>2.46</c:v>
                </c:pt>
                <c:pt idx="1375">
                  <c:v>2.4500000000000002</c:v>
                </c:pt>
                <c:pt idx="1376">
                  <c:v>2.44</c:v>
                </c:pt>
                <c:pt idx="1377">
                  <c:v>2.4300000000000002</c:v>
                </c:pt>
                <c:pt idx="1378">
                  <c:v>2.4300000000000002</c:v>
                </c:pt>
                <c:pt idx="1379">
                  <c:v>2.42</c:v>
                </c:pt>
                <c:pt idx="1380">
                  <c:v>2.4</c:v>
                </c:pt>
                <c:pt idx="1381">
                  <c:v>2.3900000000000006</c:v>
                </c:pt>
                <c:pt idx="1382">
                  <c:v>2.3700000000000006</c:v>
                </c:pt>
                <c:pt idx="1383">
                  <c:v>2.35</c:v>
                </c:pt>
                <c:pt idx="1384">
                  <c:v>2.3199999999999998</c:v>
                </c:pt>
                <c:pt idx="1385">
                  <c:v>2.3199999999999998</c:v>
                </c:pt>
                <c:pt idx="1386">
                  <c:v>2.2999999999999998</c:v>
                </c:pt>
                <c:pt idx="1387">
                  <c:v>2.29</c:v>
                </c:pt>
                <c:pt idx="1388">
                  <c:v>2.29</c:v>
                </c:pt>
                <c:pt idx="1389">
                  <c:v>2.19</c:v>
                </c:pt>
                <c:pt idx="1390">
                  <c:v>2.7</c:v>
                </c:pt>
                <c:pt idx="1391">
                  <c:v>2.67</c:v>
                </c:pt>
                <c:pt idx="1392">
                  <c:v>2.61</c:v>
                </c:pt>
                <c:pt idx="1393">
                  <c:v>2.6</c:v>
                </c:pt>
                <c:pt idx="1394">
                  <c:v>2.57</c:v>
                </c:pt>
                <c:pt idx="1395">
                  <c:v>2.56</c:v>
                </c:pt>
                <c:pt idx="1396">
                  <c:v>2.54</c:v>
                </c:pt>
                <c:pt idx="1397">
                  <c:v>2.5299999999999998</c:v>
                </c:pt>
                <c:pt idx="1398">
                  <c:v>2.5299999999999998</c:v>
                </c:pt>
                <c:pt idx="1399">
                  <c:v>2.5299999999999998</c:v>
                </c:pt>
                <c:pt idx="1400">
                  <c:v>2.52</c:v>
                </c:pt>
                <c:pt idx="1401">
                  <c:v>2.52</c:v>
                </c:pt>
                <c:pt idx="1402">
                  <c:v>2.5099999999999998</c:v>
                </c:pt>
                <c:pt idx="1403">
                  <c:v>2.5099999999999998</c:v>
                </c:pt>
                <c:pt idx="1404">
                  <c:v>2.5099999999999998</c:v>
                </c:pt>
                <c:pt idx="1405">
                  <c:v>2.5</c:v>
                </c:pt>
                <c:pt idx="1406">
                  <c:v>2.5</c:v>
                </c:pt>
                <c:pt idx="1407">
                  <c:v>2.4900000000000002</c:v>
                </c:pt>
                <c:pt idx="1408">
                  <c:v>2.48</c:v>
                </c:pt>
                <c:pt idx="1409">
                  <c:v>2.4700000000000002</c:v>
                </c:pt>
                <c:pt idx="1410">
                  <c:v>2.46</c:v>
                </c:pt>
                <c:pt idx="1411">
                  <c:v>2.4500000000000002</c:v>
                </c:pt>
                <c:pt idx="1412">
                  <c:v>2.44</c:v>
                </c:pt>
                <c:pt idx="1413">
                  <c:v>2.44</c:v>
                </c:pt>
                <c:pt idx="1414">
                  <c:v>2.44</c:v>
                </c:pt>
                <c:pt idx="1415">
                  <c:v>2.4300000000000002</c:v>
                </c:pt>
                <c:pt idx="1416">
                  <c:v>2.42</c:v>
                </c:pt>
                <c:pt idx="1417">
                  <c:v>2.42</c:v>
                </c:pt>
                <c:pt idx="1418">
                  <c:v>2.4</c:v>
                </c:pt>
                <c:pt idx="1419">
                  <c:v>2.4</c:v>
                </c:pt>
                <c:pt idx="1420">
                  <c:v>2.4</c:v>
                </c:pt>
                <c:pt idx="1421">
                  <c:v>2.4</c:v>
                </c:pt>
                <c:pt idx="1422">
                  <c:v>2.3799999999999994</c:v>
                </c:pt>
                <c:pt idx="1423">
                  <c:v>2.3700000000000006</c:v>
                </c:pt>
                <c:pt idx="1424">
                  <c:v>2.3700000000000006</c:v>
                </c:pt>
                <c:pt idx="1425">
                  <c:v>2.3599999999999994</c:v>
                </c:pt>
                <c:pt idx="1426">
                  <c:v>2.3599999999999994</c:v>
                </c:pt>
                <c:pt idx="1427">
                  <c:v>2.34</c:v>
                </c:pt>
                <c:pt idx="1428">
                  <c:v>2.31</c:v>
                </c:pt>
                <c:pt idx="1429">
                  <c:v>2.31</c:v>
                </c:pt>
                <c:pt idx="1430">
                  <c:v>2.2999999999999998</c:v>
                </c:pt>
                <c:pt idx="1431">
                  <c:v>2.2999999999999998</c:v>
                </c:pt>
                <c:pt idx="1432">
                  <c:v>2.29</c:v>
                </c:pt>
                <c:pt idx="1433">
                  <c:v>2.2799999999999998</c:v>
                </c:pt>
                <c:pt idx="1434">
                  <c:v>2.56</c:v>
                </c:pt>
                <c:pt idx="1435">
                  <c:v>2.5499999999999998</c:v>
                </c:pt>
                <c:pt idx="1436">
                  <c:v>2.54</c:v>
                </c:pt>
                <c:pt idx="1437">
                  <c:v>2.5299999999999998</c:v>
                </c:pt>
                <c:pt idx="1438">
                  <c:v>2.5099999999999998</c:v>
                </c:pt>
                <c:pt idx="1439">
                  <c:v>2.5</c:v>
                </c:pt>
                <c:pt idx="1440">
                  <c:v>2.5</c:v>
                </c:pt>
                <c:pt idx="1441">
                  <c:v>2.4900000000000002</c:v>
                </c:pt>
                <c:pt idx="1442">
                  <c:v>2.4900000000000002</c:v>
                </c:pt>
                <c:pt idx="1443">
                  <c:v>2.4700000000000002</c:v>
                </c:pt>
                <c:pt idx="1444">
                  <c:v>2.46</c:v>
                </c:pt>
                <c:pt idx="1445">
                  <c:v>2.46</c:v>
                </c:pt>
                <c:pt idx="1446">
                  <c:v>2.4300000000000002</c:v>
                </c:pt>
                <c:pt idx="1447">
                  <c:v>2.4300000000000002</c:v>
                </c:pt>
                <c:pt idx="1448">
                  <c:v>2.42</c:v>
                </c:pt>
                <c:pt idx="1449">
                  <c:v>2.41</c:v>
                </c:pt>
                <c:pt idx="1450">
                  <c:v>2.3799999999999994</c:v>
                </c:pt>
                <c:pt idx="1451">
                  <c:v>2.3799999999999994</c:v>
                </c:pt>
                <c:pt idx="1452">
                  <c:v>2.3700000000000006</c:v>
                </c:pt>
                <c:pt idx="1453">
                  <c:v>2.3700000000000006</c:v>
                </c:pt>
                <c:pt idx="1454">
                  <c:v>2.3599999999999994</c:v>
                </c:pt>
                <c:pt idx="1455">
                  <c:v>2.2999999999999998</c:v>
                </c:pt>
                <c:pt idx="1456">
                  <c:v>2.25</c:v>
                </c:pt>
                <c:pt idx="1457">
                  <c:v>2.6</c:v>
                </c:pt>
                <c:pt idx="1458">
                  <c:v>2.58</c:v>
                </c:pt>
                <c:pt idx="1459">
                  <c:v>2.5499999999999998</c:v>
                </c:pt>
                <c:pt idx="1460">
                  <c:v>2.54</c:v>
                </c:pt>
                <c:pt idx="1461">
                  <c:v>2.54</c:v>
                </c:pt>
                <c:pt idx="1462">
                  <c:v>2.5299999999999998</c:v>
                </c:pt>
                <c:pt idx="1463">
                  <c:v>2.5299999999999998</c:v>
                </c:pt>
                <c:pt idx="1464">
                  <c:v>2.5299999999999998</c:v>
                </c:pt>
                <c:pt idx="1465">
                  <c:v>2.5099999999999998</c:v>
                </c:pt>
                <c:pt idx="1466">
                  <c:v>2.5099999999999998</c:v>
                </c:pt>
                <c:pt idx="1467">
                  <c:v>2.5099999999999998</c:v>
                </c:pt>
                <c:pt idx="1468">
                  <c:v>2.5</c:v>
                </c:pt>
                <c:pt idx="1469">
                  <c:v>2.4900000000000002</c:v>
                </c:pt>
                <c:pt idx="1470">
                  <c:v>2.4900000000000002</c:v>
                </c:pt>
                <c:pt idx="1471">
                  <c:v>2.48</c:v>
                </c:pt>
                <c:pt idx="1472">
                  <c:v>2.48</c:v>
                </c:pt>
                <c:pt idx="1473">
                  <c:v>2.4700000000000002</c:v>
                </c:pt>
                <c:pt idx="1474">
                  <c:v>2.4700000000000002</c:v>
                </c:pt>
                <c:pt idx="1475">
                  <c:v>2.46</c:v>
                </c:pt>
                <c:pt idx="1476">
                  <c:v>2.4500000000000002</c:v>
                </c:pt>
                <c:pt idx="1477">
                  <c:v>2.4500000000000002</c:v>
                </c:pt>
                <c:pt idx="1478">
                  <c:v>2.44</c:v>
                </c:pt>
                <c:pt idx="1479">
                  <c:v>2.44</c:v>
                </c:pt>
                <c:pt idx="1480">
                  <c:v>2.4300000000000002</c:v>
                </c:pt>
                <c:pt idx="1481">
                  <c:v>2.41</c:v>
                </c:pt>
                <c:pt idx="1482">
                  <c:v>2.41</c:v>
                </c:pt>
                <c:pt idx="1483">
                  <c:v>2.4</c:v>
                </c:pt>
                <c:pt idx="1484">
                  <c:v>2.3900000000000006</c:v>
                </c:pt>
                <c:pt idx="1485">
                  <c:v>2.3799999999999994</c:v>
                </c:pt>
                <c:pt idx="1486">
                  <c:v>2.3700000000000006</c:v>
                </c:pt>
                <c:pt idx="1487">
                  <c:v>2.3700000000000006</c:v>
                </c:pt>
                <c:pt idx="1488">
                  <c:v>2.35</c:v>
                </c:pt>
                <c:pt idx="1489">
                  <c:v>2.34</c:v>
                </c:pt>
                <c:pt idx="1490">
                  <c:v>2.61</c:v>
                </c:pt>
                <c:pt idx="1491">
                  <c:v>2.59</c:v>
                </c:pt>
                <c:pt idx="1492">
                  <c:v>2.58</c:v>
                </c:pt>
                <c:pt idx="1493">
                  <c:v>2.57</c:v>
                </c:pt>
                <c:pt idx="1494">
                  <c:v>2.57</c:v>
                </c:pt>
                <c:pt idx="1495">
                  <c:v>2.56</c:v>
                </c:pt>
                <c:pt idx="1496">
                  <c:v>2.54</c:v>
                </c:pt>
                <c:pt idx="1497">
                  <c:v>2.5299999999999998</c:v>
                </c:pt>
                <c:pt idx="1498">
                  <c:v>2.52</c:v>
                </c:pt>
                <c:pt idx="1499">
                  <c:v>2.5099999999999998</c:v>
                </c:pt>
                <c:pt idx="1500">
                  <c:v>2.5099999999999998</c:v>
                </c:pt>
                <c:pt idx="1501">
                  <c:v>2.5</c:v>
                </c:pt>
                <c:pt idx="1502">
                  <c:v>2.5</c:v>
                </c:pt>
                <c:pt idx="1503">
                  <c:v>2.5</c:v>
                </c:pt>
                <c:pt idx="1504">
                  <c:v>2.5</c:v>
                </c:pt>
                <c:pt idx="1505">
                  <c:v>2.4900000000000002</c:v>
                </c:pt>
                <c:pt idx="1506">
                  <c:v>2.48</c:v>
                </c:pt>
                <c:pt idx="1507">
                  <c:v>2.48</c:v>
                </c:pt>
                <c:pt idx="1508">
                  <c:v>2.48</c:v>
                </c:pt>
                <c:pt idx="1509">
                  <c:v>2.46</c:v>
                </c:pt>
                <c:pt idx="1510">
                  <c:v>2.44</c:v>
                </c:pt>
                <c:pt idx="1511">
                  <c:v>2.42</c:v>
                </c:pt>
                <c:pt idx="1512">
                  <c:v>2.42</c:v>
                </c:pt>
                <c:pt idx="1513">
                  <c:v>2.42</c:v>
                </c:pt>
                <c:pt idx="1514">
                  <c:v>2.41</c:v>
                </c:pt>
                <c:pt idx="1515">
                  <c:v>2.3799999999999994</c:v>
                </c:pt>
                <c:pt idx="1516">
                  <c:v>2.3799999999999994</c:v>
                </c:pt>
                <c:pt idx="1517">
                  <c:v>2.3799999999999994</c:v>
                </c:pt>
                <c:pt idx="1518">
                  <c:v>2.3599999999999994</c:v>
                </c:pt>
                <c:pt idx="1519">
                  <c:v>2.2999999999999998</c:v>
                </c:pt>
                <c:pt idx="1520">
                  <c:v>2.64</c:v>
                </c:pt>
                <c:pt idx="1521">
                  <c:v>2.61</c:v>
                </c:pt>
                <c:pt idx="1522">
                  <c:v>2.6</c:v>
                </c:pt>
                <c:pt idx="1523">
                  <c:v>2.59</c:v>
                </c:pt>
                <c:pt idx="1524">
                  <c:v>2.5299999999999998</c:v>
                </c:pt>
                <c:pt idx="1525">
                  <c:v>2.52</c:v>
                </c:pt>
                <c:pt idx="1526">
                  <c:v>2.52</c:v>
                </c:pt>
                <c:pt idx="1527">
                  <c:v>2.5099999999999998</c:v>
                </c:pt>
                <c:pt idx="1528">
                  <c:v>2.5099999999999998</c:v>
                </c:pt>
                <c:pt idx="1529">
                  <c:v>2.5099999999999998</c:v>
                </c:pt>
                <c:pt idx="1530">
                  <c:v>2.48</c:v>
                </c:pt>
                <c:pt idx="1531">
                  <c:v>2.48</c:v>
                </c:pt>
                <c:pt idx="1532">
                  <c:v>2.48</c:v>
                </c:pt>
                <c:pt idx="1533">
                  <c:v>2.48</c:v>
                </c:pt>
                <c:pt idx="1534">
                  <c:v>2.48</c:v>
                </c:pt>
                <c:pt idx="1535">
                  <c:v>2.4700000000000002</c:v>
                </c:pt>
                <c:pt idx="1536">
                  <c:v>2.46</c:v>
                </c:pt>
                <c:pt idx="1537">
                  <c:v>2.4500000000000002</c:v>
                </c:pt>
                <c:pt idx="1538">
                  <c:v>2.44</c:v>
                </c:pt>
                <c:pt idx="1539">
                  <c:v>2.4300000000000002</c:v>
                </c:pt>
                <c:pt idx="1540">
                  <c:v>2.4</c:v>
                </c:pt>
                <c:pt idx="1541">
                  <c:v>2.3900000000000006</c:v>
                </c:pt>
                <c:pt idx="1542">
                  <c:v>2.3799999999999994</c:v>
                </c:pt>
                <c:pt idx="1543">
                  <c:v>2.2999999999999998</c:v>
                </c:pt>
                <c:pt idx="1544">
                  <c:v>2.63</c:v>
                </c:pt>
                <c:pt idx="1545">
                  <c:v>2.62</c:v>
                </c:pt>
                <c:pt idx="1546">
                  <c:v>2.58</c:v>
                </c:pt>
                <c:pt idx="1547">
                  <c:v>2.57</c:v>
                </c:pt>
                <c:pt idx="1548">
                  <c:v>2.56</c:v>
                </c:pt>
                <c:pt idx="1549">
                  <c:v>2.56</c:v>
                </c:pt>
                <c:pt idx="1550">
                  <c:v>2.54</c:v>
                </c:pt>
                <c:pt idx="1551">
                  <c:v>2.5299999999999998</c:v>
                </c:pt>
                <c:pt idx="1552">
                  <c:v>2.5099999999999998</c:v>
                </c:pt>
                <c:pt idx="1553">
                  <c:v>2.48</c:v>
                </c:pt>
                <c:pt idx="1554">
                  <c:v>2.46</c:v>
                </c:pt>
                <c:pt idx="1555">
                  <c:v>2.46</c:v>
                </c:pt>
                <c:pt idx="1556">
                  <c:v>2.44</c:v>
                </c:pt>
                <c:pt idx="1557">
                  <c:v>2.44</c:v>
                </c:pt>
                <c:pt idx="1558">
                  <c:v>2.4300000000000002</c:v>
                </c:pt>
                <c:pt idx="1559">
                  <c:v>2.42</c:v>
                </c:pt>
                <c:pt idx="1560">
                  <c:v>2.41</c:v>
                </c:pt>
                <c:pt idx="1561">
                  <c:v>2.41</c:v>
                </c:pt>
                <c:pt idx="1562">
                  <c:v>2.3900000000000006</c:v>
                </c:pt>
                <c:pt idx="1563">
                  <c:v>2.3799999999999994</c:v>
                </c:pt>
                <c:pt idx="1564">
                  <c:v>2.35</c:v>
                </c:pt>
                <c:pt idx="1565">
                  <c:v>2.3199999999999998</c:v>
                </c:pt>
                <c:pt idx="1566">
                  <c:v>2.2999999999999998</c:v>
                </c:pt>
                <c:pt idx="1567">
                  <c:v>2.72</c:v>
                </c:pt>
                <c:pt idx="1568">
                  <c:v>2.67</c:v>
                </c:pt>
                <c:pt idx="1569">
                  <c:v>2.6</c:v>
                </c:pt>
                <c:pt idx="1570">
                  <c:v>2.59</c:v>
                </c:pt>
                <c:pt idx="1571">
                  <c:v>2.56</c:v>
                </c:pt>
                <c:pt idx="1572">
                  <c:v>2.56</c:v>
                </c:pt>
                <c:pt idx="1573">
                  <c:v>2.56</c:v>
                </c:pt>
                <c:pt idx="1574">
                  <c:v>2.5499999999999998</c:v>
                </c:pt>
                <c:pt idx="1575">
                  <c:v>2.54</c:v>
                </c:pt>
                <c:pt idx="1576">
                  <c:v>2.54</c:v>
                </c:pt>
                <c:pt idx="1577">
                  <c:v>2.52</c:v>
                </c:pt>
                <c:pt idx="1578">
                  <c:v>2.5099999999999998</c:v>
                </c:pt>
                <c:pt idx="1579">
                  <c:v>2.5</c:v>
                </c:pt>
                <c:pt idx="1580">
                  <c:v>2.5</c:v>
                </c:pt>
                <c:pt idx="1581">
                  <c:v>2.5</c:v>
                </c:pt>
                <c:pt idx="1582">
                  <c:v>2.5</c:v>
                </c:pt>
                <c:pt idx="1583">
                  <c:v>2.5</c:v>
                </c:pt>
                <c:pt idx="1584">
                  <c:v>2.4900000000000002</c:v>
                </c:pt>
                <c:pt idx="1585">
                  <c:v>2.4900000000000002</c:v>
                </c:pt>
                <c:pt idx="1586">
                  <c:v>2.4900000000000002</c:v>
                </c:pt>
                <c:pt idx="1587">
                  <c:v>2.48</c:v>
                </c:pt>
                <c:pt idx="1588">
                  <c:v>2.48</c:v>
                </c:pt>
                <c:pt idx="1589">
                  <c:v>2.4700000000000002</c:v>
                </c:pt>
                <c:pt idx="1590">
                  <c:v>2.4500000000000002</c:v>
                </c:pt>
                <c:pt idx="1591">
                  <c:v>2.44</c:v>
                </c:pt>
                <c:pt idx="1592">
                  <c:v>2.42</c:v>
                </c:pt>
                <c:pt idx="1593">
                  <c:v>2.42</c:v>
                </c:pt>
                <c:pt idx="1594">
                  <c:v>2.42</c:v>
                </c:pt>
                <c:pt idx="1595">
                  <c:v>2.3900000000000006</c:v>
                </c:pt>
                <c:pt idx="1596">
                  <c:v>2.3799999999999994</c:v>
                </c:pt>
                <c:pt idx="1597">
                  <c:v>2.3700000000000006</c:v>
                </c:pt>
                <c:pt idx="1598">
                  <c:v>2.33</c:v>
                </c:pt>
                <c:pt idx="1599">
                  <c:v>2.31</c:v>
                </c:pt>
                <c:pt idx="1600">
                  <c:v>2.71</c:v>
                </c:pt>
                <c:pt idx="1601">
                  <c:v>2.57</c:v>
                </c:pt>
                <c:pt idx="1602">
                  <c:v>2.56</c:v>
                </c:pt>
                <c:pt idx="1603">
                  <c:v>2.56</c:v>
                </c:pt>
                <c:pt idx="1604">
                  <c:v>2.5499999999999998</c:v>
                </c:pt>
                <c:pt idx="1605">
                  <c:v>2.5299999999999998</c:v>
                </c:pt>
                <c:pt idx="1606">
                  <c:v>2.5299999999999998</c:v>
                </c:pt>
                <c:pt idx="1607">
                  <c:v>2.5299999999999998</c:v>
                </c:pt>
                <c:pt idx="1608">
                  <c:v>2.52</c:v>
                </c:pt>
                <c:pt idx="1609">
                  <c:v>2.5099999999999998</c:v>
                </c:pt>
                <c:pt idx="1610">
                  <c:v>2.4900000000000002</c:v>
                </c:pt>
                <c:pt idx="1611">
                  <c:v>2.4900000000000002</c:v>
                </c:pt>
                <c:pt idx="1612">
                  <c:v>2.4900000000000002</c:v>
                </c:pt>
                <c:pt idx="1613">
                  <c:v>2.48</c:v>
                </c:pt>
                <c:pt idx="1614">
                  <c:v>2.48</c:v>
                </c:pt>
                <c:pt idx="1615">
                  <c:v>2.4700000000000002</c:v>
                </c:pt>
                <c:pt idx="1616">
                  <c:v>2.4700000000000002</c:v>
                </c:pt>
                <c:pt idx="1617">
                  <c:v>2.4700000000000002</c:v>
                </c:pt>
                <c:pt idx="1618">
                  <c:v>2.4700000000000002</c:v>
                </c:pt>
                <c:pt idx="1619">
                  <c:v>2.4700000000000002</c:v>
                </c:pt>
                <c:pt idx="1620">
                  <c:v>2.46</c:v>
                </c:pt>
                <c:pt idx="1621">
                  <c:v>2.46</c:v>
                </c:pt>
                <c:pt idx="1622">
                  <c:v>2.44</c:v>
                </c:pt>
                <c:pt idx="1623">
                  <c:v>2.4300000000000002</c:v>
                </c:pt>
                <c:pt idx="1624">
                  <c:v>2.4300000000000002</c:v>
                </c:pt>
                <c:pt idx="1625">
                  <c:v>2.42</c:v>
                </c:pt>
                <c:pt idx="1626">
                  <c:v>2.41</c:v>
                </c:pt>
                <c:pt idx="1627">
                  <c:v>2.41</c:v>
                </c:pt>
                <c:pt idx="1628">
                  <c:v>2.3900000000000006</c:v>
                </c:pt>
                <c:pt idx="1629">
                  <c:v>2.3199999999999998</c:v>
                </c:pt>
                <c:pt idx="1630">
                  <c:v>2.29</c:v>
                </c:pt>
                <c:pt idx="1631">
                  <c:v>2.85</c:v>
                </c:pt>
                <c:pt idx="1632">
                  <c:v>2.71</c:v>
                </c:pt>
                <c:pt idx="1633">
                  <c:v>2.61</c:v>
                </c:pt>
                <c:pt idx="1634">
                  <c:v>2.58</c:v>
                </c:pt>
                <c:pt idx="1635">
                  <c:v>2.56</c:v>
                </c:pt>
                <c:pt idx="1636">
                  <c:v>2.5299999999999998</c:v>
                </c:pt>
                <c:pt idx="1637">
                  <c:v>2.5299999999999998</c:v>
                </c:pt>
                <c:pt idx="1638">
                  <c:v>2.5299999999999998</c:v>
                </c:pt>
                <c:pt idx="1639">
                  <c:v>2.5299999999999998</c:v>
                </c:pt>
                <c:pt idx="1640">
                  <c:v>2.52</c:v>
                </c:pt>
                <c:pt idx="1641">
                  <c:v>2.52</c:v>
                </c:pt>
                <c:pt idx="1642">
                  <c:v>2.52</c:v>
                </c:pt>
                <c:pt idx="1643">
                  <c:v>2.52</c:v>
                </c:pt>
                <c:pt idx="1644">
                  <c:v>2.5099999999999998</c:v>
                </c:pt>
                <c:pt idx="1645">
                  <c:v>2.5099999999999998</c:v>
                </c:pt>
                <c:pt idx="1646">
                  <c:v>2.5</c:v>
                </c:pt>
                <c:pt idx="1647">
                  <c:v>2.48</c:v>
                </c:pt>
                <c:pt idx="1648">
                  <c:v>2.48</c:v>
                </c:pt>
                <c:pt idx="1649">
                  <c:v>2.4700000000000002</c:v>
                </c:pt>
                <c:pt idx="1650">
                  <c:v>2.4700000000000002</c:v>
                </c:pt>
                <c:pt idx="1651">
                  <c:v>2.4700000000000002</c:v>
                </c:pt>
                <c:pt idx="1652">
                  <c:v>2.4700000000000002</c:v>
                </c:pt>
                <c:pt idx="1653">
                  <c:v>2.46</c:v>
                </c:pt>
                <c:pt idx="1654">
                  <c:v>2.4500000000000002</c:v>
                </c:pt>
                <c:pt idx="1655">
                  <c:v>2.4300000000000002</c:v>
                </c:pt>
                <c:pt idx="1656">
                  <c:v>2.4300000000000002</c:v>
                </c:pt>
                <c:pt idx="1657">
                  <c:v>2.35</c:v>
                </c:pt>
                <c:pt idx="1658">
                  <c:v>2.34</c:v>
                </c:pt>
                <c:pt idx="1659">
                  <c:v>2.33</c:v>
                </c:pt>
                <c:pt idx="1660">
                  <c:v>2.82</c:v>
                </c:pt>
                <c:pt idx="1661">
                  <c:v>2.67</c:v>
                </c:pt>
                <c:pt idx="1662">
                  <c:v>2.65</c:v>
                </c:pt>
                <c:pt idx="1663">
                  <c:v>2.65</c:v>
                </c:pt>
                <c:pt idx="1664">
                  <c:v>2.64</c:v>
                </c:pt>
                <c:pt idx="1665">
                  <c:v>2.6</c:v>
                </c:pt>
                <c:pt idx="1666">
                  <c:v>2.58</c:v>
                </c:pt>
                <c:pt idx="1667">
                  <c:v>2.5299999999999998</c:v>
                </c:pt>
                <c:pt idx="1668">
                  <c:v>2.52</c:v>
                </c:pt>
                <c:pt idx="1669">
                  <c:v>2.5099999999999998</c:v>
                </c:pt>
                <c:pt idx="1670">
                  <c:v>2.5099999999999998</c:v>
                </c:pt>
                <c:pt idx="1671">
                  <c:v>2.5099999999999998</c:v>
                </c:pt>
                <c:pt idx="1672">
                  <c:v>2.4700000000000002</c:v>
                </c:pt>
                <c:pt idx="1673">
                  <c:v>2.46</c:v>
                </c:pt>
                <c:pt idx="1674">
                  <c:v>2.4500000000000002</c:v>
                </c:pt>
                <c:pt idx="1675">
                  <c:v>2.4500000000000002</c:v>
                </c:pt>
                <c:pt idx="1676">
                  <c:v>2.4300000000000002</c:v>
                </c:pt>
                <c:pt idx="1677">
                  <c:v>2.42</c:v>
                </c:pt>
                <c:pt idx="1678">
                  <c:v>2.3900000000000006</c:v>
                </c:pt>
                <c:pt idx="1679">
                  <c:v>2.3799999999999994</c:v>
                </c:pt>
                <c:pt idx="1680">
                  <c:v>2.34</c:v>
                </c:pt>
                <c:pt idx="1681">
                  <c:v>2.27</c:v>
                </c:pt>
                <c:pt idx="1682">
                  <c:v>2.2200000000000002</c:v>
                </c:pt>
                <c:pt idx="1683">
                  <c:v>2.66</c:v>
                </c:pt>
                <c:pt idx="1684">
                  <c:v>2.65</c:v>
                </c:pt>
                <c:pt idx="1685">
                  <c:v>2.61</c:v>
                </c:pt>
                <c:pt idx="1686">
                  <c:v>2.61</c:v>
                </c:pt>
                <c:pt idx="1687">
                  <c:v>2.6</c:v>
                </c:pt>
                <c:pt idx="1688">
                  <c:v>2.57</c:v>
                </c:pt>
                <c:pt idx="1689">
                  <c:v>2.57</c:v>
                </c:pt>
                <c:pt idx="1690">
                  <c:v>2.5499999999999998</c:v>
                </c:pt>
                <c:pt idx="1691">
                  <c:v>2.54</c:v>
                </c:pt>
                <c:pt idx="1692">
                  <c:v>2.54</c:v>
                </c:pt>
                <c:pt idx="1693">
                  <c:v>2.5299999999999998</c:v>
                </c:pt>
                <c:pt idx="1694">
                  <c:v>2.52</c:v>
                </c:pt>
                <c:pt idx="1695">
                  <c:v>2.52</c:v>
                </c:pt>
                <c:pt idx="1696">
                  <c:v>2.52</c:v>
                </c:pt>
                <c:pt idx="1697">
                  <c:v>2.5099999999999998</c:v>
                </c:pt>
                <c:pt idx="1698">
                  <c:v>2.5099999999999998</c:v>
                </c:pt>
                <c:pt idx="1699">
                  <c:v>2.5099999999999998</c:v>
                </c:pt>
                <c:pt idx="1700">
                  <c:v>2.5099999999999998</c:v>
                </c:pt>
                <c:pt idx="1701">
                  <c:v>2.5099999999999998</c:v>
                </c:pt>
                <c:pt idx="1702">
                  <c:v>2.5099999999999998</c:v>
                </c:pt>
                <c:pt idx="1703">
                  <c:v>2.5</c:v>
                </c:pt>
                <c:pt idx="1704">
                  <c:v>2.4900000000000002</c:v>
                </c:pt>
                <c:pt idx="1705">
                  <c:v>2.4900000000000002</c:v>
                </c:pt>
                <c:pt idx="1706">
                  <c:v>2.4900000000000002</c:v>
                </c:pt>
                <c:pt idx="1707">
                  <c:v>2.48</c:v>
                </c:pt>
                <c:pt idx="1708">
                  <c:v>2.4700000000000002</c:v>
                </c:pt>
                <c:pt idx="1709">
                  <c:v>2.4700000000000002</c:v>
                </c:pt>
                <c:pt idx="1710">
                  <c:v>2.4700000000000002</c:v>
                </c:pt>
                <c:pt idx="1711">
                  <c:v>2.4700000000000002</c:v>
                </c:pt>
                <c:pt idx="1712">
                  <c:v>2.4700000000000002</c:v>
                </c:pt>
                <c:pt idx="1713">
                  <c:v>2.46</c:v>
                </c:pt>
                <c:pt idx="1714">
                  <c:v>2.4500000000000002</c:v>
                </c:pt>
                <c:pt idx="1715">
                  <c:v>2.4500000000000002</c:v>
                </c:pt>
                <c:pt idx="1716">
                  <c:v>2.4300000000000002</c:v>
                </c:pt>
                <c:pt idx="1717">
                  <c:v>2.42</c:v>
                </c:pt>
                <c:pt idx="1718">
                  <c:v>2.41</c:v>
                </c:pt>
                <c:pt idx="1719">
                  <c:v>2.3900000000000006</c:v>
                </c:pt>
                <c:pt idx="1720">
                  <c:v>2.3799999999999994</c:v>
                </c:pt>
                <c:pt idx="1721">
                  <c:v>2.34</c:v>
                </c:pt>
                <c:pt idx="1722">
                  <c:v>2.33</c:v>
                </c:pt>
                <c:pt idx="1723">
                  <c:v>2.2999999999999998</c:v>
                </c:pt>
                <c:pt idx="1724">
                  <c:v>2.93</c:v>
                </c:pt>
                <c:pt idx="1725">
                  <c:v>2.62</c:v>
                </c:pt>
                <c:pt idx="1726">
                  <c:v>2.61</c:v>
                </c:pt>
                <c:pt idx="1727">
                  <c:v>2.59</c:v>
                </c:pt>
                <c:pt idx="1728">
                  <c:v>2.59</c:v>
                </c:pt>
                <c:pt idx="1729">
                  <c:v>2.57</c:v>
                </c:pt>
                <c:pt idx="1730">
                  <c:v>2.57</c:v>
                </c:pt>
                <c:pt idx="1731">
                  <c:v>2.56</c:v>
                </c:pt>
                <c:pt idx="1732">
                  <c:v>2.5499999999999998</c:v>
                </c:pt>
                <c:pt idx="1733">
                  <c:v>2.5499999999999998</c:v>
                </c:pt>
                <c:pt idx="1734">
                  <c:v>2.5499999999999998</c:v>
                </c:pt>
                <c:pt idx="1735">
                  <c:v>2.54</c:v>
                </c:pt>
                <c:pt idx="1736">
                  <c:v>2.5299999999999998</c:v>
                </c:pt>
                <c:pt idx="1737">
                  <c:v>2.52</c:v>
                </c:pt>
                <c:pt idx="1738">
                  <c:v>2.5099999999999998</c:v>
                </c:pt>
                <c:pt idx="1739">
                  <c:v>2.5</c:v>
                </c:pt>
                <c:pt idx="1740">
                  <c:v>2.4900000000000002</c:v>
                </c:pt>
                <c:pt idx="1741">
                  <c:v>2.48</c:v>
                </c:pt>
                <c:pt idx="1742">
                  <c:v>2.46</c:v>
                </c:pt>
                <c:pt idx="1743">
                  <c:v>2.4500000000000002</c:v>
                </c:pt>
                <c:pt idx="1744">
                  <c:v>2.4500000000000002</c:v>
                </c:pt>
                <c:pt idx="1745">
                  <c:v>2.4500000000000002</c:v>
                </c:pt>
                <c:pt idx="1746">
                  <c:v>2.44</c:v>
                </c:pt>
                <c:pt idx="1747">
                  <c:v>2.44</c:v>
                </c:pt>
                <c:pt idx="1748">
                  <c:v>2.41</c:v>
                </c:pt>
                <c:pt idx="1749">
                  <c:v>2.41</c:v>
                </c:pt>
                <c:pt idx="1750">
                  <c:v>2.3900000000000006</c:v>
                </c:pt>
                <c:pt idx="1751">
                  <c:v>2.3900000000000006</c:v>
                </c:pt>
                <c:pt idx="1752">
                  <c:v>2.3900000000000006</c:v>
                </c:pt>
                <c:pt idx="1753">
                  <c:v>2.3799999999999994</c:v>
                </c:pt>
                <c:pt idx="1754">
                  <c:v>2.3799999999999994</c:v>
                </c:pt>
                <c:pt idx="1755">
                  <c:v>2.3700000000000006</c:v>
                </c:pt>
                <c:pt idx="1756">
                  <c:v>2.34</c:v>
                </c:pt>
                <c:pt idx="1757">
                  <c:v>2.31</c:v>
                </c:pt>
                <c:pt idx="1758">
                  <c:v>2.2999999999999998</c:v>
                </c:pt>
                <c:pt idx="1759">
                  <c:v>2.2999999999999998</c:v>
                </c:pt>
                <c:pt idx="1760">
                  <c:v>2.29</c:v>
                </c:pt>
                <c:pt idx="1761">
                  <c:v>2.69</c:v>
                </c:pt>
                <c:pt idx="1762">
                  <c:v>2.62</c:v>
                </c:pt>
                <c:pt idx="1763">
                  <c:v>2.62</c:v>
                </c:pt>
                <c:pt idx="1764">
                  <c:v>2.62</c:v>
                </c:pt>
                <c:pt idx="1765">
                  <c:v>2.58</c:v>
                </c:pt>
                <c:pt idx="1766">
                  <c:v>2.56</c:v>
                </c:pt>
                <c:pt idx="1767">
                  <c:v>2.5499999999999998</c:v>
                </c:pt>
                <c:pt idx="1768">
                  <c:v>2.54</c:v>
                </c:pt>
                <c:pt idx="1769">
                  <c:v>2.52</c:v>
                </c:pt>
                <c:pt idx="1770">
                  <c:v>2.52</c:v>
                </c:pt>
                <c:pt idx="1771">
                  <c:v>2.52</c:v>
                </c:pt>
                <c:pt idx="1772">
                  <c:v>2.5099999999999998</c:v>
                </c:pt>
                <c:pt idx="1773">
                  <c:v>2.5</c:v>
                </c:pt>
                <c:pt idx="1774">
                  <c:v>2.5</c:v>
                </c:pt>
                <c:pt idx="1775">
                  <c:v>2.5</c:v>
                </c:pt>
                <c:pt idx="1776">
                  <c:v>2.5</c:v>
                </c:pt>
                <c:pt idx="1777">
                  <c:v>2.5</c:v>
                </c:pt>
                <c:pt idx="1778">
                  <c:v>2.48</c:v>
                </c:pt>
                <c:pt idx="1779">
                  <c:v>2.48</c:v>
                </c:pt>
                <c:pt idx="1780">
                  <c:v>2.48</c:v>
                </c:pt>
                <c:pt idx="1781">
                  <c:v>2.46</c:v>
                </c:pt>
                <c:pt idx="1782">
                  <c:v>2.46</c:v>
                </c:pt>
                <c:pt idx="1783">
                  <c:v>2.4500000000000002</c:v>
                </c:pt>
                <c:pt idx="1784">
                  <c:v>2.44</c:v>
                </c:pt>
                <c:pt idx="1785">
                  <c:v>2.44</c:v>
                </c:pt>
                <c:pt idx="1786">
                  <c:v>2.44</c:v>
                </c:pt>
                <c:pt idx="1787">
                  <c:v>2.42</c:v>
                </c:pt>
                <c:pt idx="1788">
                  <c:v>2.3900000000000006</c:v>
                </c:pt>
                <c:pt idx="1789">
                  <c:v>2.3900000000000006</c:v>
                </c:pt>
                <c:pt idx="1790">
                  <c:v>2.3700000000000006</c:v>
                </c:pt>
                <c:pt idx="1791">
                  <c:v>2.3700000000000006</c:v>
                </c:pt>
                <c:pt idx="1792">
                  <c:v>2.34</c:v>
                </c:pt>
                <c:pt idx="1793">
                  <c:v>2.82</c:v>
                </c:pt>
                <c:pt idx="1794">
                  <c:v>2.68</c:v>
                </c:pt>
                <c:pt idx="1795">
                  <c:v>2.64</c:v>
                </c:pt>
                <c:pt idx="1796">
                  <c:v>2.61</c:v>
                </c:pt>
                <c:pt idx="1797">
                  <c:v>2.57</c:v>
                </c:pt>
                <c:pt idx="1798">
                  <c:v>2.5499999999999998</c:v>
                </c:pt>
                <c:pt idx="1799">
                  <c:v>2.54</c:v>
                </c:pt>
                <c:pt idx="1800">
                  <c:v>2.54</c:v>
                </c:pt>
                <c:pt idx="1801">
                  <c:v>2.54</c:v>
                </c:pt>
                <c:pt idx="1802">
                  <c:v>2.5299999999999998</c:v>
                </c:pt>
                <c:pt idx="1803">
                  <c:v>2.5299999999999998</c:v>
                </c:pt>
                <c:pt idx="1804">
                  <c:v>2.52</c:v>
                </c:pt>
                <c:pt idx="1805">
                  <c:v>2.52</c:v>
                </c:pt>
                <c:pt idx="1806">
                  <c:v>2.5099999999999998</c:v>
                </c:pt>
                <c:pt idx="1807">
                  <c:v>2.5</c:v>
                </c:pt>
                <c:pt idx="1808">
                  <c:v>2.5</c:v>
                </c:pt>
                <c:pt idx="1809">
                  <c:v>2.48</c:v>
                </c:pt>
                <c:pt idx="1810">
                  <c:v>2.4700000000000002</c:v>
                </c:pt>
                <c:pt idx="1811">
                  <c:v>2.46</c:v>
                </c:pt>
                <c:pt idx="1812">
                  <c:v>2.4500000000000002</c:v>
                </c:pt>
                <c:pt idx="1813">
                  <c:v>2.4300000000000002</c:v>
                </c:pt>
                <c:pt idx="1814">
                  <c:v>2.4</c:v>
                </c:pt>
                <c:pt idx="1815">
                  <c:v>2.4</c:v>
                </c:pt>
                <c:pt idx="1816">
                  <c:v>2.68</c:v>
                </c:pt>
                <c:pt idx="1817">
                  <c:v>2.68</c:v>
                </c:pt>
                <c:pt idx="1818">
                  <c:v>2.67</c:v>
                </c:pt>
                <c:pt idx="1819">
                  <c:v>2.64</c:v>
                </c:pt>
                <c:pt idx="1820">
                  <c:v>2.63</c:v>
                </c:pt>
                <c:pt idx="1821">
                  <c:v>2.62</c:v>
                </c:pt>
                <c:pt idx="1822">
                  <c:v>2.61</c:v>
                </c:pt>
                <c:pt idx="1823">
                  <c:v>2.6</c:v>
                </c:pt>
                <c:pt idx="1824">
                  <c:v>2.58</c:v>
                </c:pt>
                <c:pt idx="1825">
                  <c:v>2.58</c:v>
                </c:pt>
                <c:pt idx="1826">
                  <c:v>2.56</c:v>
                </c:pt>
                <c:pt idx="1827">
                  <c:v>2.56</c:v>
                </c:pt>
                <c:pt idx="1828">
                  <c:v>2.56</c:v>
                </c:pt>
                <c:pt idx="1829">
                  <c:v>2.5499999999999998</c:v>
                </c:pt>
                <c:pt idx="1830">
                  <c:v>2.54</c:v>
                </c:pt>
                <c:pt idx="1831">
                  <c:v>2.5299999999999998</c:v>
                </c:pt>
                <c:pt idx="1832">
                  <c:v>2.5299999999999998</c:v>
                </c:pt>
                <c:pt idx="1833">
                  <c:v>2.5299999999999998</c:v>
                </c:pt>
                <c:pt idx="1834">
                  <c:v>2.5299999999999998</c:v>
                </c:pt>
                <c:pt idx="1835">
                  <c:v>2.5099999999999998</c:v>
                </c:pt>
                <c:pt idx="1836">
                  <c:v>2.5099999999999998</c:v>
                </c:pt>
                <c:pt idx="1837">
                  <c:v>2.5099999999999998</c:v>
                </c:pt>
                <c:pt idx="1838">
                  <c:v>2.4900000000000002</c:v>
                </c:pt>
                <c:pt idx="1839">
                  <c:v>2.4900000000000002</c:v>
                </c:pt>
                <c:pt idx="1840">
                  <c:v>2.48</c:v>
                </c:pt>
                <c:pt idx="1841">
                  <c:v>2.46</c:v>
                </c:pt>
                <c:pt idx="1842">
                  <c:v>2.46</c:v>
                </c:pt>
                <c:pt idx="1843">
                  <c:v>2.46</c:v>
                </c:pt>
                <c:pt idx="1844">
                  <c:v>2.44</c:v>
                </c:pt>
                <c:pt idx="1845">
                  <c:v>2.44</c:v>
                </c:pt>
                <c:pt idx="1846">
                  <c:v>2.41</c:v>
                </c:pt>
                <c:pt idx="1847">
                  <c:v>2.3900000000000006</c:v>
                </c:pt>
                <c:pt idx="1848">
                  <c:v>2.3799999999999994</c:v>
                </c:pt>
                <c:pt idx="1849">
                  <c:v>2.34</c:v>
                </c:pt>
                <c:pt idx="1850">
                  <c:v>2.7</c:v>
                </c:pt>
                <c:pt idx="1851">
                  <c:v>2.68</c:v>
                </c:pt>
                <c:pt idx="1852">
                  <c:v>2.66</c:v>
                </c:pt>
                <c:pt idx="1853">
                  <c:v>2.65</c:v>
                </c:pt>
                <c:pt idx="1854">
                  <c:v>2.62</c:v>
                </c:pt>
                <c:pt idx="1855">
                  <c:v>2.61</c:v>
                </c:pt>
                <c:pt idx="1856">
                  <c:v>2.6</c:v>
                </c:pt>
                <c:pt idx="1857">
                  <c:v>2.6</c:v>
                </c:pt>
                <c:pt idx="1858">
                  <c:v>2.57</c:v>
                </c:pt>
                <c:pt idx="1859">
                  <c:v>2.54</c:v>
                </c:pt>
                <c:pt idx="1860">
                  <c:v>2.54</c:v>
                </c:pt>
                <c:pt idx="1861">
                  <c:v>2.54</c:v>
                </c:pt>
                <c:pt idx="1862">
                  <c:v>2.52</c:v>
                </c:pt>
                <c:pt idx="1863">
                  <c:v>2.5099999999999998</c:v>
                </c:pt>
                <c:pt idx="1864">
                  <c:v>2.5099999999999998</c:v>
                </c:pt>
                <c:pt idx="1865">
                  <c:v>2.4900000000000002</c:v>
                </c:pt>
                <c:pt idx="1866">
                  <c:v>2.4900000000000002</c:v>
                </c:pt>
                <c:pt idx="1867">
                  <c:v>2.4900000000000002</c:v>
                </c:pt>
                <c:pt idx="1868">
                  <c:v>2.48</c:v>
                </c:pt>
                <c:pt idx="1869">
                  <c:v>2.4700000000000002</c:v>
                </c:pt>
                <c:pt idx="1870">
                  <c:v>2.4700000000000002</c:v>
                </c:pt>
                <c:pt idx="1871">
                  <c:v>2.46</c:v>
                </c:pt>
                <c:pt idx="1872">
                  <c:v>2.41</c:v>
                </c:pt>
                <c:pt idx="1873">
                  <c:v>2.3900000000000006</c:v>
                </c:pt>
                <c:pt idx="1874">
                  <c:v>2.3900000000000006</c:v>
                </c:pt>
                <c:pt idx="1875">
                  <c:v>2.3799999999999994</c:v>
                </c:pt>
                <c:pt idx="1876">
                  <c:v>2.3700000000000006</c:v>
                </c:pt>
                <c:pt idx="1877">
                  <c:v>2.3700000000000006</c:v>
                </c:pt>
                <c:pt idx="1878">
                  <c:v>2.35</c:v>
                </c:pt>
                <c:pt idx="1879">
                  <c:v>2.34</c:v>
                </c:pt>
                <c:pt idx="1880">
                  <c:v>2.31</c:v>
                </c:pt>
                <c:pt idx="1881">
                  <c:v>2.2599999999999998</c:v>
                </c:pt>
                <c:pt idx="1882">
                  <c:v>2.75</c:v>
                </c:pt>
                <c:pt idx="1883">
                  <c:v>2.69</c:v>
                </c:pt>
                <c:pt idx="1884">
                  <c:v>2.67</c:v>
                </c:pt>
                <c:pt idx="1885">
                  <c:v>2.66</c:v>
                </c:pt>
                <c:pt idx="1886">
                  <c:v>2.65</c:v>
                </c:pt>
                <c:pt idx="1887">
                  <c:v>2.65</c:v>
                </c:pt>
                <c:pt idx="1888">
                  <c:v>2.58</c:v>
                </c:pt>
                <c:pt idx="1889">
                  <c:v>2.57</c:v>
                </c:pt>
                <c:pt idx="1890">
                  <c:v>2.57</c:v>
                </c:pt>
                <c:pt idx="1891">
                  <c:v>2.56</c:v>
                </c:pt>
                <c:pt idx="1892">
                  <c:v>2.5499999999999998</c:v>
                </c:pt>
                <c:pt idx="1893">
                  <c:v>2.54</c:v>
                </c:pt>
                <c:pt idx="1894">
                  <c:v>2.5299999999999998</c:v>
                </c:pt>
                <c:pt idx="1895">
                  <c:v>2.5299999999999998</c:v>
                </c:pt>
                <c:pt idx="1896">
                  <c:v>2.5299999999999998</c:v>
                </c:pt>
                <c:pt idx="1897">
                  <c:v>2.52</c:v>
                </c:pt>
                <c:pt idx="1898">
                  <c:v>2.52</c:v>
                </c:pt>
                <c:pt idx="1899">
                  <c:v>2.52</c:v>
                </c:pt>
                <c:pt idx="1900">
                  <c:v>2.52</c:v>
                </c:pt>
                <c:pt idx="1901">
                  <c:v>2.5</c:v>
                </c:pt>
                <c:pt idx="1902">
                  <c:v>2.4900000000000002</c:v>
                </c:pt>
                <c:pt idx="1903">
                  <c:v>2.4900000000000002</c:v>
                </c:pt>
                <c:pt idx="1904">
                  <c:v>2.48</c:v>
                </c:pt>
                <c:pt idx="1905">
                  <c:v>2.48</c:v>
                </c:pt>
                <c:pt idx="1906">
                  <c:v>2.44</c:v>
                </c:pt>
                <c:pt idx="1907">
                  <c:v>2.44</c:v>
                </c:pt>
                <c:pt idx="1908">
                  <c:v>2.44</c:v>
                </c:pt>
                <c:pt idx="1909">
                  <c:v>2.44</c:v>
                </c:pt>
                <c:pt idx="1910">
                  <c:v>2.42</c:v>
                </c:pt>
                <c:pt idx="1911">
                  <c:v>2.4</c:v>
                </c:pt>
                <c:pt idx="1912">
                  <c:v>2.3900000000000006</c:v>
                </c:pt>
                <c:pt idx="1913">
                  <c:v>2.3799999999999994</c:v>
                </c:pt>
                <c:pt idx="1914">
                  <c:v>2.3700000000000006</c:v>
                </c:pt>
                <c:pt idx="1915">
                  <c:v>2.31</c:v>
                </c:pt>
                <c:pt idx="1916">
                  <c:v>2.1299999999999994</c:v>
                </c:pt>
                <c:pt idx="1917">
                  <c:v>2.63</c:v>
                </c:pt>
                <c:pt idx="1918">
                  <c:v>2.63</c:v>
                </c:pt>
                <c:pt idx="1919">
                  <c:v>2.59</c:v>
                </c:pt>
                <c:pt idx="1920">
                  <c:v>2.58</c:v>
                </c:pt>
                <c:pt idx="1921">
                  <c:v>2.58</c:v>
                </c:pt>
                <c:pt idx="1922">
                  <c:v>2.58</c:v>
                </c:pt>
                <c:pt idx="1923">
                  <c:v>2.56</c:v>
                </c:pt>
                <c:pt idx="1924">
                  <c:v>2.5499999999999998</c:v>
                </c:pt>
                <c:pt idx="1925">
                  <c:v>2.5499999999999998</c:v>
                </c:pt>
                <c:pt idx="1926">
                  <c:v>2.5499999999999998</c:v>
                </c:pt>
                <c:pt idx="1927">
                  <c:v>2.54</c:v>
                </c:pt>
                <c:pt idx="1928">
                  <c:v>2.54</c:v>
                </c:pt>
                <c:pt idx="1929">
                  <c:v>2.5299999999999998</c:v>
                </c:pt>
                <c:pt idx="1930">
                  <c:v>2.52</c:v>
                </c:pt>
                <c:pt idx="1931">
                  <c:v>2.52</c:v>
                </c:pt>
                <c:pt idx="1932">
                  <c:v>2.52</c:v>
                </c:pt>
                <c:pt idx="1933">
                  <c:v>2.5</c:v>
                </c:pt>
                <c:pt idx="1934">
                  <c:v>2.5</c:v>
                </c:pt>
                <c:pt idx="1935">
                  <c:v>2.48</c:v>
                </c:pt>
                <c:pt idx="1936">
                  <c:v>2.44</c:v>
                </c:pt>
                <c:pt idx="1937">
                  <c:v>2.44</c:v>
                </c:pt>
                <c:pt idx="1938">
                  <c:v>2.4300000000000002</c:v>
                </c:pt>
                <c:pt idx="1939">
                  <c:v>2.41</c:v>
                </c:pt>
                <c:pt idx="1940">
                  <c:v>2.41</c:v>
                </c:pt>
                <c:pt idx="1941">
                  <c:v>2.3799999999999994</c:v>
                </c:pt>
                <c:pt idx="1942">
                  <c:v>2.3700000000000006</c:v>
                </c:pt>
                <c:pt idx="1943">
                  <c:v>2.3700000000000006</c:v>
                </c:pt>
                <c:pt idx="1944">
                  <c:v>2.33</c:v>
                </c:pt>
                <c:pt idx="1945">
                  <c:v>2.33</c:v>
                </c:pt>
                <c:pt idx="1946">
                  <c:v>2.81</c:v>
                </c:pt>
                <c:pt idx="1947">
                  <c:v>2.74</c:v>
                </c:pt>
                <c:pt idx="1948">
                  <c:v>2.68</c:v>
                </c:pt>
                <c:pt idx="1949">
                  <c:v>2.66</c:v>
                </c:pt>
                <c:pt idx="1950">
                  <c:v>2.66</c:v>
                </c:pt>
                <c:pt idx="1951">
                  <c:v>2.64</c:v>
                </c:pt>
                <c:pt idx="1952">
                  <c:v>2.64</c:v>
                </c:pt>
                <c:pt idx="1953">
                  <c:v>2.63</c:v>
                </c:pt>
                <c:pt idx="1954">
                  <c:v>2.6</c:v>
                </c:pt>
                <c:pt idx="1955">
                  <c:v>2.59</c:v>
                </c:pt>
                <c:pt idx="1956">
                  <c:v>2.59</c:v>
                </c:pt>
                <c:pt idx="1957">
                  <c:v>2.58</c:v>
                </c:pt>
                <c:pt idx="1958">
                  <c:v>2.57</c:v>
                </c:pt>
                <c:pt idx="1959">
                  <c:v>2.56</c:v>
                </c:pt>
                <c:pt idx="1960">
                  <c:v>2.56</c:v>
                </c:pt>
                <c:pt idx="1961">
                  <c:v>2.56</c:v>
                </c:pt>
                <c:pt idx="1962">
                  <c:v>2.5499999999999998</c:v>
                </c:pt>
                <c:pt idx="1963">
                  <c:v>2.5499999999999998</c:v>
                </c:pt>
                <c:pt idx="1964">
                  <c:v>2.54</c:v>
                </c:pt>
                <c:pt idx="1965">
                  <c:v>2.52</c:v>
                </c:pt>
                <c:pt idx="1966">
                  <c:v>2.52</c:v>
                </c:pt>
                <c:pt idx="1967">
                  <c:v>2.5099999999999998</c:v>
                </c:pt>
                <c:pt idx="1968">
                  <c:v>2.5</c:v>
                </c:pt>
                <c:pt idx="1969">
                  <c:v>2.4900000000000002</c:v>
                </c:pt>
                <c:pt idx="1970">
                  <c:v>2.48</c:v>
                </c:pt>
                <c:pt idx="1971">
                  <c:v>2.48</c:v>
                </c:pt>
                <c:pt idx="1972">
                  <c:v>2.4700000000000002</c:v>
                </c:pt>
                <c:pt idx="1973">
                  <c:v>2.3700000000000006</c:v>
                </c:pt>
                <c:pt idx="1974">
                  <c:v>2.87</c:v>
                </c:pt>
                <c:pt idx="1975">
                  <c:v>2.74</c:v>
                </c:pt>
                <c:pt idx="1976">
                  <c:v>2.68</c:v>
                </c:pt>
                <c:pt idx="1977">
                  <c:v>2.66</c:v>
                </c:pt>
                <c:pt idx="1978">
                  <c:v>2.63</c:v>
                </c:pt>
                <c:pt idx="1979">
                  <c:v>2.63</c:v>
                </c:pt>
                <c:pt idx="1980">
                  <c:v>2.6</c:v>
                </c:pt>
                <c:pt idx="1981">
                  <c:v>2.59</c:v>
                </c:pt>
                <c:pt idx="1982">
                  <c:v>2.59</c:v>
                </c:pt>
                <c:pt idx="1983">
                  <c:v>2.58</c:v>
                </c:pt>
                <c:pt idx="1984">
                  <c:v>2.56</c:v>
                </c:pt>
                <c:pt idx="1985">
                  <c:v>2.5299999999999998</c:v>
                </c:pt>
                <c:pt idx="1986">
                  <c:v>2.5299999999999998</c:v>
                </c:pt>
                <c:pt idx="1987">
                  <c:v>2.5299999999999998</c:v>
                </c:pt>
                <c:pt idx="1988">
                  <c:v>2.5299999999999998</c:v>
                </c:pt>
                <c:pt idx="1989">
                  <c:v>2.52</c:v>
                </c:pt>
                <c:pt idx="1990">
                  <c:v>2.52</c:v>
                </c:pt>
                <c:pt idx="1991">
                  <c:v>2.52</c:v>
                </c:pt>
                <c:pt idx="1992">
                  <c:v>2.5</c:v>
                </c:pt>
                <c:pt idx="1993">
                  <c:v>2.4900000000000002</c:v>
                </c:pt>
                <c:pt idx="1994">
                  <c:v>2.48</c:v>
                </c:pt>
                <c:pt idx="1995">
                  <c:v>2.48</c:v>
                </c:pt>
                <c:pt idx="1996">
                  <c:v>2.4700000000000002</c:v>
                </c:pt>
                <c:pt idx="1997">
                  <c:v>2.4700000000000002</c:v>
                </c:pt>
                <c:pt idx="1998">
                  <c:v>2.42</c:v>
                </c:pt>
                <c:pt idx="1999">
                  <c:v>2.42</c:v>
                </c:pt>
                <c:pt idx="2000">
                  <c:v>2.42</c:v>
                </c:pt>
                <c:pt idx="2001">
                  <c:v>2.41</c:v>
                </c:pt>
                <c:pt idx="2002">
                  <c:v>2.41</c:v>
                </c:pt>
                <c:pt idx="2003">
                  <c:v>2.4</c:v>
                </c:pt>
                <c:pt idx="2004">
                  <c:v>2.35</c:v>
                </c:pt>
                <c:pt idx="2005">
                  <c:v>2.35</c:v>
                </c:pt>
                <c:pt idx="2006">
                  <c:v>2.75</c:v>
                </c:pt>
                <c:pt idx="2007">
                  <c:v>2.71</c:v>
                </c:pt>
                <c:pt idx="2008">
                  <c:v>2.7</c:v>
                </c:pt>
                <c:pt idx="2009">
                  <c:v>2.68</c:v>
                </c:pt>
                <c:pt idx="2010">
                  <c:v>2.66</c:v>
                </c:pt>
                <c:pt idx="2011">
                  <c:v>2.63</c:v>
                </c:pt>
                <c:pt idx="2012">
                  <c:v>2.61</c:v>
                </c:pt>
                <c:pt idx="2013">
                  <c:v>2.61</c:v>
                </c:pt>
                <c:pt idx="2014">
                  <c:v>2.58</c:v>
                </c:pt>
                <c:pt idx="2015">
                  <c:v>2.56</c:v>
                </c:pt>
                <c:pt idx="2016">
                  <c:v>2.5499999999999998</c:v>
                </c:pt>
                <c:pt idx="2017">
                  <c:v>2.5499999999999998</c:v>
                </c:pt>
                <c:pt idx="2018">
                  <c:v>2.54</c:v>
                </c:pt>
                <c:pt idx="2019">
                  <c:v>2.54</c:v>
                </c:pt>
                <c:pt idx="2020">
                  <c:v>2.5299999999999998</c:v>
                </c:pt>
                <c:pt idx="2021">
                  <c:v>2.5299999999999998</c:v>
                </c:pt>
                <c:pt idx="2022">
                  <c:v>2.52</c:v>
                </c:pt>
                <c:pt idx="2023">
                  <c:v>2.5</c:v>
                </c:pt>
                <c:pt idx="2024">
                  <c:v>2.4900000000000002</c:v>
                </c:pt>
                <c:pt idx="2025">
                  <c:v>2.4900000000000002</c:v>
                </c:pt>
                <c:pt idx="2026">
                  <c:v>2.42</c:v>
                </c:pt>
                <c:pt idx="2027">
                  <c:v>2.41</c:v>
                </c:pt>
                <c:pt idx="2028">
                  <c:v>2.3599999999999994</c:v>
                </c:pt>
                <c:pt idx="2029">
                  <c:v>2.34</c:v>
                </c:pt>
                <c:pt idx="2030">
                  <c:v>2.33</c:v>
                </c:pt>
                <c:pt idx="2031">
                  <c:v>2.33</c:v>
                </c:pt>
                <c:pt idx="2032">
                  <c:v>2.63</c:v>
                </c:pt>
                <c:pt idx="2033">
                  <c:v>2.61</c:v>
                </c:pt>
                <c:pt idx="2034">
                  <c:v>2.61</c:v>
                </c:pt>
                <c:pt idx="2035">
                  <c:v>2.6</c:v>
                </c:pt>
                <c:pt idx="2036">
                  <c:v>2.58</c:v>
                </c:pt>
                <c:pt idx="2037">
                  <c:v>2.57</c:v>
                </c:pt>
                <c:pt idx="2038">
                  <c:v>2.5499999999999998</c:v>
                </c:pt>
                <c:pt idx="2039">
                  <c:v>2.54</c:v>
                </c:pt>
                <c:pt idx="2040">
                  <c:v>2.5299999999999998</c:v>
                </c:pt>
                <c:pt idx="2041">
                  <c:v>2.52</c:v>
                </c:pt>
                <c:pt idx="2042">
                  <c:v>2.52</c:v>
                </c:pt>
                <c:pt idx="2043">
                  <c:v>2.5</c:v>
                </c:pt>
                <c:pt idx="2044">
                  <c:v>2.4900000000000002</c:v>
                </c:pt>
                <c:pt idx="2045">
                  <c:v>2.4900000000000002</c:v>
                </c:pt>
                <c:pt idx="2046">
                  <c:v>2.48</c:v>
                </c:pt>
                <c:pt idx="2047">
                  <c:v>2.4700000000000002</c:v>
                </c:pt>
                <c:pt idx="2048">
                  <c:v>2.46</c:v>
                </c:pt>
                <c:pt idx="2049">
                  <c:v>2.4500000000000002</c:v>
                </c:pt>
                <c:pt idx="2050">
                  <c:v>2.44</c:v>
                </c:pt>
                <c:pt idx="2051">
                  <c:v>2.34</c:v>
                </c:pt>
                <c:pt idx="2052">
                  <c:v>2.72</c:v>
                </c:pt>
                <c:pt idx="2053">
                  <c:v>2.68</c:v>
                </c:pt>
                <c:pt idx="2054">
                  <c:v>2.68</c:v>
                </c:pt>
                <c:pt idx="2055">
                  <c:v>2.65</c:v>
                </c:pt>
                <c:pt idx="2056">
                  <c:v>2.6</c:v>
                </c:pt>
                <c:pt idx="2057">
                  <c:v>2.6</c:v>
                </c:pt>
                <c:pt idx="2058">
                  <c:v>2.57</c:v>
                </c:pt>
                <c:pt idx="2059">
                  <c:v>2.57</c:v>
                </c:pt>
                <c:pt idx="2060">
                  <c:v>2.57</c:v>
                </c:pt>
                <c:pt idx="2061">
                  <c:v>2.57</c:v>
                </c:pt>
                <c:pt idx="2062">
                  <c:v>2.57</c:v>
                </c:pt>
                <c:pt idx="2063">
                  <c:v>2.57</c:v>
                </c:pt>
                <c:pt idx="2064">
                  <c:v>2.56</c:v>
                </c:pt>
                <c:pt idx="2065">
                  <c:v>2.5499999999999998</c:v>
                </c:pt>
                <c:pt idx="2066">
                  <c:v>2.5499999999999998</c:v>
                </c:pt>
                <c:pt idx="2067">
                  <c:v>2.54</c:v>
                </c:pt>
                <c:pt idx="2068">
                  <c:v>2.5299999999999998</c:v>
                </c:pt>
                <c:pt idx="2069">
                  <c:v>2.52</c:v>
                </c:pt>
                <c:pt idx="2070">
                  <c:v>2.52</c:v>
                </c:pt>
                <c:pt idx="2071">
                  <c:v>2.4900000000000002</c:v>
                </c:pt>
                <c:pt idx="2072">
                  <c:v>2.4900000000000002</c:v>
                </c:pt>
                <c:pt idx="2073">
                  <c:v>2.4900000000000002</c:v>
                </c:pt>
                <c:pt idx="2074">
                  <c:v>2.4700000000000002</c:v>
                </c:pt>
                <c:pt idx="2075">
                  <c:v>2.46</c:v>
                </c:pt>
                <c:pt idx="2076">
                  <c:v>2.4500000000000002</c:v>
                </c:pt>
                <c:pt idx="2077">
                  <c:v>2.4500000000000002</c:v>
                </c:pt>
                <c:pt idx="2078">
                  <c:v>2.4300000000000002</c:v>
                </c:pt>
                <c:pt idx="2079">
                  <c:v>2.4300000000000002</c:v>
                </c:pt>
                <c:pt idx="2080">
                  <c:v>2.2400000000000002</c:v>
                </c:pt>
                <c:pt idx="2081">
                  <c:v>2.81</c:v>
                </c:pt>
                <c:pt idx="2082">
                  <c:v>2.7</c:v>
                </c:pt>
                <c:pt idx="2083">
                  <c:v>2.7</c:v>
                </c:pt>
                <c:pt idx="2084">
                  <c:v>2.68</c:v>
                </c:pt>
                <c:pt idx="2085">
                  <c:v>2.65</c:v>
                </c:pt>
                <c:pt idx="2086">
                  <c:v>2.63</c:v>
                </c:pt>
                <c:pt idx="2087">
                  <c:v>2.63</c:v>
                </c:pt>
                <c:pt idx="2088">
                  <c:v>2.62</c:v>
                </c:pt>
                <c:pt idx="2089">
                  <c:v>2.61</c:v>
                </c:pt>
                <c:pt idx="2090">
                  <c:v>2.6</c:v>
                </c:pt>
                <c:pt idx="2091">
                  <c:v>2.58</c:v>
                </c:pt>
                <c:pt idx="2092">
                  <c:v>2.58</c:v>
                </c:pt>
                <c:pt idx="2093">
                  <c:v>2.57</c:v>
                </c:pt>
                <c:pt idx="2094">
                  <c:v>2.56</c:v>
                </c:pt>
                <c:pt idx="2095">
                  <c:v>2.5499999999999998</c:v>
                </c:pt>
                <c:pt idx="2096">
                  <c:v>2.4900000000000002</c:v>
                </c:pt>
                <c:pt idx="2097">
                  <c:v>2.48</c:v>
                </c:pt>
                <c:pt idx="2098">
                  <c:v>2.46</c:v>
                </c:pt>
                <c:pt idx="2099">
                  <c:v>2.46</c:v>
                </c:pt>
                <c:pt idx="2100">
                  <c:v>2.4300000000000002</c:v>
                </c:pt>
                <c:pt idx="2101">
                  <c:v>2.42</c:v>
                </c:pt>
                <c:pt idx="2102">
                  <c:v>2.4</c:v>
                </c:pt>
                <c:pt idx="2103">
                  <c:v>2.27</c:v>
                </c:pt>
                <c:pt idx="2104">
                  <c:v>2.84</c:v>
                </c:pt>
                <c:pt idx="2105">
                  <c:v>2.81</c:v>
                </c:pt>
                <c:pt idx="2106">
                  <c:v>2.77</c:v>
                </c:pt>
                <c:pt idx="2107">
                  <c:v>2.7</c:v>
                </c:pt>
                <c:pt idx="2108">
                  <c:v>2.69</c:v>
                </c:pt>
                <c:pt idx="2109">
                  <c:v>2.67</c:v>
                </c:pt>
                <c:pt idx="2110">
                  <c:v>2.64</c:v>
                </c:pt>
                <c:pt idx="2111">
                  <c:v>2.61</c:v>
                </c:pt>
                <c:pt idx="2112">
                  <c:v>2.61</c:v>
                </c:pt>
                <c:pt idx="2113">
                  <c:v>2.5499999999999998</c:v>
                </c:pt>
                <c:pt idx="2114">
                  <c:v>2.54</c:v>
                </c:pt>
                <c:pt idx="2115">
                  <c:v>2.5299999999999998</c:v>
                </c:pt>
                <c:pt idx="2116">
                  <c:v>2.52</c:v>
                </c:pt>
                <c:pt idx="2117">
                  <c:v>2.5099999999999998</c:v>
                </c:pt>
                <c:pt idx="2118">
                  <c:v>2.4900000000000002</c:v>
                </c:pt>
                <c:pt idx="2119">
                  <c:v>2.4900000000000002</c:v>
                </c:pt>
                <c:pt idx="2120">
                  <c:v>2.4900000000000002</c:v>
                </c:pt>
                <c:pt idx="2121">
                  <c:v>2.4900000000000002</c:v>
                </c:pt>
                <c:pt idx="2122">
                  <c:v>2.48</c:v>
                </c:pt>
                <c:pt idx="2123">
                  <c:v>2.48</c:v>
                </c:pt>
                <c:pt idx="2124">
                  <c:v>2.46</c:v>
                </c:pt>
                <c:pt idx="2125">
                  <c:v>2.46</c:v>
                </c:pt>
                <c:pt idx="2126">
                  <c:v>2.46</c:v>
                </c:pt>
                <c:pt idx="2127">
                  <c:v>2.46</c:v>
                </c:pt>
                <c:pt idx="2128">
                  <c:v>2.44</c:v>
                </c:pt>
                <c:pt idx="2129">
                  <c:v>2.44</c:v>
                </c:pt>
                <c:pt idx="2130">
                  <c:v>2.4300000000000002</c:v>
                </c:pt>
                <c:pt idx="2131">
                  <c:v>2.4300000000000002</c:v>
                </c:pt>
                <c:pt idx="2132">
                  <c:v>2.42</c:v>
                </c:pt>
                <c:pt idx="2133">
                  <c:v>2.42</c:v>
                </c:pt>
                <c:pt idx="2134">
                  <c:v>2.3900000000000006</c:v>
                </c:pt>
                <c:pt idx="2135">
                  <c:v>2.35</c:v>
                </c:pt>
                <c:pt idx="2136">
                  <c:v>2.27</c:v>
                </c:pt>
                <c:pt idx="2137">
                  <c:v>2.2599999999999998</c:v>
                </c:pt>
                <c:pt idx="2138">
                  <c:v>2.2200000000000002</c:v>
                </c:pt>
                <c:pt idx="2139">
                  <c:v>2.78</c:v>
                </c:pt>
                <c:pt idx="2140">
                  <c:v>2.78</c:v>
                </c:pt>
                <c:pt idx="2141">
                  <c:v>2.77</c:v>
                </c:pt>
                <c:pt idx="2142">
                  <c:v>2.75</c:v>
                </c:pt>
                <c:pt idx="2143">
                  <c:v>2.72</c:v>
                </c:pt>
                <c:pt idx="2144">
                  <c:v>2.72</c:v>
                </c:pt>
                <c:pt idx="2145">
                  <c:v>2.66</c:v>
                </c:pt>
                <c:pt idx="2146">
                  <c:v>2.64</c:v>
                </c:pt>
                <c:pt idx="2147">
                  <c:v>2.63</c:v>
                </c:pt>
                <c:pt idx="2148">
                  <c:v>2.63</c:v>
                </c:pt>
                <c:pt idx="2149">
                  <c:v>2.63</c:v>
                </c:pt>
                <c:pt idx="2150">
                  <c:v>2.61</c:v>
                </c:pt>
                <c:pt idx="2151">
                  <c:v>2.6</c:v>
                </c:pt>
                <c:pt idx="2152">
                  <c:v>2.6</c:v>
                </c:pt>
                <c:pt idx="2153">
                  <c:v>2.6</c:v>
                </c:pt>
                <c:pt idx="2154">
                  <c:v>2.59</c:v>
                </c:pt>
                <c:pt idx="2155">
                  <c:v>2.57</c:v>
                </c:pt>
                <c:pt idx="2156">
                  <c:v>2.57</c:v>
                </c:pt>
                <c:pt idx="2157">
                  <c:v>2.5499999999999998</c:v>
                </c:pt>
                <c:pt idx="2158">
                  <c:v>2.54</c:v>
                </c:pt>
                <c:pt idx="2159">
                  <c:v>2.54</c:v>
                </c:pt>
                <c:pt idx="2160">
                  <c:v>2.5299999999999998</c:v>
                </c:pt>
                <c:pt idx="2161">
                  <c:v>2.5299999999999998</c:v>
                </c:pt>
                <c:pt idx="2162">
                  <c:v>2.5299999999999998</c:v>
                </c:pt>
                <c:pt idx="2163">
                  <c:v>2.52</c:v>
                </c:pt>
                <c:pt idx="2164">
                  <c:v>2.4900000000000002</c:v>
                </c:pt>
                <c:pt idx="2165">
                  <c:v>2.48</c:v>
                </c:pt>
                <c:pt idx="2166">
                  <c:v>2.4500000000000002</c:v>
                </c:pt>
                <c:pt idx="2167">
                  <c:v>2.4500000000000002</c:v>
                </c:pt>
                <c:pt idx="2168">
                  <c:v>2.35</c:v>
                </c:pt>
                <c:pt idx="2169">
                  <c:v>2.34</c:v>
                </c:pt>
                <c:pt idx="2170">
                  <c:v>2.69</c:v>
                </c:pt>
                <c:pt idx="2171">
                  <c:v>2.67</c:v>
                </c:pt>
                <c:pt idx="2172">
                  <c:v>2.65</c:v>
                </c:pt>
                <c:pt idx="2173">
                  <c:v>2.64</c:v>
                </c:pt>
                <c:pt idx="2174">
                  <c:v>2.64</c:v>
                </c:pt>
                <c:pt idx="2175">
                  <c:v>2.61</c:v>
                </c:pt>
                <c:pt idx="2176">
                  <c:v>2.6</c:v>
                </c:pt>
                <c:pt idx="2177">
                  <c:v>2.59</c:v>
                </c:pt>
                <c:pt idx="2178">
                  <c:v>2.58</c:v>
                </c:pt>
                <c:pt idx="2179">
                  <c:v>2.58</c:v>
                </c:pt>
                <c:pt idx="2180">
                  <c:v>2.54</c:v>
                </c:pt>
                <c:pt idx="2181">
                  <c:v>2.54</c:v>
                </c:pt>
                <c:pt idx="2182">
                  <c:v>2.52</c:v>
                </c:pt>
                <c:pt idx="2183">
                  <c:v>2.5099999999999998</c:v>
                </c:pt>
                <c:pt idx="2184">
                  <c:v>2.48</c:v>
                </c:pt>
                <c:pt idx="2185">
                  <c:v>2.4700000000000002</c:v>
                </c:pt>
                <c:pt idx="2186">
                  <c:v>2.4300000000000002</c:v>
                </c:pt>
                <c:pt idx="2187">
                  <c:v>2.3900000000000006</c:v>
                </c:pt>
                <c:pt idx="2188">
                  <c:v>2.3799999999999994</c:v>
                </c:pt>
                <c:pt idx="2189">
                  <c:v>2.35</c:v>
                </c:pt>
                <c:pt idx="2190">
                  <c:v>2.31</c:v>
                </c:pt>
                <c:pt idx="2191">
                  <c:v>2.83</c:v>
                </c:pt>
                <c:pt idx="2192">
                  <c:v>2.78</c:v>
                </c:pt>
                <c:pt idx="2193">
                  <c:v>2.77</c:v>
                </c:pt>
                <c:pt idx="2194">
                  <c:v>2.68</c:v>
                </c:pt>
                <c:pt idx="2195">
                  <c:v>2.67</c:v>
                </c:pt>
                <c:pt idx="2196">
                  <c:v>2.66</c:v>
                </c:pt>
                <c:pt idx="2197">
                  <c:v>2.64</c:v>
                </c:pt>
                <c:pt idx="2198">
                  <c:v>2.64</c:v>
                </c:pt>
                <c:pt idx="2199">
                  <c:v>2.64</c:v>
                </c:pt>
                <c:pt idx="2200">
                  <c:v>2.63</c:v>
                </c:pt>
                <c:pt idx="2201">
                  <c:v>2.62</c:v>
                </c:pt>
                <c:pt idx="2202">
                  <c:v>2.6</c:v>
                </c:pt>
                <c:pt idx="2203">
                  <c:v>2.59</c:v>
                </c:pt>
                <c:pt idx="2204">
                  <c:v>2.57</c:v>
                </c:pt>
                <c:pt idx="2205">
                  <c:v>2.57</c:v>
                </c:pt>
                <c:pt idx="2206">
                  <c:v>2.56</c:v>
                </c:pt>
                <c:pt idx="2207">
                  <c:v>2.5499999999999998</c:v>
                </c:pt>
                <c:pt idx="2208">
                  <c:v>2.54</c:v>
                </c:pt>
                <c:pt idx="2209">
                  <c:v>2.5299999999999998</c:v>
                </c:pt>
                <c:pt idx="2210">
                  <c:v>2.5299999999999998</c:v>
                </c:pt>
                <c:pt idx="2211">
                  <c:v>2.5099999999999998</c:v>
                </c:pt>
                <c:pt idx="2212">
                  <c:v>2.5099999999999998</c:v>
                </c:pt>
                <c:pt idx="2213">
                  <c:v>2.4900000000000002</c:v>
                </c:pt>
                <c:pt idx="2214">
                  <c:v>2.4700000000000002</c:v>
                </c:pt>
                <c:pt idx="2215">
                  <c:v>2.46</c:v>
                </c:pt>
                <c:pt idx="2216">
                  <c:v>2.4500000000000002</c:v>
                </c:pt>
                <c:pt idx="2217">
                  <c:v>2.44</c:v>
                </c:pt>
                <c:pt idx="2218">
                  <c:v>2.4300000000000002</c:v>
                </c:pt>
                <c:pt idx="2219">
                  <c:v>2.42</c:v>
                </c:pt>
                <c:pt idx="2220">
                  <c:v>2.41</c:v>
                </c:pt>
                <c:pt idx="2221">
                  <c:v>2.71</c:v>
                </c:pt>
                <c:pt idx="2222">
                  <c:v>2.7</c:v>
                </c:pt>
                <c:pt idx="2223">
                  <c:v>2.65</c:v>
                </c:pt>
                <c:pt idx="2224">
                  <c:v>2.61</c:v>
                </c:pt>
                <c:pt idx="2225">
                  <c:v>2.56</c:v>
                </c:pt>
                <c:pt idx="2226">
                  <c:v>2.54</c:v>
                </c:pt>
                <c:pt idx="2227">
                  <c:v>2.5299999999999998</c:v>
                </c:pt>
                <c:pt idx="2228">
                  <c:v>2.5299999999999998</c:v>
                </c:pt>
                <c:pt idx="2229">
                  <c:v>2.5299999999999998</c:v>
                </c:pt>
                <c:pt idx="2230">
                  <c:v>2.5099999999999998</c:v>
                </c:pt>
                <c:pt idx="2231">
                  <c:v>2.5099999999999998</c:v>
                </c:pt>
                <c:pt idx="2232">
                  <c:v>2.5099999999999998</c:v>
                </c:pt>
                <c:pt idx="2233">
                  <c:v>2.4900000000000002</c:v>
                </c:pt>
                <c:pt idx="2234">
                  <c:v>2.4900000000000002</c:v>
                </c:pt>
                <c:pt idx="2235">
                  <c:v>2.46</c:v>
                </c:pt>
                <c:pt idx="2236">
                  <c:v>2.3900000000000006</c:v>
                </c:pt>
                <c:pt idx="2237">
                  <c:v>2.82</c:v>
                </c:pt>
                <c:pt idx="2238">
                  <c:v>2.81</c:v>
                </c:pt>
                <c:pt idx="2239">
                  <c:v>2.76</c:v>
                </c:pt>
                <c:pt idx="2240">
                  <c:v>2.7</c:v>
                </c:pt>
                <c:pt idx="2241">
                  <c:v>2.66</c:v>
                </c:pt>
                <c:pt idx="2242">
                  <c:v>2.64</c:v>
                </c:pt>
                <c:pt idx="2243">
                  <c:v>2.63</c:v>
                </c:pt>
                <c:pt idx="2244">
                  <c:v>2.6</c:v>
                </c:pt>
                <c:pt idx="2245">
                  <c:v>2.58</c:v>
                </c:pt>
                <c:pt idx="2246">
                  <c:v>2.57</c:v>
                </c:pt>
                <c:pt idx="2247">
                  <c:v>2.5499999999999998</c:v>
                </c:pt>
                <c:pt idx="2248">
                  <c:v>2.54</c:v>
                </c:pt>
                <c:pt idx="2249">
                  <c:v>2.54</c:v>
                </c:pt>
                <c:pt idx="2250">
                  <c:v>2.5299999999999998</c:v>
                </c:pt>
                <c:pt idx="2251">
                  <c:v>2.5099999999999998</c:v>
                </c:pt>
                <c:pt idx="2252">
                  <c:v>2.5</c:v>
                </c:pt>
                <c:pt idx="2253">
                  <c:v>2.4700000000000002</c:v>
                </c:pt>
                <c:pt idx="2254">
                  <c:v>2.46</c:v>
                </c:pt>
                <c:pt idx="2255">
                  <c:v>2.44</c:v>
                </c:pt>
                <c:pt idx="2256">
                  <c:v>2.4300000000000002</c:v>
                </c:pt>
                <c:pt idx="2257">
                  <c:v>2.34</c:v>
                </c:pt>
                <c:pt idx="2258">
                  <c:v>2.84</c:v>
                </c:pt>
                <c:pt idx="2259">
                  <c:v>2.75</c:v>
                </c:pt>
                <c:pt idx="2260">
                  <c:v>2.7</c:v>
                </c:pt>
                <c:pt idx="2261">
                  <c:v>2.68</c:v>
                </c:pt>
                <c:pt idx="2262">
                  <c:v>2.66</c:v>
                </c:pt>
                <c:pt idx="2263">
                  <c:v>2.65</c:v>
                </c:pt>
                <c:pt idx="2264">
                  <c:v>2.65</c:v>
                </c:pt>
                <c:pt idx="2265">
                  <c:v>2.64</c:v>
                </c:pt>
                <c:pt idx="2266">
                  <c:v>2.6</c:v>
                </c:pt>
                <c:pt idx="2267">
                  <c:v>2.54</c:v>
                </c:pt>
                <c:pt idx="2268">
                  <c:v>2.5299999999999998</c:v>
                </c:pt>
                <c:pt idx="2269">
                  <c:v>2.5299999999999998</c:v>
                </c:pt>
                <c:pt idx="2270">
                  <c:v>2.52</c:v>
                </c:pt>
                <c:pt idx="2271">
                  <c:v>2.5</c:v>
                </c:pt>
                <c:pt idx="2272">
                  <c:v>2.5</c:v>
                </c:pt>
                <c:pt idx="2273">
                  <c:v>2.4900000000000002</c:v>
                </c:pt>
                <c:pt idx="2274">
                  <c:v>2.46</c:v>
                </c:pt>
                <c:pt idx="2275">
                  <c:v>2.4500000000000002</c:v>
                </c:pt>
                <c:pt idx="2276">
                  <c:v>2.4300000000000002</c:v>
                </c:pt>
                <c:pt idx="2277">
                  <c:v>2.3900000000000006</c:v>
                </c:pt>
                <c:pt idx="2278">
                  <c:v>2.35</c:v>
                </c:pt>
                <c:pt idx="2279">
                  <c:v>2.34</c:v>
                </c:pt>
                <c:pt idx="2280">
                  <c:v>2.95</c:v>
                </c:pt>
                <c:pt idx="2281">
                  <c:v>2.7</c:v>
                </c:pt>
                <c:pt idx="2282">
                  <c:v>2.66</c:v>
                </c:pt>
                <c:pt idx="2283">
                  <c:v>2.66</c:v>
                </c:pt>
                <c:pt idx="2284">
                  <c:v>2.65</c:v>
                </c:pt>
                <c:pt idx="2285">
                  <c:v>2.63</c:v>
                </c:pt>
                <c:pt idx="2286">
                  <c:v>2.63</c:v>
                </c:pt>
                <c:pt idx="2287">
                  <c:v>2.61</c:v>
                </c:pt>
                <c:pt idx="2288">
                  <c:v>2.61</c:v>
                </c:pt>
                <c:pt idx="2289">
                  <c:v>2.6</c:v>
                </c:pt>
                <c:pt idx="2290">
                  <c:v>2.6</c:v>
                </c:pt>
                <c:pt idx="2291">
                  <c:v>2.58</c:v>
                </c:pt>
                <c:pt idx="2292">
                  <c:v>2.57</c:v>
                </c:pt>
                <c:pt idx="2293">
                  <c:v>2.57</c:v>
                </c:pt>
                <c:pt idx="2294">
                  <c:v>2.56</c:v>
                </c:pt>
                <c:pt idx="2295">
                  <c:v>2.54</c:v>
                </c:pt>
                <c:pt idx="2296">
                  <c:v>2.5299999999999998</c:v>
                </c:pt>
                <c:pt idx="2297">
                  <c:v>2.52</c:v>
                </c:pt>
                <c:pt idx="2298">
                  <c:v>2.5</c:v>
                </c:pt>
                <c:pt idx="2299">
                  <c:v>2.44</c:v>
                </c:pt>
                <c:pt idx="2300">
                  <c:v>2.42</c:v>
                </c:pt>
                <c:pt idx="2301">
                  <c:v>2.2599999999999998</c:v>
                </c:pt>
                <c:pt idx="2302">
                  <c:v>2.73</c:v>
                </c:pt>
                <c:pt idx="2303">
                  <c:v>2.71</c:v>
                </c:pt>
                <c:pt idx="2304">
                  <c:v>2.64</c:v>
                </c:pt>
                <c:pt idx="2305">
                  <c:v>2.64</c:v>
                </c:pt>
                <c:pt idx="2306">
                  <c:v>2.6</c:v>
                </c:pt>
                <c:pt idx="2307">
                  <c:v>2.6</c:v>
                </c:pt>
                <c:pt idx="2308">
                  <c:v>2.6</c:v>
                </c:pt>
                <c:pt idx="2309">
                  <c:v>2.59</c:v>
                </c:pt>
                <c:pt idx="2310">
                  <c:v>2.58</c:v>
                </c:pt>
                <c:pt idx="2311">
                  <c:v>2.5499999999999998</c:v>
                </c:pt>
                <c:pt idx="2312">
                  <c:v>2.5499999999999998</c:v>
                </c:pt>
                <c:pt idx="2313">
                  <c:v>2.5499999999999998</c:v>
                </c:pt>
                <c:pt idx="2314">
                  <c:v>2.54</c:v>
                </c:pt>
                <c:pt idx="2315">
                  <c:v>2.52</c:v>
                </c:pt>
                <c:pt idx="2316">
                  <c:v>2.52</c:v>
                </c:pt>
                <c:pt idx="2317">
                  <c:v>2.52</c:v>
                </c:pt>
                <c:pt idx="2318">
                  <c:v>2.48</c:v>
                </c:pt>
                <c:pt idx="2319">
                  <c:v>2.46</c:v>
                </c:pt>
                <c:pt idx="2320">
                  <c:v>2.42</c:v>
                </c:pt>
                <c:pt idx="2321">
                  <c:v>2.3900000000000006</c:v>
                </c:pt>
                <c:pt idx="2322">
                  <c:v>2.35</c:v>
                </c:pt>
                <c:pt idx="2323">
                  <c:v>2.3199999999999998</c:v>
                </c:pt>
                <c:pt idx="2324">
                  <c:v>2.71</c:v>
                </c:pt>
                <c:pt idx="2325">
                  <c:v>2.69</c:v>
                </c:pt>
                <c:pt idx="2326">
                  <c:v>2.67</c:v>
                </c:pt>
                <c:pt idx="2327">
                  <c:v>2.65</c:v>
                </c:pt>
                <c:pt idx="2328">
                  <c:v>2.63</c:v>
                </c:pt>
                <c:pt idx="2329">
                  <c:v>2.62</c:v>
                </c:pt>
                <c:pt idx="2330">
                  <c:v>2.62</c:v>
                </c:pt>
                <c:pt idx="2331">
                  <c:v>2.61</c:v>
                </c:pt>
                <c:pt idx="2332">
                  <c:v>2.61</c:v>
                </c:pt>
                <c:pt idx="2333">
                  <c:v>2.6</c:v>
                </c:pt>
                <c:pt idx="2334">
                  <c:v>2.59</c:v>
                </c:pt>
                <c:pt idx="2335">
                  <c:v>2.58</c:v>
                </c:pt>
                <c:pt idx="2336">
                  <c:v>2.58</c:v>
                </c:pt>
                <c:pt idx="2337">
                  <c:v>2.54</c:v>
                </c:pt>
                <c:pt idx="2338">
                  <c:v>2.5</c:v>
                </c:pt>
                <c:pt idx="2339">
                  <c:v>2.4900000000000002</c:v>
                </c:pt>
                <c:pt idx="2340">
                  <c:v>2.4900000000000002</c:v>
                </c:pt>
                <c:pt idx="2341">
                  <c:v>2.41</c:v>
                </c:pt>
                <c:pt idx="2342">
                  <c:v>2.4</c:v>
                </c:pt>
                <c:pt idx="2343">
                  <c:v>2.7</c:v>
                </c:pt>
                <c:pt idx="2344">
                  <c:v>2.68</c:v>
                </c:pt>
                <c:pt idx="2345">
                  <c:v>2.64</c:v>
                </c:pt>
                <c:pt idx="2346">
                  <c:v>2.63</c:v>
                </c:pt>
                <c:pt idx="2347">
                  <c:v>2.62</c:v>
                </c:pt>
                <c:pt idx="2348">
                  <c:v>2.6</c:v>
                </c:pt>
                <c:pt idx="2349">
                  <c:v>2.52</c:v>
                </c:pt>
                <c:pt idx="2350">
                  <c:v>2.44</c:v>
                </c:pt>
                <c:pt idx="2351">
                  <c:v>2.4300000000000002</c:v>
                </c:pt>
                <c:pt idx="2352">
                  <c:v>2.31</c:v>
                </c:pt>
                <c:pt idx="2353">
                  <c:v>2.83</c:v>
                </c:pt>
                <c:pt idx="2354">
                  <c:v>2.81</c:v>
                </c:pt>
                <c:pt idx="2355">
                  <c:v>2.74</c:v>
                </c:pt>
                <c:pt idx="2356">
                  <c:v>2.69</c:v>
                </c:pt>
                <c:pt idx="2357">
                  <c:v>2.68</c:v>
                </c:pt>
                <c:pt idx="2358">
                  <c:v>2.64</c:v>
                </c:pt>
                <c:pt idx="2359">
                  <c:v>2.63</c:v>
                </c:pt>
                <c:pt idx="2360">
                  <c:v>2.63</c:v>
                </c:pt>
                <c:pt idx="2361">
                  <c:v>2.62</c:v>
                </c:pt>
                <c:pt idx="2362">
                  <c:v>2.6</c:v>
                </c:pt>
                <c:pt idx="2363">
                  <c:v>2.59</c:v>
                </c:pt>
                <c:pt idx="2364">
                  <c:v>2.58</c:v>
                </c:pt>
                <c:pt idx="2365">
                  <c:v>2.5299999999999998</c:v>
                </c:pt>
                <c:pt idx="2366">
                  <c:v>2.4900000000000002</c:v>
                </c:pt>
                <c:pt idx="2367">
                  <c:v>2.4700000000000002</c:v>
                </c:pt>
                <c:pt idx="2368">
                  <c:v>2.4300000000000002</c:v>
                </c:pt>
                <c:pt idx="2369">
                  <c:v>2.74</c:v>
                </c:pt>
                <c:pt idx="2370">
                  <c:v>2.74</c:v>
                </c:pt>
                <c:pt idx="2371">
                  <c:v>2.64</c:v>
                </c:pt>
                <c:pt idx="2372">
                  <c:v>2.59</c:v>
                </c:pt>
                <c:pt idx="2373">
                  <c:v>2.56</c:v>
                </c:pt>
                <c:pt idx="2374">
                  <c:v>2.5</c:v>
                </c:pt>
                <c:pt idx="2375">
                  <c:v>2.4300000000000002</c:v>
                </c:pt>
                <c:pt idx="2376">
                  <c:v>2.35</c:v>
                </c:pt>
                <c:pt idx="2377">
                  <c:v>2.31</c:v>
                </c:pt>
                <c:pt idx="2378">
                  <c:v>2.2999999999999998</c:v>
                </c:pt>
                <c:pt idx="2379">
                  <c:v>2.2799999999999998</c:v>
                </c:pt>
                <c:pt idx="2380">
                  <c:v>2.82</c:v>
                </c:pt>
                <c:pt idx="2381">
                  <c:v>2.8</c:v>
                </c:pt>
                <c:pt idx="2382">
                  <c:v>2.74</c:v>
                </c:pt>
                <c:pt idx="2383">
                  <c:v>2.73</c:v>
                </c:pt>
                <c:pt idx="2384">
                  <c:v>2.71</c:v>
                </c:pt>
                <c:pt idx="2385">
                  <c:v>2.7</c:v>
                </c:pt>
                <c:pt idx="2386">
                  <c:v>2.69</c:v>
                </c:pt>
                <c:pt idx="2387">
                  <c:v>2.67</c:v>
                </c:pt>
                <c:pt idx="2388">
                  <c:v>2.65</c:v>
                </c:pt>
                <c:pt idx="2389">
                  <c:v>2.65</c:v>
                </c:pt>
                <c:pt idx="2390">
                  <c:v>2.63</c:v>
                </c:pt>
                <c:pt idx="2391">
                  <c:v>2.6</c:v>
                </c:pt>
                <c:pt idx="2392">
                  <c:v>2.59</c:v>
                </c:pt>
                <c:pt idx="2393">
                  <c:v>2.57</c:v>
                </c:pt>
                <c:pt idx="2394">
                  <c:v>2.57</c:v>
                </c:pt>
                <c:pt idx="2395">
                  <c:v>2.5499999999999998</c:v>
                </c:pt>
                <c:pt idx="2396">
                  <c:v>2.54</c:v>
                </c:pt>
                <c:pt idx="2397">
                  <c:v>2.5099999999999998</c:v>
                </c:pt>
                <c:pt idx="2398">
                  <c:v>2.5</c:v>
                </c:pt>
                <c:pt idx="2399">
                  <c:v>2.4900000000000002</c:v>
                </c:pt>
                <c:pt idx="2400">
                  <c:v>2.4500000000000002</c:v>
                </c:pt>
                <c:pt idx="2401">
                  <c:v>2.4500000000000002</c:v>
                </c:pt>
                <c:pt idx="2402">
                  <c:v>2.44</c:v>
                </c:pt>
                <c:pt idx="2403">
                  <c:v>2.4300000000000002</c:v>
                </c:pt>
                <c:pt idx="2404">
                  <c:v>2.42</c:v>
                </c:pt>
                <c:pt idx="2405">
                  <c:v>2.41</c:v>
                </c:pt>
                <c:pt idx="2406">
                  <c:v>2.3700000000000006</c:v>
                </c:pt>
                <c:pt idx="2407">
                  <c:v>2.8</c:v>
                </c:pt>
                <c:pt idx="2408">
                  <c:v>2.79</c:v>
                </c:pt>
                <c:pt idx="2409">
                  <c:v>2.7</c:v>
                </c:pt>
                <c:pt idx="2410">
                  <c:v>2.7</c:v>
                </c:pt>
                <c:pt idx="2411">
                  <c:v>2.69</c:v>
                </c:pt>
                <c:pt idx="2412">
                  <c:v>2.68</c:v>
                </c:pt>
                <c:pt idx="2413">
                  <c:v>2.65</c:v>
                </c:pt>
                <c:pt idx="2414">
                  <c:v>2.64</c:v>
                </c:pt>
                <c:pt idx="2415">
                  <c:v>2.62</c:v>
                </c:pt>
                <c:pt idx="2416">
                  <c:v>2.61</c:v>
                </c:pt>
                <c:pt idx="2417">
                  <c:v>2.6</c:v>
                </c:pt>
                <c:pt idx="2418">
                  <c:v>2.6</c:v>
                </c:pt>
                <c:pt idx="2419">
                  <c:v>2.57</c:v>
                </c:pt>
                <c:pt idx="2420">
                  <c:v>2.56</c:v>
                </c:pt>
                <c:pt idx="2421">
                  <c:v>2.5499999999999998</c:v>
                </c:pt>
                <c:pt idx="2422">
                  <c:v>2.52</c:v>
                </c:pt>
                <c:pt idx="2423">
                  <c:v>2.5</c:v>
                </c:pt>
                <c:pt idx="2424">
                  <c:v>2.4900000000000002</c:v>
                </c:pt>
                <c:pt idx="2425">
                  <c:v>2.44</c:v>
                </c:pt>
                <c:pt idx="2426">
                  <c:v>2.4300000000000002</c:v>
                </c:pt>
                <c:pt idx="2427">
                  <c:v>2.4</c:v>
                </c:pt>
                <c:pt idx="2428">
                  <c:v>2.34</c:v>
                </c:pt>
                <c:pt idx="2429">
                  <c:v>2.31</c:v>
                </c:pt>
                <c:pt idx="2430">
                  <c:v>2.75</c:v>
                </c:pt>
                <c:pt idx="2431">
                  <c:v>2.68</c:v>
                </c:pt>
                <c:pt idx="2432">
                  <c:v>2.64</c:v>
                </c:pt>
                <c:pt idx="2433">
                  <c:v>2.64</c:v>
                </c:pt>
                <c:pt idx="2434">
                  <c:v>2.61</c:v>
                </c:pt>
                <c:pt idx="2435">
                  <c:v>2.59</c:v>
                </c:pt>
                <c:pt idx="2436">
                  <c:v>2.57</c:v>
                </c:pt>
                <c:pt idx="2437">
                  <c:v>2.56</c:v>
                </c:pt>
                <c:pt idx="2438">
                  <c:v>2.5499999999999998</c:v>
                </c:pt>
                <c:pt idx="2439">
                  <c:v>2.5499999999999998</c:v>
                </c:pt>
                <c:pt idx="2440">
                  <c:v>2.5499999999999998</c:v>
                </c:pt>
                <c:pt idx="2441">
                  <c:v>2.48</c:v>
                </c:pt>
                <c:pt idx="2442">
                  <c:v>2.46</c:v>
                </c:pt>
                <c:pt idx="2443">
                  <c:v>2.46</c:v>
                </c:pt>
                <c:pt idx="2444">
                  <c:v>2.46</c:v>
                </c:pt>
                <c:pt idx="2445">
                  <c:v>2.42</c:v>
                </c:pt>
                <c:pt idx="2446">
                  <c:v>2.4</c:v>
                </c:pt>
                <c:pt idx="2447">
                  <c:v>2.3900000000000006</c:v>
                </c:pt>
                <c:pt idx="2448">
                  <c:v>2.3799999999999994</c:v>
                </c:pt>
                <c:pt idx="2449">
                  <c:v>2.3599999999999994</c:v>
                </c:pt>
                <c:pt idx="2450">
                  <c:v>2.94</c:v>
                </c:pt>
                <c:pt idx="2451">
                  <c:v>2.83</c:v>
                </c:pt>
                <c:pt idx="2452">
                  <c:v>2.81</c:v>
                </c:pt>
                <c:pt idx="2453">
                  <c:v>2.66</c:v>
                </c:pt>
                <c:pt idx="2454">
                  <c:v>2.64</c:v>
                </c:pt>
                <c:pt idx="2455">
                  <c:v>2.6</c:v>
                </c:pt>
                <c:pt idx="2456">
                  <c:v>2.57</c:v>
                </c:pt>
                <c:pt idx="2457">
                  <c:v>2.56</c:v>
                </c:pt>
                <c:pt idx="2458">
                  <c:v>2.5299999999999998</c:v>
                </c:pt>
                <c:pt idx="2459">
                  <c:v>2.5299999999999998</c:v>
                </c:pt>
                <c:pt idx="2460">
                  <c:v>2.52</c:v>
                </c:pt>
                <c:pt idx="2461">
                  <c:v>2.46</c:v>
                </c:pt>
                <c:pt idx="2462">
                  <c:v>2.4500000000000002</c:v>
                </c:pt>
                <c:pt idx="2463">
                  <c:v>2.44</c:v>
                </c:pt>
                <c:pt idx="2464">
                  <c:v>2.41</c:v>
                </c:pt>
                <c:pt idx="2465">
                  <c:v>2.34</c:v>
                </c:pt>
                <c:pt idx="2466">
                  <c:v>2.91</c:v>
                </c:pt>
                <c:pt idx="2467">
                  <c:v>2.78</c:v>
                </c:pt>
                <c:pt idx="2468">
                  <c:v>2.75</c:v>
                </c:pt>
                <c:pt idx="2469">
                  <c:v>2.75</c:v>
                </c:pt>
                <c:pt idx="2470">
                  <c:v>2.7</c:v>
                </c:pt>
                <c:pt idx="2471">
                  <c:v>2.68</c:v>
                </c:pt>
                <c:pt idx="2472">
                  <c:v>2.63</c:v>
                </c:pt>
                <c:pt idx="2473">
                  <c:v>2.61</c:v>
                </c:pt>
                <c:pt idx="2474">
                  <c:v>2.6</c:v>
                </c:pt>
                <c:pt idx="2475">
                  <c:v>2.6</c:v>
                </c:pt>
                <c:pt idx="2476">
                  <c:v>2.58</c:v>
                </c:pt>
                <c:pt idx="2477">
                  <c:v>2.58</c:v>
                </c:pt>
                <c:pt idx="2478">
                  <c:v>2.58</c:v>
                </c:pt>
                <c:pt idx="2479">
                  <c:v>2.57</c:v>
                </c:pt>
                <c:pt idx="2480">
                  <c:v>2.5299999999999998</c:v>
                </c:pt>
                <c:pt idx="2481">
                  <c:v>2.4700000000000002</c:v>
                </c:pt>
                <c:pt idx="2482">
                  <c:v>2.44</c:v>
                </c:pt>
                <c:pt idx="2483">
                  <c:v>2.41</c:v>
                </c:pt>
                <c:pt idx="2484">
                  <c:v>2.3900000000000006</c:v>
                </c:pt>
                <c:pt idx="2485">
                  <c:v>2.3799999999999994</c:v>
                </c:pt>
                <c:pt idx="2486">
                  <c:v>3.07</c:v>
                </c:pt>
                <c:pt idx="2487">
                  <c:v>2.82</c:v>
                </c:pt>
                <c:pt idx="2488">
                  <c:v>2.71</c:v>
                </c:pt>
                <c:pt idx="2489">
                  <c:v>2.69</c:v>
                </c:pt>
                <c:pt idx="2490">
                  <c:v>2.67</c:v>
                </c:pt>
                <c:pt idx="2491">
                  <c:v>2.65</c:v>
                </c:pt>
                <c:pt idx="2492">
                  <c:v>2.65</c:v>
                </c:pt>
                <c:pt idx="2493">
                  <c:v>2.63</c:v>
                </c:pt>
                <c:pt idx="2494">
                  <c:v>2.61</c:v>
                </c:pt>
                <c:pt idx="2495">
                  <c:v>2.5</c:v>
                </c:pt>
                <c:pt idx="2496">
                  <c:v>2.4900000000000002</c:v>
                </c:pt>
                <c:pt idx="2497">
                  <c:v>2.48</c:v>
                </c:pt>
                <c:pt idx="2498">
                  <c:v>2.86</c:v>
                </c:pt>
                <c:pt idx="2499">
                  <c:v>2.79</c:v>
                </c:pt>
                <c:pt idx="2500">
                  <c:v>2.79</c:v>
                </c:pt>
                <c:pt idx="2501">
                  <c:v>2.78</c:v>
                </c:pt>
                <c:pt idx="2502">
                  <c:v>2.78</c:v>
                </c:pt>
                <c:pt idx="2503">
                  <c:v>2.77</c:v>
                </c:pt>
                <c:pt idx="2504">
                  <c:v>2.75</c:v>
                </c:pt>
                <c:pt idx="2505">
                  <c:v>2.7</c:v>
                </c:pt>
                <c:pt idx="2506">
                  <c:v>2.64</c:v>
                </c:pt>
                <c:pt idx="2507">
                  <c:v>2.62</c:v>
                </c:pt>
                <c:pt idx="2508">
                  <c:v>2.61</c:v>
                </c:pt>
                <c:pt idx="2509">
                  <c:v>2.56</c:v>
                </c:pt>
                <c:pt idx="2510">
                  <c:v>2.52</c:v>
                </c:pt>
                <c:pt idx="2511">
                  <c:v>2.5099999999999998</c:v>
                </c:pt>
                <c:pt idx="2512">
                  <c:v>2.5</c:v>
                </c:pt>
                <c:pt idx="2513">
                  <c:v>2.4300000000000002</c:v>
                </c:pt>
                <c:pt idx="2514">
                  <c:v>2.3599999999999994</c:v>
                </c:pt>
                <c:pt idx="2515">
                  <c:v>2.34</c:v>
                </c:pt>
                <c:pt idx="2516">
                  <c:v>2.89</c:v>
                </c:pt>
                <c:pt idx="2517">
                  <c:v>2.85</c:v>
                </c:pt>
                <c:pt idx="2518">
                  <c:v>2.81</c:v>
                </c:pt>
                <c:pt idx="2519">
                  <c:v>2.79</c:v>
                </c:pt>
                <c:pt idx="2520">
                  <c:v>2.73</c:v>
                </c:pt>
                <c:pt idx="2521">
                  <c:v>2.7</c:v>
                </c:pt>
                <c:pt idx="2522">
                  <c:v>2.68</c:v>
                </c:pt>
                <c:pt idx="2523">
                  <c:v>2.67</c:v>
                </c:pt>
                <c:pt idx="2524">
                  <c:v>2.62</c:v>
                </c:pt>
                <c:pt idx="2525">
                  <c:v>2.5099999999999998</c:v>
                </c:pt>
                <c:pt idx="2526">
                  <c:v>2.4500000000000002</c:v>
                </c:pt>
                <c:pt idx="2527">
                  <c:v>2.3900000000000006</c:v>
                </c:pt>
                <c:pt idx="2528">
                  <c:v>2.3700000000000006</c:v>
                </c:pt>
                <c:pt idx="2529">
                  <c:v>2.91</c:v>
                </c:pt>
                <c:pt idx="2530">
                  <c:v>2.83</c:v>
                </c:pt>
                <c:pt idx="2531">
                  <c:v>2.81</c:v>
                </c:pt>
                <c:pt idx="2532">
                  <c:v>2.76</c:v>
                </c:pt>
                <c:pt idx="2533">
                  <c:v>2.73</c:v>
                </c:pt>
                <c:pt idx="2534">
                  <c:v>2.69</c:v>
                </c:pt>
                <c:pt idx="2535">
                  <c:v>2.69</c:v>
                </c:pt>
                <c:pt idx="2536">
                  <c:v>2.68</c:v>
                </c:pt>
                <c:pt idx="2537">
                  <c:v>2.67</c:v>
                </c:pt>
                <c:pt idx="2538">
                  <c:v>2.66</c:v>
                </c:pt>
                <c:pt idx="2539">
                  <c:v>2.65</c:v>
                </c:pt>
                <c:pt idx="2540">
                  <c:v>2.63</c:v>
                </c:pt>
                <c:pt idx="2541">
                  <c:v>2.6</c:v>
                </c:pt>
                <c:pt idx="2542">
                  <c:v>2.57</c:v>
                </c:pt>
                <c:pt idx="2543">
                  <c:v>2.56</c:v>
                </c:pt>
                <c:pt idx="2544">
                  <c:v>2.5499999999999998</c:v>
                </c:pt>
                <c:pt idx="2545">
                  <c:v>2.5299999999999998</c:v>
                </c:pt>
                <c:pt idx="2546">
                  <c:v>2.44</c:v>
                </c:pt>
                <c:pt idx="2547">
                  <c:v>2.44</c:v>
                </c:pt>
                <c:pt idx="2548">
                  <c:v>2.41</c:v>
                </c:pt>
                <c:pt idx="2549">
                  <c:v>2.3599999999999994</c:v>
                </c:pt>
                <c:pt idx="2550">
                  <c:v>1.99</c:v>
                </c:pt>
                <c:pt idx="2551">
                  <c:v>2.84</c:v>
                </c:pt>
                <c:pt idx="2552">
                  <c:v>2.82</c:v>
                </c:pt>
                <c:pt idx="2553">
                  <c:v>2.8</c:v>
                </c:pt>
                <c:pt idx="2554">
                  <c:v>2.74</c:v>
                </c:pt>
                <c:pt idx="2555">
                  <c:v>2.71</c:v>
                </c:pt>
                <c:pt idx="2556">
                  <c:v>2.7</c:v>
                </c:pt>
                <c:pt idx="2557">
                  <c:v>2.7</c:v>
                </c:pt>
                <c:pt idx="2558">
                  <c:v>2.68</c:v>
                </c:pt>
                <c:pt idx="2559">
                  <c:v>2.64</c:v>
                </c:pt>
                <c:pt idx="2560">
                  <c:v>2.64</c:v>
                </c:pt>
                <c:pt idx="2561">
                  <c:v>2.62</c:v>
                </c:pt>
                <c:pt idx="2562">
                  <c:v>2.58</c:v>
                </c:pt>
                <c:pt idx="2563">
                  <c:v>2.4900000000000002</c:v>
                </c:pt>
                <c:pt idx="2564">
                  <c:v>2.48</c:v>
                </c:pt>
                <c:pt idx="2565">
                  <c:v>2.46</c:v>
                </c:pt>
                <c:pt idx="2566">
                  <c:v>2.46</c:v>
                </c:pt>
                <c:pt idx="2567">
                  <c:v>2.41</c:v>
                </c:pt>
                <c:pt idx="2568">
                  <c:v>2.3199999999999998</c:v>
                </c:pt>
                <c:pt idx="2569">
                  <c:v>2.23</c:v>
                </c:pt>
                <c:pt idx="2570">
                  <c:v>3.04</c:v>
                </c:pt>
                <c:pt idx="2571">
                  <c:v>2.99</c:v>
                </c:pt>
                <c:pt idx="2572">
                  <c:v>2.94</c:v>
                </c:pt>
                <c:pt idx="2573">
                  <c:v>2.92</c:v>
                </c:pt>
                <c:pt idx="2574">
                  <c:v>2.9</c:v>
                </c:pt>
                <c:pt idx="2575">
                  <c:v>2.8</c:v>
                </c:pt>
                <c:pt idx="2576">
                  <c:v>2.77</c:v>
                </c:pt>
                <c:pt idx="2577">
                  <c:v>2.77</c:v>
                </c:pt>
                <c:pt idx="2578">
                  <c:v>2.72</c:v>
                </c:pt>
                <c:pt idx="2579">
                  <c:v>2.7</c:v>
                </c:pt>
                <c:pt idx="2580">
                  <c:v>2.69</c:v>
                </c:pt>
                <c:pt idx="2581">
                  <c:v>2.63</c:v>
                </c:pt>
                <c:pt idx="2582">
                  <c:v>2.6</c:v>
                </c:pt>
                <c:pt idx="2583">
                  <c:v>2.57</c:v>
                </c:pt>
                <c:pt idx="2584">
                  <c:v>2.56</c:v>
                </c:pt>
                <c:pt idx="2585">
                  <c:v>2.5099999999999998</c:v>
                </c:pt>
                <c:pt idx="2586">
                  <c:v>2.48</c:v>
                </c:pt>
                <c:pt idx="2587">
                  <c:v>2.4500000000000002</c:v>
                </c:pt>
                <c:pt idx="2588">
                  <c:v>2.4500000000000002</c:v>
                </c:pt>
                <c:pt idx="2589">
                  <c:v>2.41</c:v>
                </c:pt>
                <c:pt idx="2590">
                  <c:v>2.3700000000000006</c:v>
                </c:pt>
                <c:pt idx="2591">
                  <c:v>2.94</c:v>
                </c:pt>
                <c:pt idx="2592">
                  <c:v>2.92</c:v>
                </c:pt>
                <c:pt idx="2593">
                  <c:v>2.83</c:v>
                </c:pt>
                <c:pt idx="2594">
                  <c:v>2.78</c:v>
                </c:pt>
                <c:pt idx="2595">
                  <c:v>2.69</c:v>
                </c:pt>
                <c:pt idx="2596">
                  <c:v>2.67</c:v>
                </c:pt>
                <c:pt idx="2597">
                  <c:v>2.56</c:v>
                </c:pt>
                <c:pt idx="2598">
                  <c:v>2.5499999999999998</c:v>
                </c:pt>
                <c:pt idx="2599">
                  <c:v>2.46</c:v>
                </c:pt>
                <c:pt idx="2600">
                  <c:v>2.3799999999999994</c:v>
                </c:pt>
                <c:pt idx="2601">
                  <c:v>2.83</c:v>
                </c:pt>
                <c:pt idx="2602">
                  <c:v>2.82</c:v>
                </c:pt>
                <c:pt idx="2603">
                  <c:v>2.79</c:v>
                </c:pt>
                <c:pt idx="2604">
                  <c:v>2.77</c:v>
                </c:pt>
                <c:pt idx="2605">
                  <c:v>2.75</c:v>
                </c:pt>
                <c:pt idx="2606">
                  <c:v>2.72</c:v>
                </c:pt>
                <c:pt idx="2607">
                  <c:v>2.68</c:v>
                </c:pt>
                <c:pt idx="2608">
                  <c:v>2.63</c:v>
                </c:pt>
                <c:pt idx="2609">
                  <c:v>2.63</c:v>
                </c:pt>
                <c:pt idx="2610">
                  <c:v>2.59</c:v>
                </c:pt>
                <c:pt idx="2611">
                  <c:v>2.5299999999999998</c:v>
                </c:pt>
                <c:pt idx="2612">
                  <c:v>2.52</c:v>
                </c:pt>
                <c:pt idx="2613">
                  <c:v>2.5099999999999998</c:v>
                </c:pt>
                <c:pt idx="2614">
                  <c:v>2.4900000000000002</c:v>
                </c:pt>
                <c:pt idx="2615">
                  <c:v>2.3599999999999994</c:v>
                </c:pt>
                <c:pt idx="2616">
                  <c:v>2.94</c:v>
                </c:pt>
                <c:pt idx="2617">
                  <c:v>2.73</c:v>
                </c:pt>
                <c:pt idx="2618">
                  <c:v>2.7</c:v>
                </c:pt>
                <c:pt idx="2619">
                  <c:v>2.68</c:v>
                </c:pt>
                <c:pt idx="2620">
                  <c:v>2.63</c:v>
                </c:pt>
                <c:pt idx="2621">
                  <c:v>2.59</c:v>
                </c:pt>
                <c:pt idx="2622">
                  <c:v>2.5499999999999998</c:v>
                </c:pt>
                <c:pt idx="2623">
                  <c:v>2.54</c:v>
                </c:pt>
                <c:pt idx="2624">
                  <c:v>2.4900000000000002</c:v>
                </c:pt>
                <c:pt idx="2625">
                  <c:v>2.4900000000000002</c:v>
                </c:pt>
                <c:pt idx="2626">
                  <c:v>2.41</c:v>
                </c:pt>
                <c:pt idx="2627">
                  <c:v>2.3700000000000006</c:v>
                </c:pt>
                <c:pt idx="2628">
                  <c:v>2.3599999999999994</c:v>
                </c:pt>
                <c:pt idx="2629">
                  <c:v>2.67</c:v>
                </c:pt>
                <c:pt idx="2630">
                  <c:v>2.65</c:v>
                </c:pt>
                <c:pt idx="2631">
                  <c:v>2.61</c:v>
                </c:pt>
                <c:pt idx="2632">
                  <c:v>2.59</c:v>
                </c:pt>
                <c:pt idx="2633">
                  <c:v>2.5099999999999998</c:v>
                </c:pt>
                <c:pt idx="2634">
                  <c:v>2.4700000000000002</c:v>
                </c:pt>
                <c:pt idx="2635">
                  <c:v>2.4700000000000002</c:v>
                </c:pt>
                <c:pt idx="2636">
                  <c:v>2.4500000000000002</c:v>
                </c:pt>
                <c:pt idx="2637">
                  <c:v>2.4500000000000002</c:v>
                </c:pt>
                <c:pt idx="2638">
                  <c:v>2.3900000000000006</c:v>
                </c:pt>
                <c:pt idx="2639">
                  <c:v>2.3900000000000006</c:v>
                </c:pt>
                <c:pt idx="2640">
                  <c:v>2.31</c:v>
                </c:pt>
                <c:pt idx="2641">
                  <c:v>2.89</c:v>
                </c:pt>
                <c:pt idx="2642">
                  <c:v>2.81</c:v>
                </c:pt>
                <c:pt idx="2643">
                  <c:v>2.74</c:v>
                </c:pt>
                <c:pt idx="2644">
                  <c:v>2.73</c:v>
                </c:pt>
                <c:pt idx="2645">
                  <c:v>2.67</c:v>
                </c:pt>
                <c:pt idx="2646">
                  <c:v>2.66</c:v>
                </c:pt>
                <c:pt idx="2647">
                  <c:v>2.66</c:v>
                </c:pt>
                <c:pt idx="2648">
                  <c:v>2.5299999999999998</c:v>
                </c:pt>
                <c:pt idx="2649">
                  <c:v>2.5299999999999998</c:v>
                </c:pt>
                <c:pt idx="2650">
                  <c:v>2.4700000000000002</c:v>
                </c:pt>
                <c:pt idx="2651">
                  <c:v>2.44</c:v>
                </c:pt>
                <c:pt idx="2652">
                  <c:v>2.35</c:v>
                </c:pt>
                <c:pt idx="2653">
                  <c:v>3.05</c:v>
                </c:pt>
                <c:pt idx="2654">
                  <c:v>2.93</c:v>
                </c:pt>
                <c:pt idx="2655">
                  <c:v>2.78</c:v>
                </c:pt>
                <c:pt idx="2656">
                  <c:v>2.75</c:v>
                </c:pt>
                <c:pt idx="2657">
                  <c:v>2.73</c:v>
                </c:pt>
                <c:pt idx="2658">
                  <c:v>2.7</c:v>
                </c:pt>
                <c:pt idx="2659">
                  <c:v>2.68</c:v>
                </c:pt>
                <c:pt idx="2660">
                  <c:v>2.66</c:v>
                </c:pt>
                <c:pt idx="2661">
                  <c:v>2.65</c:v>
                </c:pt>
                <c:pt idx="2662">
                  <c:v>2.6</c:v>
                </c:pt>
                <c:pt idx="2663">
                  <c:v>2.48</c:v>
                </c:pt>
                <c:pt idx="2664">
                  <c:v>2.0299999999999998</c:v>
                </c:pt>
                <c:pt idx="2665">
                  <c:v>2.85</c:v>
                </c:pt>
                <c:pt idx="2666">
                  <c:v>2.78</c:v>
                </c:pt>
                <c:pt idx="2667">
                  <c:v>2.77</c:v>
                </c:pt>
                <c:pt idx="2668">
                  <c:v>2.7</c:v>
                </c:pt>
                <c:pt idx="2669">
                  <c:v>2.69</c:v>
                </c:pt>
                <c:pt idx="2670">
                  <c:v>2.42</c:v>
                </c:pt>
                <c:pt idx="2671">
                  <c:v>2.42</c:v>
                </c:pt>
                <c:pt idx="2672">
                  <c:v>2.97</c:v>
                </c:pt>
                <c:pt idx="2673">
                  <c:v>2.92</c:v>
                </c:pt>
                <c:pt idx="2674">
                  <c:v>2.78</c:v>
                </c:pt>
                <c:pt idx="2675">
                  <c:v>2.74</c:v>
                </c:pt>
                <c:pt idx="2676">
                  <c:v>2.69</c:v>
                </c:pt>
                <c:pt idx="2677">
                  <c:v>2.61</c:v>
                </c:pt>
                <c:pt idx="2678">
                  <c:v>2.59</c:v>
                </c:pt>
                <c:pt idx="2679">
                  <c:v>2.4900000000000002</c:v>
                </c:pt>
                <c:pt idx="2680">
                  <c:v>2.48</c:v>
                </c:pt>
                <c:pt idx="2681">
                  <c:v>2.89</c:v>
                </c:pt>
                <c:pt idx="2682">
                  <c:v>2.86</c:v>
                </c:pt>
                <c:pt idx="2683">
                  <c:v>2.84</c:v>
                </c:pt>
                <c:pt idx="2684">
                  <c:v>2.81</c:v>
                </c:pt>
                <c:pt idx="2685">
                  <c:v>2.79</c:v>
                </c:pt>
                <c:pt idx="2686">
                  <c:v>2.78</c:v>
                </c:pt>
                <c:pt idx="2687">
                  <c:v>2.7</c:v>
                </c:pt>
                <c:pt idx="2688">
                  <c:v>2.68</c:v>
                </c:pt>
                <c:pt idx="2689">
                  <c:v>2.67</c:v>
                </c:pt>
                <c:pt idx="2690">
                  <c:v>2.6</c:v>
                </c:pt>
                <c:pt idx="2691">
                  <c:v>2.6</c:v>
                </c:pt>
                <c:pt idx="2692">
                  <c:v>2.56</c:v>
                </c:pt>
                <c:pt idx="2693">
                  <c:v>2.54</c:v>
                </c:pt>
                <c:pt idx="2694">
                  <c:v>2.5299999999999998</c:v>
                </c:pt>
                <c:pt idx="2695">
                  <c:v>2.5099999999999998</c:v>
                </c:pt>
                <c:pt idx="2696">
                  <c:v>2.4700000000000002</c:v>
                </c:pt>
                <c:pt idx="2697">
                  <c:v>2.4300000000000002</c:v>
                </c:pt>
                <c:pt idx="2698">
                  <c:v>2.92</c:v>
                </c:pt>
                <c:pt idx="2699">
                  <c:v>2.46</c:v>
                </c:pt>
                <c:pt idx="2700">
                  <c:v>2.3700000000000006</c:v>
                </c:pt>
                <c:pt idx="2701">
                  <c:v>3.34</c:v>
                </c:pt>
                <c:pt idx="2702">
                  <c:v>2.85</c:v>
                </c:pt>
                <c:pt idx="2703">
                  <c:v>2.84</c:v>
                </c:pt>
                <c:pt idx="2704">
                  <c:v>2.73</c:v>
                </c:pt>
                <c:pt idx="2705">
                  <c:v>2.71</c:v>
                </c:pt>
                <c:pt idx="2706">
                  <c:v>2.7</c:v>
                </c:pt>
                <c:pt idx="2707">
                  <c:v>2.68</c:v>
                </c:pt>
                <c:pt idx="2708">
                  <c:v>2.66</c:v>
                </c:pt>
                <c:pt idx="2709">
                  <c:v>2.5499999999999998</c:v>
                </c:pt>
                <c:pt idx="2710">
                  <c:v>2.52</c:v>
                </c:pt>
                <c:pt idx="2711">
                  <c:v>2.5</c:v>
                </c:pt>
                <c:pt idx="2712">
                  <c:v>2.4700000000000002</c:v>
                </c:pt>
                <c:pt idx="2713">
                  <c:v>2.3799999999999994</c:v>
                </c:pt>
                <c:pt idx="2714">
                  <c:v>3.09</c:v>
                </c:pt>
                <c:pt idx="2715">
                  <c:v>2.93</c:v>
                </c:pt>
                <c:pt idx="2716">
                  <c:v>2.81</c:v>
                </c:pt>
                <c:pt idx="2717">
                  <c:v>2.78</c:v>
                </c:pt>
                <c:pt idx="2718">
                  <c:v>2.75</c:v>
                </c:pt>
                <c:pt idx="2719">
                  <c:v>2.74</c:v>
                </c:pt>
                <c:pt idx="2720">
                  <c:v>2.71</c:v>
                </c:pt>
                <c:pt idx="2721">
                  <c:v>2.67</c:v>
                </c:pt>
                <c:pt idx="2722">
                  <c:v>2.63</c:v>
                </c:pt>
                <c:pt idx="2723">
                  <c:v>2.57</c:v>
                </c:pt>
                <c:pt idx="2724">
                  <c:v>2.5499999999999998</c:v>
                </c:pt>
                <c:pt idx="2725">
                  <c:v>2.4300000000000002</c:v>
                </c:pt>
                <c:pt idx="2726">
                  <c:v>2.9</c:v>
                </c:pt>
                <c:pt idx="2727">
                  <c:v>2.78</c:v>
                </c:pt>
                <c:pt idx="2728">
                  <c:v>2.76</c:v>
                </c:pt>
                <c:pt idx="2729">
                  <c:v>2.74</c:v>
                </c:pt>
                <c:pt idx="2730">
                  <c:v>2.6</c:v>
                </c:pt>
                <c:pt idx="2731">
                  <c:v>2.58</c:v>
                </c:pt>
                <c:pt idx="2732">
                  <c:v>2.48</c:v>
                </c:pt>
                <c:pt idx="2733">
                  <c:v>2.4500000000000002</c:v>
                </c:pt>
                <c:pt idx="2734">
                  <c:v>2.98</c:v>
                </c:pt>
                <c:pt idx="2735">
                  <c:v>2.98</c:v>
                </c:pt>
                <c:pt idx="2736">
                  <c:v>2.85</c:v>
                </c:pt>
                <c:pt idx="2737">
                  <c:v>2.82</c:v>
                </c:pt>
                <c:pt idx="2738">
                  <c:v>2.75</c:v>
                </c:pt>
                <c:pt idx="2739">
                  <c:v>2.73</c:v>
                </c:pt>
                <c:pt idx="2740">
                  <c:v>2.71</c:v>
                </c:pt>
                <c:pt idx="2741">
                  <c:v>2.7</c:v>
                </c:pt>
                <c:pt idx="2742">
                  <c:v>2.68</c:v>
                </c:pt>
                <c:pt idx="2743">
                  <c:v>2.64</c:v>
                </c:pt>
                <c:pt idx="2744">
                  <c:v>2.58</c:v>
                </c:pt>
                <c:pt idx="2745">
                  <c:v>2.34</c:v>
                </c:pt>
                <c:pt idx="2746">
                  <c:v>2.95</c:v>
                </c:pt>
                <c:pt idx="2747">
                  <c:v>2.88</c:v>
                </c:pt>
                <c:pt idx="2748">
                  <c:v>2.85</c:v>
                </c:pt>
                <c:pt idx="2749">
                  <c:v>2.81</c:v>
                </c:pt>
                <c:pt idx="2750">
                  <c:v>2.75</c:v>
                </c:pt>
                <c:pt idx="2751">
                  <c:v>2.72</c:v>
                </c:pt>
                <c:pt idx="2752">
                  <c:v>2.7</c:v>
                </c:pt>
                <c:pt idx="2753">
                  <c:v>2.54</c:v>
                </c:pt>
                <c:pt idx="2754">
                  <c:v>2.5299999999999998</c:v>
                </c:pt>
                <c:pt idx="2755">
                  <c:v>2.48</c:v>
                </c:pt>
                <c:pt idx="2756">
                  <c:v>2.23</c:v>
                </c:pt>
                <c:pt idx="2757">
                  <c:v>3</c:v>
                </c:pt>
                <c:pt idx="2758">
                  <c:v>2.78</c:v>
                </c:pt>
                <c:pt idx="2759">
                  <c:v>2.75</c:v>
                </c:pt>
                <c:pt idx="2760">
                  <c:v>2.73</c:v>
                </c:pt>
                <c:pt idx="2761">
                  <c:v>2.67</c:v>
                </c:pt>
                <c:pt idx="2762">
                  <c:v>2.61</c:v>
                </c:pt>
                <c:pt idx="2763">
                  <c:v>2.59</c:v>
                </c:pt>
                <c:pt idx="2764">
                  <c:v>2.5099999999999998</c:v>
                </c:pt>
                <c:pt idx="2765">
                  <c:v>2.42</c:v>
                </c:pt>
                <c:pt idx="2766">
                  <c:v>2.33</c:v>
                </c:pt>
                <c:pt idx="2767">
                  <c:v>2.98</c:v>
                </c:pt>
                <c:pt idx="2768">
                  <c:v>2.98</c:v>
                </c:pt>
                <c:pt idx="2769">
                  <c:v>2.91</c:v>
                </c:pt>
                <c:pt idx="2770">
                  <c:v>2.73</c:v>
                </c:pt>
                <c:pt idx="2771">
                  <c:v>2.73</c:v>
                </c:pt>
                <c:pt idx="2772">
                  <c:v>2.66</c:v>
                </c:pt>
                <c:pt idx="2773">
                  <c:v>2.65</c:v>
                </c:pt>
                <c:pt idx="2774">
                  <c:v>2.61</c:v>
                </c:pt>
                <c:pt idx="2775">
                  <c:v>2.6</c:v>
                </c:pt>
                <c:pt idx="2776">
                  <c:v>2.5499999999999998</c:v>
                </c:pt>
                <c:pt idx="2777">
                  <c:v>2.52</c:v>
                </c:pt>
                <c:pt idx="2778">
                  <c:v>2.44</c:v>
                </c:pt>
                <c:pt idx="2779">
                  <c:v>2.4300000000000002</c:v>
                </c:pt>
                <c:pt idx="2780">
                  <c:v>2.77</c:v>
                </c:pt>
                <c:pt idx="2781">
                  <c:v>2.76</c:v>
                </c:pt>
                <c:pt idx="2782">
                  <c:v>2.75</c:v>
                </c:pt>
                <c:pt idx="2783">
                  <c:v>2.71</c:v>
                </c:pt>
                <c:pt idx="2784">
                  <c:v>2.65</c:v>
                </c:pt>
                <c:pt idx="2785">
                  <c:v>2.61</c:v>
                </c:pt>
                <c:pt idx="2786">
                  <c:v>2.6</c:v>
                </c:pt>
                <c:pt idx="2787">
                  <c:v>2.56</c:v>
                </c:pt>
                <c:pt idx="2788">
                  <c:v>2.5499999999999998</c:v>
                </c:pt>
                <c:pt idx="2789">
                  <c:v>2.3799999999999994</c:v>
                </c:pt>
                <c:pt idx="2790">
                  <c:v>2.3799999999999994</c:v>
                </c:pt>
                <c:pt idx="2791">
                  <c:v>2.33</c:v>
                </c:pt>
                <c:pt idx="2792">
                  <c:v>3.27</c:v>
                </c:pt>
                <c:pt idx="2793">
                  <c:v>2.82</c:v>
                </c:pt>
                <c:pt idx="2794">
                  <c:v>2.8</c:v>
                </c:pt>
                <c:pt idx="2795">
                  <c:v>2.79</c:v>
                </c:pt>
                <c:pt idx="2796">
                  <c:v>2.67</c:v>
                </c:pt>
                <c:pt idx="2797">
                  <c:v>2.62</c:v>
                </c:pt>
                <c:pt idx="2798">
                  <c:v>2.6</c:v>
                </c:pt>
                <c:pt idx="2799">
                  <c:v>2.5</c:v>
                </c:pt>
                <c:pt idx="2800">
                  <c:v>2.48</c:v>
                </c:pt>
                <c:pt idx="2801">
                  <c:v>2.4500000000000002</c:v>
                </c:pt>
                <c:pt idx="2802">
                  <c:v>2.2999999999999998</c:v>
                </c:pt>
                <c:pt idx="2803">
                  <c:v>2.2200000000000002</c:v>
                </c:pt>
                <c:pt idx="2804">
                  <c:v>2.88</c:v>
                </c:pt>
                <c:pt idx="2805">
                  <c:v>2.88</c:v>
                </c:pt>
                <c:pt idx="2806">
                  <c:v>2.74</c:v>
                </c:pt>
                <c:pt idx="2807">
                  <c:v>2.64</c:v>
                </c:pt>
                <c:pt idx="2808">
                  <c:v>2.54</c:v>
                </c:pt>
                <c:pt idx="2809">
                  <c:v>2.54</c:v>
                </c:pt>
                <c:pt idx="2810">
                  <c:v>2.3599999999999994</c:v>
                </c:pt>
                <c:pt idx="2811">
                  <c:v>2.69</c:v>
                </c:pt>
                <c:pt idx="2812">
                  <c:v>2.56</c:v>
                </c:pt>
                <c:pt idx="2813">
                  <c:v>2.52</c:v>
                </c:pt>
                <c:pt idx="2814">
                  <c:v>2.48</c:v>
                </c:pt>
                <c:pt idx="2815">
                  <c:v>2.46</c:v>
                </c:pt>
                <c:pt idx="2816">
                  <c:v>2.4500000000000002</c:v>
                </c:pt>
                <c:pt idx="2817">
                  <c:v>2.42</c:v>
                </c:pt>
                <c:pt idx="2818">
                  <c:v>2.4</c:v>
                </c:pt>
                <c:pt idx="2819">
                  <c:v>2.89</c:v>
                </c:pt>
                <c:pt idx="2820">
                  <c:v>2.83</c:v>
                </c:pt>
                <c:pt idx="2821">
                  <c:v>2.71</c:v>
                </c:pt>
                <c:pt idx="2822">
                  <c:v>2.56</c:v>
                </c:pt>
                <c:pt idx="2823">
                  <c:v>2.4500000000000002</c:v>
                </c:pt>
                <c:pt idx="2824">
                  <c:v>2.4500000000000002</c:v>
                </c:pt>
                <c:pt idx="2825">
                  <c:v>2.2000000000000002</c:v>
                </c:pt>
                <c:pt idx="2826">
                  <c:v>2.91</c:v>
                </c:pt>
                <c:pt idx="2827">
                  <c:v>2.86</c:v>
                </c:pt>
                <c:pt idx="2828">
                  <c:v>2.72</c:v>
                </c:pt>
                <c:pt idx="2829">
                  <c:v>2.4900000000000002</c:v>
                </c:pt>
                <c:pt idx="2830">
                  <c:v>2.44</c:v>
                </c:pt>
                <c:pt idx="2831">
                  <c:v>2.42</c:v>
                </c:pt>
                <c:pt idx="2832">
                  <c:v>2.3700000000000006</c:v>
                </c:pt>
                <c:pt idx="2833">
                  <c:v>2.3199999999999998</c:v>
                </c:pt>
                <c:pt idx="2834">
                  <c:v>2.16</c:v>
                </c:pt>
                <c:pt idx="2835">
                  <c:v>2.94</c:v>
                </c:pt>
                <c:pt idx="2836">
                  <c:v>2.93</c:v>
                </c:pt>
                <c:pt idx="2837">
                  <c:v>2.5499999999999998</c:v>
                </c:pt>
                <c:pt idx="2838">
                  <c:v>2.4</c:v>
                </c:pt>
                <c:pt idx="2839">
                  <c:v>2.1099999999999994</c:v>
                </c:pt>
                <c:pt idx="2840">
                  <c:v>3.14</c:v>
                </c:pt>
                <c:pt idx="2841">
                  <c:v>2.98</c:v>
                </c:pt>
                <c:pt idx="2842">
                  <c:v>2.95</c:v>
                </c:pt>
                <c:pt idx="2843">
                  <c:v>2.93</c:v>
                </c:pt>
                <c:pt idx="2844">
                  <c:v>2.83</c:v>
                </c:pt>
                <c:pt idx="2845">
                  <c:v>2.64</c:v>
                </c:pt>
                <c:pt idx="2846">
                  <c:v>2.6</c:v>
                </c:pt>
                <c:pt idx="2847">
                  <c:v>2.42</c:v>
                </c:pt>
                <c:pt idx="2848">
                  <c:v>2.42</c:v>
                </c:pt>
                <c:pt idx="2849">
                  <c:v>2.2999999999999998</c:v>
                </c:pt>
                <c:pt idx="2850">
                  <c:v>2.2200000000000002</c:v>
                </c:pt>
                <c:pt idx="2851">
                  <c:v>2.88</c:v>
                </c:pt>
                <c:pt idx="2852">
                  <c:v>2.86</c:v>
                </c:pt>
                <c:pt idx="2853">
                  <c:v>2.7</c:v>
                </c:pt>
                <c:pt idx="2854">
                  <c:v>2.6</c:v>
                </c:pt>
                <c:pt idx="2855">
                  <c:v>2.41</c:v>
                </c:pt>
                <c:pt idx="2856">
                  <c:v>3.05</c:v>
                </c:pt>
                <c:pt idx="2857">
                  <c:v>3</c:v>
                </c:pt>
                <c:pt idx="2858">
                  <c:v>2.89</c:v>
                </c:pt>
                <c:pt idx="2859">
                  <c:v>2.88</c:v>
                </c:pt>
                <c:pt idx="2860">
                  <c:v>2.81</c:v>
                </c:pt>
                <c:pt idx="2861">
                  <c:v>2.73</c:v>
                </c:pt>
                <c:pt idx="2862">
                  <c:v>2.68</c:v>
                </c:pt>
                <c:pt idx="2863">
                  <c:v>2.66</c:v>
                </c:pt>
                <c:pt idx="2864">
                  <c:v>2.54</c:v>
                </c:pt>
                <c:pt idx="2865">
                  <c:v>2.4900000000000002</c:v>
                </c:pt>
                <c:pt idx="2866">
                  <c:v>2.4700000000000002</c:v>
                </c:pt>
                <c:pt idx="2867">
                  <c:v>2.4700000000000002</c:v>
                </c:pt>
                <c:pt idx="2868">
                  <c:v>2.4500000000000002</c:v>
                </c:pt>
                <c:pt idx="2869">
                  <c:v>2.3199999999999998</c:v>
                </c:pt>
                <c:pt idx="2870">
                  <c:v>2.8</c:v>
                </c:pt>
                <c:pt idx="2871">
                  <c:v>2.8</c:v>
                </c:pt>
                <c:pt idx="2872">
                  <c:v>2.77</c:v>
                </c:pt>
                <c:pt idx="2873">
                  <c:v>2.72</c:v>
                </c:pt>
                <c:pt idx="2874">
                  <c:v>2.72</c:v>
                </c:pt>
                <c:pt idx="2875">
                  <c:v>2.67</c:v>
                </c:pt>
                <c:pt idx="2876">
                  <c:v>2.3799999999999994</c:v>
                </c:pt>
                <c:pt idx="2877">
                  <c:v>2.3799999999999994</c:v>
                </c:pt>
                <c:pt idx="2878">
                  <c:v>2.09</c:v>
                </c:pt>
                <c:pt idx="2879">
                  <c:v>2.58</c:v>
                </c:pt>
                <c:pt idx="2880">
                  <c:v>2.5299999999999998</c:v>
                </c:pt>
                <c:pt idx="2881">
                  <c:v>2.5299999999999998</c:v>
                </c:pt>
                <c:pt idx="2882">
                  <c:v>2.3900000000000006</c:v>
                </c:pt>
                <c:pt idx="2883">
                  <c:v>2.3799999999999994</c:v>
                </c:pt>
                <c:pt idx="2884">
                  <c:v>2.94</c:v>
                </c:pt>
                <c:pt idx="2885">
                  <c:v>2.78</c:v>
                </c:pt>
                <c:pt idx="2886">
                  <c:v>2.65</c:v>
                </c:pt>
                <c:pt idx="2887">
                  <c:v>2.5099999999999998</c:v>
                </c:pt>
                <c:pt idx="2888">
                  <c:v>2.4900000000000002</c:v>
                </c:pt>
                <c:pt idx="2889">
                  <c:v>2.4900000000000002</c:v>
                </c:pt>
                <c:pt idx="2890">
                  <c:v>2.4700000000000002</c:v>
                </c:pt>
                <c:pt idx="2891">
                  <c:v>2.4700000000000002</c:v>
                </c:pt>
                <c:pt idx="2892">
                  <c:v>2.35</c:v>
                </c:pt>
                <c:pt idx="2893">
                  <c:v>2.76</c:v>
                </c:pt>
                <c:pt idx="2894">
                  <c:v>2.6</c:v>
                </c:pt>
                <c:pt idx="2895">
                  <c:v>2.41</c:v>
                </c:pt>
                <c:pt idx="2896">
                  <c:v>2.4</c:v>
                </c:pt>
                <c:pt idx="2897">
                  <c:v>2.3799999999999994</c:v>
                </c:pt>
                <c:pt idx="2898">
                  <c:v>3.28</c:v>
                </c:pt>
                <c:pt idx="2899">
                  <c:v>2.89</c:v>
                </c:pt>
                <c:pt idx="2900">
                  <c:v>2.71</c:v>
                </c:pt>
                <c:pt idx="2901">
                  <c:v>2.66</c:v>
                </c:pt>
                <c:pt idx="2902">
                  <c:v>2.57</c:v>
                </c:pt>
                <c:pt idx="2903">
                  <c:v>2.19</c:v>
                </c:pt>
                <c:pt idx="2904">
                  <c:v>3.15</c:v>
                </c:pt>
                <c:pt idx="2905">
                  <c:v>3.08</c:v>
                </c:pt>
                <c:pt idx="2906">
                  <c:v>3.01</c:v>
                </c:pt>
                <c:pt idx="2907">
                  <c:v>2.71</c:v>
                </c:pt>
                <c:pt idx="2908">
                  <c:v>2.69</c:v>
                </c:pt>
                <c:pt idx="2909">
                  <c:v>2.64</c:v>
                </c:pt>
                <c:pt idx="2910">
                  <c:v>2.4500000000000002</c:v>
                </c:pt>
                <c:pt idx="2911">
                  <c:v>3.12</c:v>
                </c:pt>
                <c:pt idx="2912">
                  <c:v>3.09</c:v>
                </c:pt>
                <c:pt idx="2913">
                  <c:v>2.96</c:v>
                </c:pt>
                <c:pt idx="2914">
                  <c:v>2.93</c:v>
                </c:pt>
                <c:pt idx="2915">
                  <c:v>2.89</c:v>
                </c:pt>
                <c:pt idx="2916">
                  <c:v>2.88</c:v>
                </c:pt>
                <c:pt idx="2917">
                  <c:v>2.85</c:v>
                </c:pt>
                <c:pt idx="2918">
                  <c:v>2.77</c:v>
                </c:pt>
                <c:pt idx="2919">
                  <c:v>2.75</c:v>
                </c:pt>
                <c:pt idx="2920">
                  <c:v>2.69</c:v>
                </c:pt>
                <c:pt idx="2921">
                  <c:v>2.69</c:v>
                </c:pt>
                <c:pt idx="2922">
                  <c:v>2.68</c:v>
                </c:pt>
                <c:pt idx="2923">
                  <c:v>2.67</c:v>
                </c:pt>
                <c:pt idx="2924">
                  <c:v>2.62</c:v>
                </c:pt>
                <c:pt idx="2925">
                  <c:v>2.59</c:v>
                </c:pt>
                <c:pt idx="2926">
                  <c:v>2.4900000000000002</c:v>
                </c:pt>
                <c:pt idx="2927">
                  <c:v>3.12</c:v>
                </c:pt>
                <c:pt idx="2928">
                  <c:v>2.84</c:v>
                </c:pt>
                <c:pt idx="2929">
                  <c:v>2.7</c:v>
                </c:pt>
                <c:pt idx="2930">
                  <c:v>2.6</c:v>
                </c:pt>
                <c:pt idx="2931">
                  <c:v>2.4900000000000002</c:v>
                </c:pt>
                <c:pt idx="2932">
                  <c:v>2.46</c:v>
                </c:pt>
                <c:pt idx="2933">
                  <c:v>2.3599999999999994</c:v>
                </c:pt>
                <c:pt idx="2934">
                  <c:v>2.5299999999999998</c:v>
                </c:pt>
                <c:pt idx="2935">
                  <c:v>2.4900000000000002</c:v>
                </c:pt>
                <c:pt idx="2936">
                  <c:v>2.4300000000000002</c:v>
                </c:pt>
                <c:pt idx="2937">
                  <c:v>2.4</c:v>
                </c:pt>
                <c:pt idx="2938">
                  <c:v>2.3799999999999994</c:v>
                </c:pt>
                <c:pt idx="2939">
                  <c:v>2.96</c:v>
                </c:pt>
                <c:pt idx="2940">
                  <c:v>2.94</c:v>
                </c:pt>
                <c:pt idx="2941">
                  <c:v>2.86</c:v>
                </c:pt>
                <c:pt idx="2942">
                  <c:v>2.86</c:v>
                </c:pt>
                <c:pt idx="2943">
                  <c:v>2.73</c:v>
                </c:pt>
                <c:pt idx="2944">
                  <c:v>2.42</c:v>
                </c:pt>
                <c:pt idx="2945">
                  <c:v>2.3599999999999994</c:v>
                </c:pt>
                <c:pt idx="2946">
                  <c:v>3.1</c:v>
                </c:pt>
                <c:pt idx="2947">
                  <c:v>2.85</c:v>
                </c:pt>
                <c:pt idx="2948">
                  <c:v>2.71</c:v>
                </c:pt>
                <c:pt idx="2949">
                  <c:v>3</c:v>
                </c:pt>
                <c:pt idx="2950">
                  <c:v>2.87</c:v>
                </c:pt>
                <c:pt idx="2951">
                  <c:v>2.4500000000000002</c:v>
                </c:pt>
                <c:pt idx="2952">
                  <c:v>2.97</c:v>
                </c:pt>
                <c:pt idx="2953">
                  <c:v>2.83</c:v>
                </c:pt>
                <c:pt idx="2954">
                  <c:v>2.82</c:v>
                </c:pt>
                <c:pt idx="2955">
                  <c:v>2.72</c:v>
                </c:pt>
                <c:pt idx="2956">
                  <c:v>2.68</c:v>
                </c:pt>
                <c:pt idx="2957">
                  <c:v>2.2999999999999998</c:v>
                </c:pt>
                <c:pt idx="2958">
                  <c:v>3.28</c:v>
                </c:pt>
                <c:pt idx="2959">
                  <c:v>3.02</c:v>
                </c:pt>
                <c:pt idx="2960">
                  <c:v>2.93</c:v>
                </c:pt>
                <c:pt idx="2961">
                  <c:v>2.92</c:v>
                </c:pt>
                <c:pt idx="2962">
                  <c:v>2.72</c:v>
                </c:pt>
                <c:pt idx="2963">
                  <c:v>2.44</c:v>
                </c:pt>
                <c:pt idx="2964">
                  <c:v>2.4300000000000002</c:v>
                </c:pt>
                <c:pt idx="2965">
                  <c:v>2.35</c:v>
                </c:pt>
                <c:pt idx="2966">
                  <c:v>3.36</c:v>
                </c:pt>
                <c:pt idx="2967">
                  <c:v>3.03</c:v>
                </c:pt>
                <c:pt idx="2968">
                  <c:v>2.96</c:v>
                </c:pt>
                <c:pt idx="2969">
                  <c:v>2.2000000000000002</c:v>
                </c:pt>
                <c:pt idx="2970">
                  <c:v>3.34</c:v>
                </c:pt>
                <c:pt idx="2971">
                  <c:v>2.99</c:v>
                </c:pt>
                <c:pt idx="2972">
                  <c:v>2.92</c:v>
                </c:pt>
                <c:pt idx="2973">
                  <c:v>2.82</c:v>
                </c:pt>
                <c:pt idx="2974">
                  <c:v>2.66</c:v>
                </c:pt>
                <c:pt idx="2975">
                  <c:v>2.48</c:v>
                </c:pt>
                <c:pt idx="2976">
                  <c:v>2.3199999999999998</c:v>
                </c:pt>
                <c:pt idx="2977">
                  <c:v>3.02</c:v>
                </c:pt>
                <c:pt idx="2978">
                  <c:v>2.81</c:v>
                </c:pt>
                <c:pt idx="2979">
                  <c:v>3.2599999999999993</c:v>
                </c:pt>
                <c:pt idx="2980">
                  <c:v>2.95</c:v>
                </c:pt>
                <c:pt idx="2981">
                  <c:v>2.91</c:v>
                </c:pt>
                <c:pt idx="2982">
                  <c:v>2.81</c:v>
                </c:pt>
                <c:pt idx="2983">
                  <c:v>2.81</c:v>
                </c:pt>
                <c:pt idx="2984">
                  <c:v>2.3599999999999994</c:v>
                </c:pt>
                <c:pt idx="2985">
                  <c:v>3.19</c:v>
                </c:pt>
                <c:pt idx="2986">
                  <c:v>3.01</c:v>
                </c:pt>
                <c:pt idx="2987">
                  <c:v>2.98</c:v>
                </c:pt>
                <c:pt idx="2988">
                  <c:v>2.92</c:v>
                </c:pt>
                <c:pt idx="2989">
                  <c:v>2.88</c:v>
                </c:pt>
                <c:pt idx="2990">
                  <c:v>2.82</c:v>
                </c:pt>
                <c:pt idx="2991">
                  <c:v>2.48</c:v>
                </c:pt>
                <c:pt idx="2992">
                  <c:v>2.2999999999999998</c:v>
                </c:pt>
                <c:pt idx="2993">
                  <c:v>3.11</c:v>
                </c:pt>
                <c:pt idx="2994">
                  <c:v>3</c:v>
                </c:pt>
                <c:pt idx="2995">
                  <c:v>2.63</c:v>
                </c:pt>
                <c:pt idx="2996">
                  <c:v>2.56</c:v>
                </c:pt>
                <c:pt idx="2997">
                  <c:v>2.2999999999999998</c:v>
                </c:pt>
                <c:pt idx="2998">
                  <c:v>2.27</c:v>
                </c:pt>
                <c:pt idx="2999">
                  <c:v>3.17</c:v>
                </c:pt>
                <c:pt idx="3000">
                  <c:v>3.04</c:v>
                </c:pt>
                <c:pt idx="3001">
                  <c:v>2.77</c:v>
                </c:pt>
                <c:pt idx="3002">
                  <c:v>2.64</c:v>
                </c:pt>
                <c:pt idx="3003">
                  <c:v>2.3599999999999994</c:v>
                </c:pt>
                <c:pt idx="3004">
                  <c:v>2.34</c:v>
                </c:pt>
                <c:pt idx="3005">
                  <c:v>3.06</c:v>
                </c:pt>
                <c:pt idx="3006">
                  <c:v>2.78</c:v>
                </c:pt>
                <c:pt idx="3007">
                  <c:v>2.69</c:v>
                </c:pt>
                <c:pt idx="3008">
                  <c:v>2.5299999999999998</c:v>
                </c:pt>
                <c:pt idx="3009">
                  <c:v>2.48</c:v>
                </c:pt>
                <c:pt idx="3010">
                  <c:v>2.4300000000000002</c:v>
                </c:pt>
                <c:pt idx="3011">
                  <c:v>2.42</c:v>
                </c:pt>
                <c:pt idx="3012">
                  <c:v>3.19</c:v>
                </c:pt>
                <c:pt idx="3013">
                  <c:v>2.99</c:v>
                </c:pt>
                <c:pt idx="3014">
                  <c:v>2.69</c:v>
                </c:pt>
                <c:pt idx="3015">
                  <c:v>2.56</c:v>
                </c:pt>
                <c:pt idx="3016">
                  <c:v>2.5299999999999998</c:v>
                </c:pt>
                <c:pt idx="3017">
                  <c:v>2.4700000000000002</c:v>
                </c:pt>
                <c:pt idx="3018">
                  <c:v>2.3900000000000006</c:v>
                </c:pt>
                <c:pt idx="3019">
                  <c:v>3.17</c:v>
                </c:pt>
                <c:pt idx="3020">
                  <c:v>2.8</c:v>
                </c:pt>
                <c:pt idx="3021">
                  <c:v>2.41</c:v>
                </c:pt>
                <c:pt idx="3022">
                  <c:v>3.15</c:v>
                </c:pt>
                <c:pt idx="3023">
                  <c:v>2.96</c:v>
                </c:pt>
                <c:pt idx="3024">
                  <c:v>2.88</c:v>
                </c:pt>
                <c:pt idx="3025">
                  <c:v>3.22</c:v>
                </c:pt>
                <c:pt idx="3026">
                  <c:v>3.15</c:v>
                </c:pt>
                <c:pt idx="3027">
                  <c:v>3.02</c:v>
                </c:pt>
                <c:pt idx="3028">
                  <c:v>2.9</c:v>
                </c:pt>
                <c:pt idx="3029">
                  <c:v>2.56</c:v>
                </c:pt>
                <c:pt idx="3030">
                  <c:v>3.36</c:v>
                </c:pt>
                <c:pt idx="3031">
                  <c:v>3.15</c:v>
                </c:pt>
                <c:pt idx="3032">
                  <c:v>3.09</c:v>
                </c:pt>
                <c:pt idx="3033">
                  <c:v>2.81</c:v>
                </c:pt>
                <c:pt idx="3034">
                  <c:v>3.18</c:v>
                </c:pt>
                <c:pt idx="3035">
                  <c:v>2.89</c:v>
                </c:pt>
                <c:pt idx="3036">
                  <c:v>3.17</c:v>
                </c:pt>
                <c:pt idx="3037">
                  <c:v>2.97</c:v>
                </c:pt>
                <c:pt idx="3038">
                  <c:v>2.74</c:v>
                </c:pt>
                <c:pt idx="3039">
                  <c:v>2.72</c:v>
                </c:pt>
                <c:pt idx="3040">
                  <c:v>2.5299999999999998</c:v>
                </c:pt>
                <c:pt idx="3041">
                  <c:v>2.2999999999999998</c:v>
                </c:pt>
                <c:pt idx="3042">
                  <c:v>2.93</c:v>
                </c:pt>
                <c:pt idx="3043">
                  <c:v>2.3199999999999998</c:v>
                </c:pt>
                <c:pt idx="3044">
                  <c:v>3.42</c:v>
                </c:pt>
                <c:pt idx="3045">
                  <c:v>3.2</c:v>
                </c:pt>
                <c:pt idx="3046">
                  <c:v>3.05</c:v>
                </c:pt>
                <c:pt idx="3047">
                  <c:v>2.75</c:v>
                </c:pt>
                <c:pt idx="3048">
                  <c:v>2.65</c:v>
                </c:pt>
                <c:pt idx="3049">
                  <c:v>2.6</c:v>
                </c:pt>
                <c:pt idx="3050">
                  <c:v>3.21</c:v>
                </c:pt>
                <c:pt idx="3051">
                  <c:v>2.59</c:v>
                </c:pt>
                <c:pt idx="3052">
                  <c:v>2.84</c:v>
                </c:pt>
                <c:pt idx="3053">
                  <c:v>2.5299999999999998</c:v>
                </c:pt>
                <c:pt idx="3054">
                  <c:v>2.4900000000000002</c:v>
                </c:pt>
                <c:pt idx="3055">
                  <c:v>2.4300000000000002</c:v>
                </c:pt>
                <c:pt idx="3056">
                  <c:v>2.27</c:v>
                </c:pt>
                <c:pt idx="3057">
                  <c:v>3.31</c:v>
                </c:pt>
                <c:pt idx="3058">
                  <c:v>3.21</c:v>
                </c:pt>
                <c:pt idx="3059">
                  <c:v>3.05</c:v>
                </c:pt>
                <c:pt idx="3060">
                  <c:v>2.57</c:v>
                </c:pt>
                <c:pt idx="3061">
                  <c:v>2.4300000000000002</c:v>
                </c:pt>
                <c:pt idx="3062">
                  <c:v>2.2799999999999998</c:v>
                </c:pt>
                <c:pt idx="3063">
                  <c:v>3.36</c:v>
                </c:pt>
                <c:pt idx="3064">
                  <c:v>3.3199999999999994</c:v>
                </c:pt>
                <c:pt idx="3065">
                  <c:v>3.22</c:v>
                </c:pt>
                <c:pt idx="3066">
                  <c:v>2.65</c:v>
                </c:pt>
                <c:pt idx="3067">
                  <c:v>2.61</c:v>
                </c:pt>
                <c:pt idx="3068">
                  <c:v>2.4</c:v>
                </c:pt>
                <c:pt idx="3069">
                  <c:v>2.35</c:v>
                </c:pt>
                <c:pt idx="3070">
                  <c:v>2.44</c:v>
                </c:pt>
                <c:pt idx="3071">
                  <c:v>3.19</c:v>
                </c:pt>
                <c:pt idx="3072">
                  <c:v>3.27</c:v>
                </c:pt>
                <c:pt idx="3073">
                  <c:v>2.56</c:v>
                </c:pt>
                <c:pt idx="3074">
                  <c:v>2.33</c:v>
                </c:pt>
                <c:pt idx="3075">
                  <c:v>3.2400000000000007</c:v>
                </c:pt>
                <c:pt idx="3076">
                  <c:v>2.3799999999999994</c:v>
                </c:pt>
                <c:pt idx="3077">
                  <c:v>3.07</c:v>
                </c:pt>
                <c:pt idx="3078">
                  <c:v>2.2400000000000002</c:v>
                </c:pt>
                <c:pt idx="3079">
                  <c:v>2.2000000000000002</c:v>
                </c:pt>
                <c:pt idx="3080">
                  <c:v>3.54</c:v>
                </c:pt>
                <c:pt idx="3081">
                  <c:v>3.25</c:v>
                </c:pt>
                <c:pt idx="3082">
                  <c:v>3.07</c:v>
                </c:pt>
                <c:pt idx="3083">
                  <c:v>2.71</c:v>
                </c:pt>
                <c:pt idx="3084">
                  <c:v>3.01</c:v>
                </c:pt>
                <c:pt idx="3085">
                  <c:v>2.62</c:v>
                </c:pt>
                <c:pt idx="3086">
                  <c:v>2.29</c:v>
                </c:pt>
                <c:pt idx="3087">
                  <c:v>2.19</c:v>
                </c:pt>
                <c:pt idx="3088">
                  <c:v>2.2799999999999998</c:v>
                </c:pt>
                <c:pt idx="3089">
                  <c:v>3.11</c:v>
                </c:pt>
                <c:pt idx="3090">
                  <c:v>2.3799999999999994</c:v>
                </c:pt>
                <c:pt idx="3091">
                  <c:v>2.31</c:v>
                </c:pt>
                <c:pt idx="3092">
                  <c:v>3.28</c:v>
                </c:pt>
                <c:pt idx="3093">
                  <c:v>3.19</c:v>
                </c:pt>
                <c:pt idx="3094">
                  <c:v>3.11</c:v>
                </c:pt>
                <c:pt idx="3095">
                  <c:v>2.34</c:v>
                </c:pt>
                <c:pt idx="3096">
                  <c:v>2.2400000000000002</c:v>
                </c:pt>
                <c:pt idx="3097">
                  <c:v>3.55</c:v>
                </c:pt>
                <c:pt idx="3098">
                  <c:v>3.2599999999999993</c:v>
                </c:pt>
                <c:pt idx="3099">
                  <c:v>2.3199999999999998</c:v>
                </c:pt>
                <c:pt idx="3100">
                  <c:v>2.2999999999999998</c:v>
                </c:pt>
                <c:pt idx="3101">
                  <c:v>2.75</c:v>
                </c:pt>
                <c:pt idx="3102">
                  <c:v>3.6800000000000006</c:v>
                </c:pt>
                <c:pt idx="3103">
                  <c:v>2.3799999999999994</c:v>
                </c:pt>
                <c:pt idx="3104">
                  <c:v>2.31</c:v>
                </c:pt>
                <c:pt idx="3105">
                  <c:v>2.64</c:v>
                </c:pt>
                <c:pt idx="3106">
                  <c:v>2.42</c:v>
                </c:pt>
                <c:pt idx="3107">
                  <c:v>2.31</c:v>
                </c:pt>
                <c:pt idx="3108">
                  <c:v>2.2400000000000002</c:v>
                </c:pt>
                <c:pt idx="3109">
                  <c:v>3.29</c:v>
                </c:pt>
                <c:pt idx="3110">
                  <c:v>2.31</c:v>
                </c:pt>
                <c:pt idx="3111">
                  <c:v>3</c:v>
                </c:pt>
                <c:pt idx="3112">
                  <c:v>2.17</c:v>
                </c:pt>
                <c:pt idx="3113">
                  <c:v>2.34</c:v>
                </c:pt>
                <c:pt idx="3114">
                  <c:v>2.64</c:v>
                </c:pt>
                <c:pt idx="3115">
                  <c:v>2.3799999999999994</c:v>
                </c:pt>
                <c:pt idx="3116">
                  <c:v>3.55</c:v>
                </c:pt>
                <c:pt idx="3117">
                  <c:v>2.3599999999999994</c:v>
                </c:pt>
                <c:pt idx="3118">
                  <c:v>2.35</c:v>
                </c:pt>
                <c:pt idx="3119">
                  <c:v>3.59</c:v>
                </c:pt>
                <c:pt idx="3120">
                  <c:v>2.56</c:v>
                </c:pt>
                <c:pt idx="3121">
                  <c:v>2.3700000000000006</c:v>
                </c:pt>
                <c:pt idx="3122">
                  <c:v>3.72</c:v>
                </c:pt>
                <c:pt idx="3123">
                  <c:v>2.66</c:v>
                </c:pt>
                <c:pt idx="3124">
                  <c:v>3.14</c:v>
                </c:pt>
                <c:pt idx="3125">
                  <c:v>3.35</c:v>
                </c:pt>
                <c:pt idx="3126">
                  <c:v>2.2999999999999998</c:v>
                </c:pt>
                <c:pt idx="3127">
                  <c:v>2.4900000000000002</c:v>
                </c:pt>
                <c:pt idx="3128">
                  <c:v>3.59</c:v>
                </c:pt>
                <c:pt idx="3129">
                  <c:v>2.2799999999999998</c:v>
                </c:pt>
                <c:pt idx="3130">
                  <c:v>3.5699999999999994</c:v>
                </c:pt>
                <c:pt idx="3131">
                  <c:v>2.5299999999999998</c:v>
                </c:pt>
                <c:pt idx="3132">
                  <c:v>2.2200000000000002</c:v>
                </c:pt>
                <c:pt idx="3133">
                  <c:v>2.4</c:v>
                </c:pt>
                <c:pt idx="3134">
                  <c:v>3.45</c:v>
                </c:pt>
                <c:pt idx="3135">
                  <c:v>2.98</c:v>
                </c:pt>
                <c:pt idx="3136">
                  <c:v>2.17</c:v>
                </c:pt>
                <c:pt idx="3137">
                  <c:v>4.29</c:v>
                </c:pt>
                <c:pt idx="3138">
                  <c:v>2</c:v>
                </c:pt>
                <c:pt idx="3139">
                  <c:v>2.59</c:v>
                </c:pt>
                <c:pt idx="3140">
                  <c:v>3.44</c:v>
                </c:pt>
                <c:pt idx="3141">
                  <c:v>2.2999999999999998</c:v>
                </c:pt>
                <c:pt idx="3142">
                  <c:v>4.2699999999999996</c:v>
                </c:pt>
              </c:numCache>
            </c:numRef>
          </c:yVal>
          <c:smooth val="0"/>
          <c:extLst>
            <c:ext xmlns:c16="http://schemas.microsoft.com/office/drawing/2014/chart" uri="{C3380CC4-5D6E-409C-BE32-E72D297353CC}">
              <c16:uniqueId val="{00000000-891E-495D-9EC9-8AFE4E800E5E}"/>
            </c:ext>
          </c:extLst>
        </c:ser>
        <c:dLbls>
          <c:showLegendKey val="0"/>
          <c:showVal val="0"/>
          <c:showCatName val="0"/>
          <c:showSerName val="0"/>
          <c:showPercent val="0"/>
          <c:showBubbleSize val="0"/>
        </c:dLbls>
        <c:axId val="1064690848"/>
        <c:axId val="1064685928"/>
      </c:scatterChart>
      <c:valAx>
        <c:axId val="1064690848"/>
        <c:scaling>
          <c:orientation val="minMax"/>
          <c:min val="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064685928"/>
        <c:crosses val="autoZero"/>
        <c:crossBetween val="midCat"/>
      </c:valAx>
      <c:valAx>
        <c:axId val="1064685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0646908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Sheet1!$B$1</c:f>
              <c:strCache>
                <c:ptCount val="1"/>
                <c:pt idx="0">
                  <c:v>Historical</c:v>
                </c:pt>
              </c:strCache>
            </c:strRef>
          </c:tx>
          <c:spPr>
            <a:ln w="31750" cap="rnd">
              <a:solidFill>
                <a:schemeClr val="accent2"/>
              </a:solidFill>
              <a:round/>
            </a:ln>
            <a:effectLst/>
          </c:spPr>
          <c:marker>
            <c:symbol val="none"/>
          </c:marker>
          <c:trendline>
            <c:spPr>
              <a:ln w="19050" cap="rnd">
                <a:solidFill>
                  <a:schemeClr val="accent6">
                    <a:lumMod val="75000"/>
                  </a:schemeClr>
                </a:solidFill>
                <a:prstDash val="sysDot"/>
              </a:ln>
              <a:effectLst/>
            </c:spPr>
            <c:trendlineType val="linear"/>
            <c:dispRSqr val="0"/>
            <c:dispEq val="0"/>
          </c:trendline>
          <c:cat>
            <c:numRef>
              <c:f>Sheet1!$A$2:$A$82</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cat>
          <c:val>
            <c:numRef>
              <c:f>Sheet1!$B$2:$B$82</c:f>
              <c:numCache>
                <c:formatCode>_(* #,##0_);_(* \(#,##0\);_(* "-"??_);_(@_)</c:formatCode>
                <c:ptCount val="81"/>
                <c:pt idx="0">
                  <c:v>459300</c:v>
                </c:pt>
                <c:pt idx="1">
                  <c:v>480400</c:v>
                </c:pt>
                <c:pt idx="2">
                  <c:v>506000</c:v>
                </c:pt>
                <c:pt idx="3">
                  <c:v>538900</c:v>
                </c:pt>
                <c:pt idx="4">
                  <c:v>564600</c:v>
                </c:pt>
                <c:pt idx="5">
                  <c:v>581250</c:v>
                </c:pt>
                <c:pt idx="6">
                  <c:v>595100</c:v>
                </c:pt>
                <c:pt idx="7">
                  <c:v>620100</c:v>
                </c:pt>
                <c:pt idx="8">
                  <c:v>661600</c:v>
                </c:pt>
                <c:pt idx="9">
                  <c:v>702100</c:v>
                </c:pt>
                <c:pt idx="10">
                  <c:v>723991</c:v>
                </c:pt>
                <c:pt idx="11">
                  <c:v>737492</c:v>
                </c:pt>
                <c:pt idx="12">
                  <c:v>747339</c:v>
                </c:pt>
                <c:pt idx="13">
                  <c:v>756681</c:v>
                </c:pt>
                <c:pt idx="14">
                  <c:v>773532</c:v>
                </c:pt>
                <c:pt idx="15">
                  <c:v>801584</c:v>
                </c:pt>
                <c:pt idx="16">
                  <c:v>836137</c:v>
                </c:pt>
                <c:pt idx="17">
                  <c:v>872216</c:v>
                </c:pt>
                <c:pt idx="18">
                  <c:v>904067</c:v>
                </c:pt>
                <c:pt idx="19">
                  <c:v>930235</c:v>
                </c:pt>
                <c:pt idx="20">
                  <c:v>946240</c:v>
                </c:pt>
                <c:pt idx="21">
                  <c:v>958859</c:v>
                </c:pt>
                <c:pt idx="22">
                  <c:v>971345</c:v>
                </c:pt>
                <c:pt idx="23">
                  <c:v>980395</c:v>
                </c:pt>
                <c:pt idx="24">
                  <c:v>986983</c:v>
                </c:pt>
                <c:pt idx="25">
                  <c:v>993705</c:v>
                </c:pt>
                <c:pt idx="26">
                  <c:v>999944</c:v>
                </c:pt>
                <c:pt idx="27">
                  <c:v>1006882</c:v>
                </c:pt>
                <c:pt idx="28">
                  <c:v>1014858</c:v>
                </c:pt>
                <c:pt idx="29">
                  <c:v>1026142</c:v>
                </c:pt>
                <c:pt idx="30">
                  <c:v>1040149</c:v>
                </c:pt>
                <c:pt idx="31">
                  <c:v>1056726</c:v>
                </c:pt>
                <c:pt idx="32">
                  <c:v>1073547</c:v>
                </c:pt>
                <c:pt idx="33">
                  <c:v>1086692</c:v>
                </c:pt>
                <c:pt idx="34">
                  <c:v>1093198</c:v>
                </c:pt>
                <c:pt idx="35">
                  <c:v>1107985</c:v>
                </c:pt>
                <c:pt idx="36">
                  <c:v>1118283</c:v>
                </c:pt>
                <c:pt idx="37">
                  <c:v>1131728</c:v>
                </c:pt>
                <c:pt idx="38">
                  <c:v>1140654</c:v>
                </c:pt>
                <c:pt idx="39">
                  <c:v>1145548</c:v>
                </c:pt>
                <c:pt idx="40">
                  <c:v>1158076</c:v>
                </c:pt>
                <c:pt idx="41">
                  <c:v>1161720</c:v>
                </c:pt>
                <c:pt idx="42">
                  <c:v>1165818</c:v>
                </c:pt>
                <c:pt idx="43" formatCode="General">
                  <c:v>1168881</c:v>
                </c:pt>
                <c:pt idx="44" formatCode="General">
                  <c:v>1175271</c:v>
                </c:pt>
                <c:pt idx="45" formatCode="General">
                  <c:v>1182134</c:v>
                </c:pt>
                <c:pt idx="46" formatCode="General">
                  <c:v>1185498</c:v>
                </c:pt>
                <c:pt idx="47" formatCode="General">
                  <c:v>1192949</c:v>
                </c:pt>
              </c:numCache>
            </c:numRef>
          </c:val>
          <c:smooth val="0"/>
          <c:extLst>
            <c:ext xmlns:c16="http://schemas.microsoft.com/office/drawing/2014/chart" uri="{C3380CC4-5D6E-409C-BE32-E72D297353CC}">
              <c16:uniqueId val="{00000000-2447-40A4-992B-557103CD2CE4}"/>
            </c:ext>
          </c:extLst>
        </c:ser>
        <c:ser>
          <c:idx val="2"/>
          <c:order val="1"/>
          <c:tx>
            <c:strRef>
              <c:f>Sheet1!$E$1</c:f>
              <c:strCache>
                <c:ptCount val="1"/>
                <c:pt idx="0">
                  <c:v>Forecast</c:v>
                </c:pt>
              </c:strCache>
            </c:strRef>
          </c:tx>
          <c:spPr>
            <a:ln w="22225" cap="rnd">
              <a:solidFill>
                <a:srgbClr val="FF0000"/>
              </a:solidFill>
              <a:prstDash val="sysDash"/>
              <a:round/>
            </a:ln>
            <a:effectLst/>
          </c:spPr>
          <c:marker>
            <c:symbol val="none"/>
          </c:marker>
          <c:cat>
            <c:numRef>
              <c:f>Sheet1!$A$2:$A$82</c:f>
              <c:numCache>
                <c:formatCode>General</c:formatCode>
                <c:ptCount val="8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1">
                  <c:v>2041</c:v>
                </c:pt>
                <c:pt idx="72">
                  <c:v>2042</c:v>
                </c:pt>
                <c:pt idx="73">
                  <c:v>2043</c:v>
                </c:pt>
                <c:pt idx="74">
                  <c:v>2044</c:v>
                </c:pt>
                <c:pt idx="75">
                  <c:v>2045</c:v>
                </c:pt>
                <c:pt idx="76">
                  <c:v>2046</c:v>
                </c:pt>
                <c:pt idx="77">
                  <c:v>2047</c:v>
                </c:pt>
                <c:pt idx="78">
                  <c:v>2048</c:v>
                </c:pt>
                <c:pt idx="79">
                  <c:v>2049</c:v>
                </c:pt>
                <c:pt idx="80">
                  <c:v>2050</c:v>
                </c:pt>
              </c:numCache>
            </c:numRef>
          </c:cat>
          <c:val>
            <c:numRef>
              <c:f>Sheet1!$E$2:$E$82</c:f>
              <c:numCache>
                <c:formatCode>General</c:formatCode>
                <c:ptCount val="81"/>
                <c:pt idx="47">
                  <c:v>1192949</c:v>
                </c:pt>
                <c:pt idx="48">
                  <c:v>1215937</c:v>
                </c:pt>
                <c:pt idx="49">
                  <c:v>1238925</c:v>
                </c:pt>
                <c:pt idx="50">
                  <c:v>1261913</c:v>
                </c:pt>
                <c:pt idx="51">
                  <c:v>1284901</c:v>
                </c:pt>
                <c:pt idx="52">
                  <c:v>1307889</c:v>
                </c:pt>
                <c:pt idx="53">
                  <c:v>1330877</c:v>
                </c:pt>
                <c:pt idx="54">
                  <c:v>1353865</c:v>
                </c:pt>
                <c:pt idx="55">
                  <c:v>1376853</c:v>
                </c:pt>
                <c:pt idx="56">
                  <c:v>1399841</c:v>
                </c:pt>
                <c:pt idx="57">
                  <c:v>1422829</c:v>
                </c:pt>
                <c:pt idx="58">
                  <c:v>1445817</c:v>
                </c:pt>
                <c:pt idx="59">
                  <c:v>1468805</c:v>
                </c:pt>
                <c:pt idx="60">
                  <c:v>1482941</c:v>
                </c:pt>
                <c:pt idx="61">
                  <c:v>1497108</c:v>
                </c:pt>
                <c:pt idx="62">
                  <c:v>1511257</c:v>
                </c:pt>
                <c:pt idx="63">
                  <c:v>1525316</c:v>
                </c:pt>
                <c:pt idx="64">
                  <c:v>1538803</c:v>
                </c:pt>
                <c:pt idx="65">
                  <c:v>1551915</c:v>
                </c:pt>
                <c:pt idx="66">
                  <c:v>1565029</c:v>
                </c:pt>
                <c:pt idx="67">
                  <c:v>1577876</c:v>
                </c:pt>
                <c:pt idx="68">
                  <c:v>1590259</c:v>
                </c:pt>
                <c:pt idx="69">
                  <c:v>1602023</c:v>
                </c:pt>
                <c:pt idx="70">
                  <c:v>1613504</c:v>
                </c:pt>
                <c:pt idx="71">
                  <c:v>1624448</c:v>
                </c:pt>
                <c:pt idx="72">
                  <c:v>1634629</c:v>
                </c:pt>
                <c:pt idx="73">
                  <c:v>1644221</c:v>
                </c:pt>
                <c:pt idx="74">
                  <c:v>1653104</c:v>
                </c:pt>
                <c:pt idx="75">
                  <c:v>1661457</c:v>
                </c:pt>
                <c:pt idx="76">
                  <c:v>1669432</c:v>
                </c:pt>
                <c:pt idx="77">
                  <c:v>1677045</c:v>
                </c:pt>
                <c:pt idx="78">
                  <c:v>1684067</c:v>
                </c:pt>
                <c:pt idx="79">
                  <c:v>1690561</c:v>
                </c:pt>
                <c:pt idx="80">
                  <c:v>1696679</c:v>
                </c:pt>
              </c:numCache>
            </c:numRef>
          </c:val>
          <c:smooth val="0"/>
          <c:extLst>
            <c:ext xmlns:c16="http://schemas.microsoft.com/office/drawing/2014/chart" uri="{C3380CC4-5D6E-409C-BE32-E72D297353CC}">
              <c16:uniqueId val="{00000001-2447-40A4-992B-557103CD2CE4}"/>
            </c:ext>
          </c:extLst>
        </c:ser>
        <c:dLbls>
          <c:showLegendKey val="0"/>
          <c:showVal val="0"/>
          <c:showCatName val="0"/>
          <c:showSerName val="0"/>
          <c:showPercent val="0"/>
          <c:showBubbleSize val="0"/>
        </c:dLbls>
        <c:smooth val="0"/>
        <c:axId val="722151072"/>
        <c:axId val="722149104"/>
      </c:lineChart>
      <c:dateAx>
        <c:axId val="72215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722149104"/>
        <c:crosses val="autoZero"/>
        <c:auto val="0"/>
        <c:lblOffset val="100"/>
        <c:baseTimeUnit val="days"/>
        <c:majorUnit val="5"/>
      </c:dateAx>
      <c:valAx>
        <c:axId val="7221491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72215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0.73237</cdr:x>
      <cdr:y>0.46055</cdr:y>
    </cdr:from>
    <cdr:to>
      <cdr:x>0.85042</cdr:x>
      <cdr:y>0.6955</cdr:y>
    </cdr:to>
    <cdr:sp macro="" textlink="">
      <cdr:nvSpPr>
        <cdr:cNvPr id="2" name="TextBox 1">
          <a:extLst xmlns:a="http://schemas.openxmlformats.org/drawingml/2006/main">
            <a:ext uri="{FF2B5EF4-FFF2-40B4-BE49-F238E27FC236}">
              <a16:creationId xmlns:a16="http://schemas.microsoft.com/office/drawing/2014/main" id="{7DA8C3E2-A450-49BB-9A70-97AA2B32FDBF}"/>
            </a:ext>
          </a:extLst>
        </cdr:cNvPr>
        <cdr:cNvSpPr txBox="1"/>
      </cdr:nvSpPr>
      <cdr:spPr>
        <a:xfrm xmlns:a="http://schemas.openxmlformats.org/drawingml/2006/main">
          <a:off x="5672914" y="179241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0.27466</cdr:x>
      <cdr:y>0.30001</cdr:y>
    </cdr:from>
    <cdr:to>
      <cdr:x>0.58709</cdr:x>
      <cdr:y>0.47333</cdr:y>
    </cdr:to>
    <cdr:sp macro="" textlink="">
      <cdr:nvSpPr>
        <cdr:cNvPr id="3" name="TextBox 2">
          <a:extLst xmlns:a="http://schemas.openxmlformats.org/drawingml/2006/main">
            <a:ext uri="{FF2B5EF4-FFF2-40B4-BE49-F238E27FC236}">
              <a16:creationId xmlns:a16="http://schemas.microsoft.com/office/drawing/2014/main" id="{E593438C-423F-42CA-8812-4B95D9E4C234}"/>
            </a:ext>
          </a:extLst>
        </cdr:cNvPr>
        <cdr:cNvSpPr txBox="1"/>
      </cdr:nvSpPr>
      <cdr:spPr>
        <a:xfrm xmlns:a="http://schemas.openxmlformats.org/drawingml/2006/main">
          <a:off x="2245570" y="1582806"/>
          <a:ext cx="255427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0.73237</cdr:x>
      <cdr:y>0.46055</cdr:y>
    </cdr:from>
    <cdr:to>
      <cdr:x>0.85042</cdr:x>
      <cdr:y>0.6955</cdr:y>
    </cdr:to>
    <cdr:sp macro="" textlink="">
      <cdr:nvSpPr>
        <cdr:cNvPr id="2" name="TextBox 1">
          <a:extLst xmlns:a="http://schemas.openxmlformats.org/drawingml/2006/main">
            <a:ext uri="{FF2B5EF4-FFF2-40B4-BE49-F238E27FC236}">
              <a16:creationId xmlns:a16="http://schemas.microsoft.com/office/drawing/2014/main" id="{7DA8C3E2-A450-49BB-9A70-97AA2B32FDBF}"/>
            </a:ext>
          </a:extLst>
        </cdr:cNvPr>
        <cdr:cNvSpPr txBox="1"/>
      </cdr:nvSpPr>
      <cdr:spPr>
        <a:xfrm xmlns:a="http://schemas.openxmlformats.org/drawingml/2006/main">
          <a:off x="5672914" y="179241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0.73237</cdr:x>
      <cdr:y>0.46055</cdr:y>
    </cdr:from>
    <cdr:to>
      <cdr:x>0.85042</cdr:x>
      <cdr:y>0.6955</cdr:y>
    </cdr:to>
    <cdr:sp macro="" textlink="">
      <cdr:nvSpPr>
        <cdr:cNvPr id="2" name="TextBox 1">
          <a:extLst xmlns:a="http://schemas.openxmlformats.org/drawingml/2006/main">
            <a:ext uri="{FF2B5EF4-FFF2-40B4-BE49-F238E27FC236}">
              <a16:creationId xmlns:a16="http://schemas.microsoft.com/office/drawing/2014/main" id="{7DA8C3E2-A450-49BB-9A70-97AA2B32FDBF}"/>
            </a:ext>
          </a:extLst>
        </cdr:cNvPr>
        <cdr:cNvSpPr txBox="1"/>
      </cdr:nvSpPr>
      <cdr:spPr>
        <a:xfrm xmlns:a="http://schemas.openxmlformats.org/drawingml/2006/main">
          <a:off x="5672914" y="179241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0.8268</cdr:x>
      <cdr:y>0.0535</cdr:y>
    </cdr:from>
    <cdr:to>
      <cdr:x>0.97221</cdr:x>
      <cdr:y>0.10963</cdr:y>
    </cdr:to>
    <cdr:sp macro="" textlink="">
      <cdr:nvSpPr>
        <cdr:cNvPr id="3" name="TextBox 2">
          <a:extLst xmlns:a="http://schemas.openxmlformats.org/drawingml/2006/main">
            <a:ext uri="{FF2B5EF4-FFF2-40B4-BE49-F238E27FC236}">
              <a16:creationId xmlns:a16="http://schemas.microsoft.com/office/drawing/2014/main" id="{6E3C21DF-5243-46A1-B22C-B4635B56A622}"/>
            </a:ext>
          </a:extLst>
        </cdr:cNvPr>
        <cdr:cNvSpPr txBox="1"/>
      </cdr:nvSpPr>
      <cdr:spPr>
        <a:xfrm xmlns:a="http://schemas.openxmlformats.org/drawingml/2006/main">
          <a:off x="6882646" y="282279"/>
          <a:ext cx="1210493" cy="2960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0.87283</cdr:x>
      <cdr:y>0.05171</cdr:y>
    </cdr:from>
    <cdr:to>
      <cdr:x>0.97221</cdr:x>
      <cdr:y>0.09463</cdr:y>
    </cdr:to>
    <cdr:sp macro="" textlink="">
      <cdr:nvSpPr>
        <cdr:cNvPr id="4" name="TextBox 3">
          <a:extLst xmlns:a="http://schemas.openxmlformats.org/drawingml/2006/main">
            <a:ext uri="{FF2B5EF4-FFF2-40B4-BE49-F238E27FC236}">
              <a16:creationId xmlns:a16="http://schemas.microsoft.com/office/drawing/2014/main" id="{F108E2DE-DFDC-4FCC-B6AA-54070014FEF0}"/>
            </a:ext>
          </a:extLst>
        </cdr:cNvPr>
        <cdr:cNvSpPr txBox="1"/>
      </cdr:nvSpPr>
      <cdr:spPr>
        <a:xfrm xmlns:a="http://schemas.openxmlformats.org/drawingml/2006/main">
          <a:off x="7265852" y="272816"/>
          <a:ext cx="827287" cy="2264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0.52359</cdr:x>
      <cdr:y>0.21043</cdr:y>
    </cdr:from>
    <cdr:to>
      <cdr:x>0.61746</cdr:x>
      <cdr:y>0.34406</cdr:y>
    </cdr:to>
    <cdr:cxnSp macro="">
      <cdr:nvCxnSpPr>
        <cdr:cNvPr id="5" name="Straight Arrow Connector 4">
          <a:extLst xmlns:a="http://schemas.openxmlformats.org/drawingml/2006/main">
            <a:ext uri="{FF2B5EF4-FFF2-40B4-BE49-F238E27FC236}">
              <a16:creationId xmlns:a16="http://schemas.microsoft.com/office/drawing/2014/main" id="{084CABFC-4D64-4D1B-A704-AA82005283DC}"/>
            </a:ext>
          </a:extLst>
        </cdr:cNvPr>
        <cdr:cNvCxnSpPr/>
      </cdr:nvCxnSpPr>
      <cdr:spPr>
        <a:xfrm xmlns:a="http://schemas.openxmlformats.org/drawingml/2006/main" flipH="1">
          <a:off x="4583037" y="1057499"/>
          <a:ext cx="821654" cy="671545"/>
        </a:xfrm>
        <a:prstGeom xmlns:a="http://schemas.openxmlformats.org/drawingml/2006/main" prst="straightConnector1">
          <a:avLst/>
        </a:prstGeom>
        <a:ln xmlns:a="http://schemas.openxmlformats.org/drawingml/2006/main" w="25400">
          <a:solidFill>
            <a:srgbClr val="00206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0.57269</cdr:x>
      <cdr:y>0.14478</cdr:y>
    </cdr:from>
    <cdr:to>
      <cdr:x>0.76497</cdr:x>
      <cdr:y>0.22601</cdr:y>
    </cdr:to>
    <cdr:sp macro="" textlink="">
      <cdr:nvSpPr>
        <cdr:cNvPr id="6" name="TextBox 5">
          <a:extLst xmlns:a="http://schemas.openxmlformats.org/drawingml/2006/main">
            <a:ext uri="{FF2B5EF4-FFF2-40B4-BE49-F238E27FC236}">
              <a16:creationId xmlns:a16="http://schemas.microsoft.com/office/drawing/2014/main" id="{082E61D0-AAB7-4642-ACEC-34295E43A0C5}"/>
            </a:ext>
          </a:extLst>
        </cdr:cNvPr>
        <cdr:cNvSpPr txBox="1"/>
      </cdr:nvSpPr>
      <cdr:spPr>
        <a:xfrm xmlns:a="http://schemas.openxmlformats.org/drawingml/2006/main">
          <a:off x="5012834" y="727594"/>
          <a:ext cx="1683047" cy="4082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San Diego</a:t>
          </a:r>
        </a:p>
      </cdr:txBody>
    </cdr:sp>
  </cdr:relSizeAnchor>
</c:userShapes>
</file>

<file path=ppt/drawings/drawing5.xml><?xml version="1.0" encoding="utf-8"?>
<c:userShapes xmlns:c="http://schemas.openxmlformats.org/drawingml/2006/chart">
  <cdr:relSizeAnchor xmlns:cdr="http://schemas.openxmlformats.org/drawingml/2006/chartDrawing">
    <cdr:from>
      <cdr:x>0.35354</cdr:x>
      <cdr:y>0.44931</cdr:y>
    </cdr:from>
    <cdr:to>
      <cdr:x>0.36099</cdr:x>
      <cdr:y>0.46166</cdr:y>
    </cdr:to>
    <cdr:sp macro="" textlink="">
      <cdr:nvSpPr>
        <cdr:cNvPr id="5" name="Oval 4">
          <a:extLst xmlns:a="http://schemas.openxmlformats.org/drawingml/2006/main">
            <a:ext uri="{FF2B5EF4-FFF2-40B4-BE49-F238E27FC236}">
              <a16:creationId xmlns:a16="http://schemas.microsoft.com/office/drawing/2014/main" id="{11DBCFCF-B086-4598-9626-0F5F355510BA}"/>
            </a:ext>
          </a:extLst>
        </cdr:cNvPr>
        <cdr:cNvSpPr/>
      </cdr:nvSpPr>
      <cdr:spPr>
        <a:xfrm xmlns:a="http://schemas.openxmlformats.org/drawingml/2006/main">
          <a:off x="3035207" y="2327956"/>
          <a:ext cx="64008" cy="64008"/>
        </a:xfrm>
        <a:prstGeom xmlns:a="http://schemas.openxmlformats.org/drawingml/2006/main" prst="ellipse">
          <a:avLst/>
        </a:prstGeom>
        <a:solidFill xmlns:a="http://schemas.openxmlformats.org/drawingml/2006/main">
          <a:srgbClr val="FF0000"/>
        </a:solidFill>
        <a:ln xmlns:a="http://schemas.openxmlformats.org/drawingml/2006/main" w="2222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0.22468</cdr:x>
      <cdr:y>0.14139</cdr:y>
    </cdr:from>
    <cdr:to>
      <cdr:x>0.49211</cdr:x>
      <cdr:y>0.29599</cdr:y>
    </cdr:to>
    <cdr:sp macro="" textlink="">
      <cdr:nvSpPr>
        <cdr:cNvPr id="10" name="TextBox 9">
          <a:extLst xmlns:a="http://schemas.openxmlformats.org/drawingml/2006/main">
            <a:ext uri="{FF2B5EF4-FFF2-40B4-BE49-F238E27FC236}">
              <a16:creationId xmlns:a16="http://schemas.microsoft.com/office/drawing/2014/main" id="{97357856-00BB-4CB1-AD53-7C795DAC9FFA}"/>
            </a:ext>
          </a:extLst>
        </cdr:cNvPr>
        <cdr:cNvSpPr txBox="1"/>
      </cdr:nvSpPr>
      <cdr:spPr>
        <a:xfrm xmlns:a="http://schemas.openxmlformats.org/drawingml/2006/main">
          <a:off x="1928953" y="732553"/>
          <a:ext cx="2295937" cy="8010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tx1">
                  <a:lumMod val="50000"/>
                  <a:lumOff val="50000"/>
                </a:schemeClr>
              </a:solidFill>
              <a:latin typeface="Arial" panose="020B0604020202020204" pitchFamily="34" charset="0"/>
              <a:cs typeface="Arial" panose="020B0604020202020204" pitchFamily="34" charset="0"/>
            </a:rPr>
            <a:t>San Diego County, 2010 (2.75)</a:t>
          </a:r>
        </a:p>
      </cdr:txBody>
    </cdr:sp>
  </cdr:relSizeAnchor>
  <cdr:relSizeAnchor xmlns:cdr="http://schemas.openxmlformats.org/drawingml/2006/chartDrawing">
    <cdr:from>
      <cdr:x>0.46616</cdr:x>
      <cdr:y>0.48765</cdr:y>
    </cdr:from>
    <cdr:to>
      <cdr:x>0.47361</cdr:x>
      <cdr:y>0.5</cdr:y>
    </cdr:to>
    <cdr:sp macro="" textlink="">
      <cdr:nvSpPr>
        <cdr:cNvPr id="6" name="Oval 5">
          <a:extLst xmlns:a="http://schemas.openxmlformats.org/drawingml/2006/main">
            <a:ext uri="{FF2B5EF4-FFF2-40B4-BE49-F238E27FC236}">
              <a16:creationId xmlns:a16="http://schemas.microsoft.com/office/drawing/2014/main" id="{48A005A6-E06B-479C-A298-5323A4A7CCEF}"/>
            </a:ext>
          </a:extLst>
        </cdr:cNvPr>
        <cdr:cNvSpPr/>
      </cdr:nvSpPr>
      <cdr:spPr>
        <a:xfrm xmlns:a="http://schemas.openxmlformats.org/drawingml/2006/main">
          <a:off x="4290784" y="2493350"/>
          <a:ext cx="68573" cy="63145"/>
        </a:xfrm>
        <a:prstGeom xmlns:a="http://schemas.openxmlformats.org/drawingml/2006/main" prst="ellipse">
          <a:avLst/>
        </a:prstGeom>
        <a:solidFill xmlns:a="http://schemas.openxmlformats.org/drawingml/2006/main">
          <a:srgbClr val="0070C0"/>
        </a:solidFill>
        <a:ln xmlns:a="http://schemas.openxmlformats.org/drawingml/2006/main" w="22225">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cdr:x>
      <cdr:y>0.67276</cdr:y>
    </cdr:from>
    <cdr:to>
      <cdr:x>0.58332</cdr:x>
      <cdr:y>0.71688</cdr:y>
    </cdr:to>
    <cdr:sp macro="" textlink="">
      <cdr:nvSpPr>
        <cdr:cNvPr id="3" name="TextBox 2">
          <a:extLst xmlns:a="http://schemas.openxmlformats.org/drawingml/2006/main">
            <a:ext uri="{FF2B5EF4-FFF2-40B4-BE49-F238E27FC236}">
              <a16:creationId xmlns:a16="http://schemas.microsoft.com/office/drawing/2014/main" id="{09CB0CA8-045B-4CFD-870E-779C4A36C3CC}"/>
            </a:ext>
          </a:extLst>
        </cdr:cNvPr>
        <cdr:cNvSpPr txBox="1"/>
      </cdr:nvSpPr>
      <cdr:spPr>
        <a:xfrm xmlns:a="http://schemas.openxmlformats.org/drawingml/2006/main">
          <a:off x="4292646" y="3485705"/>
          <a:ext cx="715297"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0.33719</cdr:x>
      <cdr:y>0.26827</cdr:y>
    </cdr:from>
    <cdr:to>
      <cdr:x>0.35479</cdr:x>
      <cdr:y>0.43455</cdr:y>
    </cdr:to>
    <cdr:cxnSp macro="">
      <cdr:nvCxnSpPr>
        <cdr:cNvPr id="8" name="Straight Arrow Connector 7">
          <a:extLst xmlns:a="http://schemas.openxmlformats.org/drawingml/2006/main">
            <a:ext uri="{FF2B5EF4-FFF2-40B4-BE49-F238E27FC236}">
              <a16:creationId xmlns:a16="http://schemas.microsoft.com/office/drawing/2014/main" id="{A8EE4094-74F5-4BD0-AC38-C9E3754B8DD2}"/>
            </a:ext>
          </a:extLst>
        </cdr:cNvPr>
        <cdr:cNvCxnSpPr>
          <a:cxnSpLocks xmlns:a="http://schemas.openxmlformats.org/drawingml/2006/main"/>
        </cdr:cNvCxnSpPr>
      </cdr:nvCxnSpPr>
      <cdr:spPr>
        <a:xfrm xmlns:a="http://schemas.openxmlformats.org/drawingml/2006/main">
          <a:off x="2894854" y="1389972"/>
          <a:ext cx="151140" cy="861501"/>
        </a:xfrm>
        <a:prstGeom xmlns:a="http://schemas.openxmlformats.org/drawingml/2006/main" prst="straightConnector1">
          <a:avLst/>
        </a:prstGeom>
        <a:ln xmlns:a="http://schemas.openxmlformats.org/drawingml/2006/main" w="31750">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0.53282</cdr:x>
      <cdr:y>0.03516</cdr:y>
    </cdr:from>
    <cdr:to>
      <cdr:x>0.8751</cdr:x>
      <cdr:y>0.24663</cdr:y>
    </cdr:to>
    <cdr:sp macro="" textlink="">
      <cdr:nvSpPr>
        <cdr:cNvPr id="2" name="Freeform: Shape 1">
          <a:extLst xmlns:a="http://schemas.openxmlformats.org/drawingml/2006/main">
            <a:ext uri="{FF2B5EF4-FFF2-40B4-BE49-F238E27FC236}">
              <a16:creationId xmlns:a16="http://schemas.microsoft.com/office/drawing/2014/main" id="{5C2B1D91-ADEC-46AF-9370-9BC06FC9C501}"/>
            </a:ext>
          </a:extLst>
        </cdr:cNvPr>
        <cdr:cNvSpPr/>
      </cdr:nvSpPr>
      <cdr:spPr>
        <a:xfrm xmlns:a="http://schemas.openxmlformats.org/drawingml/2006/main">
          <a:off x="4617342" y="179671"/>
          <a:ext cx="2966135" cy="1080658"/>
        </a:xfrm>
        <a:custGeom xmlns:a="http://schemas.openxmlformats.org/drawingml/2006/main">
          <a:avLst/>
          <a:gdLst>
            <a:gd name="connsiteX0" fmla="*/ 2697858 w 2697858"/>
            <a:gd name="connsiteY0" fmla="*/ 0 h 1005084"/>
            <a:gd name="connsiteX1" fmla="*/ 2697858 w 2697858"/>
            <a:gd name="connsiteY1" fmla="*/ 544106 h 1005084"/>
            <a:gd name="connsiteX2" fmla="*/ 1322479 w 2697858"/>
            <a:gd name="connsiteY2" fmla="*/ 740588 h 1005084"/>
            <a:gd name="connsiteX3" fmla="*/ 408079 w 2697858"/>
            <a:gd name="connsiteY3" fmla="*/ 1005084 h 1005084"/>
            <a:gd name="connsiteX4" fmla="*/ 0 w 2697858"/>
            <a:gd name="connsiteY4" fmla="*/ 1005084 h 1005084"/>
            <a:gd name="connsiteX5" fmla="*/ 0 w 2697858"/>
            <a:gd name="connsiteY5" fmla="*/ 1005084 h 1005084"/>
            <a:gd name="connsiteX6" fmla="*/ 657461 w 2697858"/>
            <a:gd name="connsiteY6" fmla="*/ 846387 h 1005084"/>
            <a:gd name="connsiteX7" fmla="*/ 2697858 w 2697858"/>
            <a:gd name="connsiteY7" fmla="*/ 0 h 1005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7858" h="1005084">
              <a:moveTo>
                <a:pt x="2697858" y="0"/>
              </a:moveTo>
              <a:lnTo>
                <a:pt x="2697858" y="544106"/>
              </a:lnTo>
              <a:lnTo>
                <a:pt x="1322479" y="740588"/>
              </a:lnTo>
              <a:lnTo>
                <a:pt x="408079" y="1005084"/>
              </a:lnTo>
              <a:lnTo>
                <a:pt x="0" y="1005084"/>
              </a:lnTo>
              <a:lnTo>
                <a:pt x="0" y="1005084"/>
              </a:lnTo>
              <a:lnTo>
                <a:pt x="657461" y="846387"/>
              </a:lnTo>
              <a:lnTo>
                <a:pt x="2697858" y="0"/>
              </a:lnTo>
              <a:close/>
            </a:path>
          </a:pathLst>
        </a:custGeom>
        <a:solidFill xmlns:a="http://schemas.openxmlformats.org/drawingml/2006/main">
          <a:schemeClr val="bg1">
            <a:lumMod val="75000"/>
            <a:alpha val="50000"/>
          </a:schemeClr>
        </a:solidFill>
        <a:ln xmlns:a="http://schemas.openxmlformats.org/drawingml/2006/main">
          <a:solidFill>
            <a:schemeClr val="bg1">
              <a:lumMod val="75000"/>
              <a:alpha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0.89335</cdr:x>
      <cdr:y>0.07227</cdr:y>
    </cdr:from>
    <cdr:to>
      <cdr:x>0.99974</cdr:x>
      <cdr:y>0.12402</cdr:y>
    </cdr:to>
    <cdr:sp macro="" textlink="">
      <cdr:nvSpPr>
        <cdr:cNvPr id="3" name="TextBox 2">
          <a:extLst xmlns:a="http://schemas.openxmlformats.org/drawingml/2006/main">
            <a:ext uri="{FF2B5EF4-FFF2-40B4-BE49-F238E27FC236}">
              <a16:creationId xmlns:a16="http://schemas.microsoft.com/office/drawing/2014/main" id="{02E3FC70-66AD-4B69-8D74-B85EF807E982}"/>
            </a:ext>
          </a:extLst>
        </cdr:cNvPr>
        <cdr:cNvSpPr txBox="1"/>
      </cdr:nvSpPr>
      <cdr:spPr>
        <a:xfrm xmlns:a="http://schemas.openxmlformats.org/drawingml/2006/main">
          <a:off x="7741567" y="369332"/>
          <a:ext cx="921956" cy="2644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Arial" panose="020B0604020202020204" pitchFamily="34" charset="0"/>
              <a:cs typeface="Arial" panose="020B0604020202020204" pitchFamily="34" charset="0"/>
            </a:rPr>
            <a:t>1.8</a:t>
          </a:r>
          <a:r>
            <a:rPr lang="en-US" sz="1800" b="1" dirty="0"/>
            <a:t> mil</a:t>
          </a:r>
        </a:p>
      </cdr:txBody>
    </cdr:sp>
  </cdr:relSizeAnchor>
  <cdr:relSizeAnchor xmlns:cdr="http://schemas.openxmlformats.org/drawingml/2006/chartDrawing">
    <cdr:from>
      <cdr:x>0.89335</cdr:x>
      <cdr:y>0.13587</cdr:y>
    </cdr:from>
    <cdr:to>
      <cdr:x>0.99974</cdr:x>
      <cdr:y>0.18763</cdr:y>
    </cdr:to>
    <cdr:sp macro="" textlink="">
      <cdr:nvSpPr>
        <cdr:cNvPr id="4" name="TextBox 1">
          <a:extLst xmlns:a="http://schemas.openxmlformats.org/drawingml/2006/main">
            <a:ext uri="{FF2B5EF4-FFF2-40B4-BE49-F238E27FC236}">
              <a16:creationId xmlns:a16="http://schemas.microsoft.com/office/drawing/2014/main" id="{027A5BF5-3B4A-4F8F-83E0-EEE48C46BE49}"/>
            </a:ext>
          </a:extLst>
        </cdr:cNvPr>
        <cdr:cNvSpPr txBox="1"/>
      </cdr:nvSpPr>
      <cdr:spPr>
        <a:xfrm xmlns:a="http://schemas.openxmlformats.org/drawingml/2006/main">
          <a:off x="7741567" y="694321"/>
          <a:ext cx="921956" cy="264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latin typeface="Arial" panose="020B0604020202020204" pitchFamily="34" charset="0"/>
              <a:cs typeface="Arial" panose="020B0604020202020204" pitchFamily="34" charset="0"/>
            </a:rPr>
            <a:t>1.7 mil</a:t>
          </a:r>
        </a:p>
      </cdr:txBody>
    </cdr:sp>
  </cdr:relSizeAnchor>
  <cdr:relSizeAnchor xmlns:cdr="http://schemas.openxmlformats.org/drawingml/2006/chartDrawing">
    <cdr:from>
      <cdr:x>0.89335</cdr:x>
      <cdr:y>0.01688</cdr:y>
    </cdr:from>
    <cdr:to>
      <cdr:x>0.99974</cdr:x>
      <cdr:y>0.06864</cdr:y>
    </cdr:to>
    <cdr:sp macro="" textlink="">
      <cdr:nvSpPr>
        <cdr:cNvPr id="5" name="TextBox 1">
          <a:extLst xmlns:a="http://schemas.openxmlformats.org/drawingml/2006/main">
            <a:ext uri="{FF2B5EF4-FFF2-40B4-BE49-F238E27FC236}">
              <a16:creationId xmlns:a16="http://schemas.microsoft.com/office/drawing/2014/main" id="{AF658DE9-C768-47A6-9C3D-8F3CA88DFB39}"/>
            </a:ext>
          </a:extLst>
        </cdr:cNvPr>
        <cdr:cNvSpPr txBox="1"/>
      </cdr:nvSpPr>
      <cdr:spPr>
        <a:xfrm xmlns:a="http://schemas.openxmlformats.org/drawingml/2006/main">
          <a:off x="7741567" y="86274"/>
          <a:ext cx="921956" cy="2645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latin typeface="Arial" panose="020B0604020202020204" pitchFamily="34" charset="0"/>
              <a:cs typeface="Arial" panose="020B0604020202020204" pitchFamily="34" charset="0"/>
            </a:rPr>
            <a:t>1.9</a:t>
          </a:r>
          <a:r>
            <a:rPr lang="en-US" sz="1800" dirty="0"/>
            <a:t> mil</a:t>
          </a:r>
        </a:p>
      </cdr:txBody>
    </cdr:sp>
  </cdr:relSizeAnchor>
  <cdr:relSizeAnchor xmlns:cdr="http://schemas.openxmlformats.org/drawingml/2006/chartDrawing">
    <cdr:from>
      <cdr:x>0.8751</cdr:x>
      <cdr:y>0.03426</cdr:y>
    </cdr:from>
    <cdr:to>
      <cdr:x>0.89923</cdr:x>
      <cdr:y>0.15489</cdr:y>
    </cdr:to>
    <cdr:sp macro="" textlink="">
      <cdr:nvSpPr>
        <cdr:cNvPr id="6" name="Right Brace 5">
          <a:extLst xmlns:a="http://schemas.openxmlformats.org/drawingml/2006/main">
            <a:ext uri="{FF2B5EF4-FFF2-40B4-BE49-F238E27FC236}">
              <a16:creationId xmlns:a16="http://schemas.microsoft.com/office/drawing/2014/main" id="{C41D91F5-4B05-43B4-B32D-7FD446F1A7A7}"/>
            </a:ext>
          </a:extLst>
        </cdr:cNvPr>
        <cdr:cNvSpPr/>
      </cdr:nvSpPr>
      <cdr:spPr>
        <a:xfrm xmlns:a="http://schemas.openxmlformats.org/drawingml/2006/main">
          <a:off x="7583454" y="175085"/>
          <a:ext cx="209112" cy="616449"/>
        </a:xfrm>
        <a:prstGeom xmlns:a="http://schemas.openxmlformats.org/drawingml/2006/main" prst="rightBrac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0.73237</cdr:x>
      <cdr:y>0.46055</cdr:y>
    </cdr:from>
    <cdr:to>
      <cdr:x>0.85042</cdr:x>
      <cdr:y>0.6955</cdr:y>
    </cdr:to>
    <cdr:sp macro="" textlink="">
      <cdr:nvSpPr>
        <cdr:cNvPr id="2" name="TextBox 1">
          <a:extLst xmlns:a="http://schemas.openxmlformats.org/drawingml/2006/main">
            <a:ext uri="{FF2B5EF4-FFF2-40B4-BE49-F238E27FC236}">
              <a16:creationId xmlns:a16="http://schemas.microsoft.com/office/drawing/2014/main" id="{7DA8C3E2-A450-49BB-9A70-97AA2B32FDBF}"/>
            </a:ext>
          </a:extLst>
        </cdr:cNvPr>
        <cdr:cNvSpPr txBox="1"/>
      </cdr:nvSpPr>
      <cdr:spPr>
        <a:xfrm xmlns:a="http://schemas.openxmlformats.org/drawingml/2006/main">
          <a:off x="5672914" y="179241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0.27466</cdr:x>
      <cdr:y>0.30001</cdr:y>
    </cdr:from>
    <cdr:to>
      <cdr:x>0.58709</cdr:x>
      <cdr:y>0.47333</cdr:y>
    </cdr:to>
    <cdr:sp macro="" textlink="">
      <cdr:nvSpPr>
        <cdr:cNvPr id="3" name="TextBox 2">
          <a:extLst xmlns:a="http://schemas.openxmlformats.org/drawingml/2006/main">
            <a:ext uri="{FF2B5EF4-FFF2-40B4-BE49-F238E27FC236}">
              <a16:creationId xmlns:a16="http://schemas.microsoft.com/office/drawing/2014/main" id="{E593438C-423F-42CA-8812-4B95D9E4C234}"/>
            </a:ext>
          </a:extLst>
        </cdr:cNvPr>
        <cdr:cNvSpPr txBox="1"/>
      </cdr:nvSpPr>
      <cdr:spPr>
        <a:xfrm xmlns:a="http://schemas.openxmlformats.org/drawingml/2006/main">
          <a:off x="2245570" y="1582806"/>
          <a:ext cx="255427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9709CA-080E-4FA2-837E-944C9950A09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3FA7C2-20E7-4B9D-838E-0861022A3FF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67A31B1-064B-4B39-8782-404AD0EB22B0}" type="datetimeFigureOut">
              <a:rPr lang="en-US" smtClean="0"/>
              <a:t>7/19/2018</a:t>
            </a:fld>
            <a:endParaRPr lang="en-US"/>
          </a:p>
        </p:txBody>
      </p:sp>
      <p:sp>
        <p:nvSpPr>
          <p:cNvPr id="4" name="Footer Placeholder 3">
            <a:extLst>
              <a:ext uri="{FF2B5EF4-FFF2-40B4-BE49-F238E27FC236}">
                <a16:creationId xmlns:a16="http://schemas.microsoft.com/office/drawing/2014/main" id="{2CF20EB4-ED25-49D9-A3B3-6BA27E5F635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AB6FF12-5C88-4CDD-B8CD-5F7879C0A650}"/>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5F47571-A25B-486B-9F11-C47E55A069B7}" type="slidenum">
              <a:rPr lang="en-US" smtClean="0"/>
              <a:t>‹#›</a:t>
            </a:fld>
            <a:endParaRPr lang="en-US"/>
          </a:p>
        </p:txBody>
      </p:sp>
    </p:spTree>
    <p:extLst>
      <p:ext uri="{BB962C8B-B14F-4D97-AF65-F5344CB8AC3E}">
        <p14:creationId xmlns:p14="http://schemas.microsoft.com/office/powerpoint/2010/main" val="1596880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5D4D7E-2EAB-4DE1-B014-2777EB1B81E1}" type="datetimeFigureOut">
              <a:rPr lang="en-US" smtClean="0"/>
              <a:t>7/19/2018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5757F4-4C77-449D-9D38-9ED033104E18}" type="slidenum">
              <a:rPr lang="en-US" smtClean="0"/>
              <a:t>‹#›</a:t>
            </a:fld>
            <a:endParaRPr lang="en-US"/>
          </a:p>
        </p:txBody>
      </p:sp>
    </p:spTree>
    <p:extLst>
      <p:ext uri="{BB962C8B-B14F-4D97-AF65-F5344CB8AC3E}">
        <p14:creationId xmlns:p14="http://schemas.microsoft.com/office/powerpoint/2010/main" val="341144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the DOF projections, population increase in the region will be due to natural increase (the numbers of births minus the number of deaths) until 2031, after that point, due to lower fertility and higher survival, the increase to the population in the region will be due to in-migration to the region—both from other countries and from other places in the CA and the US.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89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County is expected to grow less by 2050 than the County as a whole, but experience more of a demographic shift. North County retains its modest income advantage in 2050: $71,493 to $77,155.</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305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5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population will grow by about 700,000 persons between 2017 and 2050, of this growth, 81% or 565,000 will be to ages 65+</a:t>
            </a:r>
          </a:p>
          <a:p>
            <a:endParaRPr lang="en-US" dirty="0"/>
          </a:p>
          <a:p>
            <a:r>
              <a:rPr lang="en-US" dirty="0"/>
              <a:t>In 2016 those ages 65+ were about 17% of the population, by 2050 this group will comprise 34% of the population </a:t>
            </a:r>
          </a:p>
          <a:p>
            <a:endParaRPr lang="en-US" dirty="0"/>
          </a:p>
          <a:p>
            <a:r>
              <a:rPr lang="en-US" dirty="0"/>
              <a:t>From 2016 CPS data (a Census Bureau survey): Nationally, the average household size for households headed by someone age 65+ is about 1.8 PPH, households headed by someone ages 20 to 34 is about 2.7 PPH and those headed by someone ages 35 to 44 is about 3.3. </a:t>
            </a:r>
          </a:p>
          <a:p>
            <a:endParaRPr lang="en-US" dirty="0"/>
          </a:p>
          <a:p>
            <a:r>
              <a:rPr lang="en-US" dirty="0"/>
              <a:t>This is due to living with roommates in your 20’s and family size increases (getting married, having kids) in your 30’s-40’s.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07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Oldest County: Sumter County, FL (near Orlando)</a:t>
            </a:r>
          </a:p>
          <a:p>
            <a:pPr marL="171450" indent="-171450">
              <a:buFont typeface="Arial" panose="020B0604020202020204" pitchFamily="34" charset="0"/>
              <a:buChar char="•"/>
            </a:pPr>
            <a:r>
              <a:rPr lang="en-US" dirty="0"/>
              <a:t>Dots on the furthest right indicate counties in FL, NM, AZ</a:t>
            </a:r>
          </a:p>
          <a:p>
            <a:pPr marL="171450" indent="-171450">
              <a:buFont typeface="Arial" panose="020B0604020202020204" pitchFamily="34" charset="0"/>
              <a:buChar char="•"/>
            </a:pPr>
            <a:r>
              <a:rPr lang="en-US" dirty="0"/>
              <a:t>Furthest to the left are places in UT, AK, and a handful of counties dominated by a university</a:t>
            </a:r>
          </a:p>
          <a:p>
            <a:pPr marL="171450" indent="-171450">
              <a:buFont typeface="Arial" panose="020B0604020202020204" pitchFamily="34" charset="0"/>
              <a:buChar char="•"/>
            </a:pPr>
            <a:r>
              <a:rPr lang="en-US" dirty="0"/>
              <a:t>Counties with ~39 years old median age in 2010: Worcester County, MA (outside Boston, 2.55 PPH); Broward County, FL (Ft. Lauderdale, 2.52); Baltimore County, MD (2.48)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932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 of Directors, after considering the estimated historical “net” vacancy rate, votes to target a 4% vacancy rate</a:t>
            </a:r>
          </a:p>
          <a:p>
            <a:pPr marL="171450" indent="-171450">
              <a:buFont typeface="Arial" panose="020B0604020202020204" pitchFamily="34" charset="0"/>
              <a:buChar char="•"/>
            </a:pPr>
            <a:r>
              <a:rPr lang="en-US" dirty="0"/>
              <a:t>Detailed data not available, but decennial census data suggests SD long-term vacancy rate about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in other metro areas considers 6-7% to be a “healthy” vacancy rate (Boston area research from Northeastern Univ.)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29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460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a:t>
            </a:r>
            <a:r>
              <a:rPr lang="en-US" baseline="0" dirty="0"/>
              <a:t> a historical graph of how many permits were issued each year between 1970-2017 and where that building took place. In the early 70s, Mira Mesa and Scripps Ranch was built out, while in the late 70s, the buildout was mostly in </a:t>
            </a:r>
            <a:r>
              <a:rPr lang="en-US" baseline="0" dirty="0" err="1"/>
              <a:t>Penasquitos</a:t>
            </a:r>
            <a:r>
              <a:rPr lang="en-US" baseline="0" dirty="0"/>
              <a:t>, the North Coastal area, and San Marcos and so on.</a:t>
            </a:r>
          </a:p>
          <a:p>
            <a:pPr marL="171450" indent="-171450">
              <a:buFont typeface="Arial" panose="020B0604020202020204" pitchFamily="34" charset="0"/>
              <a:buChar char="•"/>
            </a:pPr>
            <a:r>
              <a:rPr lang="en-US" baseline="0" dirty="0"/>
              <a:t>Currently, there isn’t a lot of free land to support the building of 30-40,000 units like what took place in the 70s and 80s. Now, we have to focus on infill and densifying the areas that already have been built.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2017, just 9,580 residential permits were issued. Over the past decade,</a:t>
            </a:r>
            <a:r>
              <a:rPr lang="en-US" baseline="0" dirty="0"/>
              <a:t> the average was 7,415 units per year. </a:t>
            </a:r>
          </a:p>
          <a:p>
            <a:pPr marL="171450" indent="-171450">
              <a:buFont typeface="Arial" panose="020B0604020202020204" pitchFamily="34" charset="0"/>
              <a:buChar char="•"/>
            </a:pPr>
            <a:r>
              <a:rPr lang="en-US" baseline="0" dirty="0"/>
              <a:t>In order to support the current population growth, we would need to have built 11,628 units per year, on average, since 2000.</a:t>
            </a:r>
          </a:p>
          <a:p>
            <a:pPr marL="171450" indent="-171450">
              <a:buFont typeface="Arial" panose="020B0604020202020204" pitchFamily="34" charset="0"/>
              <a:buChar char="•"/>
            </a:pPr>
            <a:r>
              <a:rPr lang="en-US" baseline="0" dirty="0"/>
              <a:t>As you can see by this gap below the green average line, we are currently at a 53,851 unit shortfall. If we don’t want to continue to have this housing crisis for the next 30 years, we will need to build an additional 509,000 units to support the population growth.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88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a:t>
            </a:r>
            <a:r>
              <a:rPr lang="en-US" baseline="0" dirty="0"/>
              <a:t> a historical graph of how many permits were issued each year between 1970-2017 and where that building took place. In the early 70s, Mira Mesa and Scripps Ranch was built out, while in the late 70s, the buildout was mostly in </a:t>
            </a:r>
            <a:r>
              <a:rPr lang="en-US" baseline="0" dirty="0" err="1"/>
              <a:t>Penasquitos</a:t>
            </a:r>
            <a:r>
              <a:rPr lang="en-US" baseline="0" dirty="0"/>
              <a:t>, the North Coastal area, and San Marcos and so on.</a:t>
            </a:r>
          </a:p>
          <a:p>
            <a:pPr marL="171450" indent="-171450">
              <a:buFont typeface="Arial" panose="020B0604020202020204" pitchFamily="34" charset="0"/>
              <a:buChar char="•"/>
            </a:pPr>
            <a:r>
              <a:rPr lang="en-US" baseline="0" dirty="0"/>
              <a:t>Currently, there isn’t a lot of free land to support the building of 30-40,000 units like what took place in the 70s and 80s. Now, we have to focus on infill and densifying the areas that already have been built.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2017, just 9,580 residential permits were issued. Over the past decade,</a:t>
            </a:r>
            <a:r>
              <a:rPr lang="en-US" baseline="0" dirty="0"/>
              <a:t> the average was 7,415 units per year. </a:t>
            </a:r>
          </a:p>
          <a:p>
            <a:pPr marL="171450" indent="-171450">
              <a:buFont typeface="Arial" panose="020B0604020202020204" pitchFamily="34" charset="0"/>
              <a:buChar char="•"/>
            </a:pPr>
            <a:r>
              <a:rPr lang="en-US" baseline="0" dirty="0"/>
              <a:t>In order to support the current population growth, we would need to have built 11,628 units per year, on average, since 2000.</a:t>
            </a:r>
          </a:p>
          <a:p>
            <a:pPr marL="171450" indent="-171450">
              <a:buFont typeface="Arial" panose="020B0604020202020204" pitchFamily="34" charset="0"/>
              <a:buChar char="•"/>
            </a:pPr>
            <a:r>
              <a:rPr lang="en-US" baseline="0" dirty="0"/>
              <a:t>As you can see by this gap below the green average line, we are currently at a 53,851 unit shortfall. If we don’t want to continue to have this housing crisis for the next 30 years, we will need to build an additional 509,000 units to support the population growth.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449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housing is going to grow much faster than pop; in SD almost twice as fast, in North County almost three times as quickly. (Warning: the numbers on this graph indicate a 433k increase in housing; the summary slide says 452k increase.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351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we do the growth forecast</a:t>
            </a:r>
          </a:p>
          <a:p>
            <a:r>
              <a:rPr lang="en-US" dirty="0"/>
              <a:t>The purpose of the forecast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153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127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191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741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Decreasing persons per household</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Healthy vacancy rate</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Excludes second homes and vacation rentals from available housing stock</a:t>
            </a:r>
          </a:p>
          <a:p>
            <a:endParaRPr lang="en-US" dirty="0"/>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07548E3-FD71-4C94-A0AF-D993894252B6}"/>
              </a:ext>
            </a:extLst>
          </p:cNvPr>
          <p:cNvSpPr>
            <a:spLocks noGrp="1"/>
          </p:cNvSpPr>
          <p:nvPr>
            <p:ph type="ft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Board of Directors Item 17 | May 25, 2018</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464169A5-E3C6-4EF2-BA59-9EB97ADC0CD2}"/>
              </a:ext>
            </a:extLst>
          </p:cNvPr>
          <p:cNvSpPr>
            <a:spLocks noGrp="1"/>
          </p:cNvSpPr>
          <p:nvPr>
            <p:ph type="dt"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731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526">
              <a:defRPr/>
            </a:pPr>
            <a:r>
              <a:rPr lang="en-US" dirty="0"/>
              <a:t>Three alternative land use scenarios introduced in SR13 to test GHG reduction potential</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3F49D3C-A2DD-4C84-B9E2-2A76857EF22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Board of Directors Item 17 | May 25, 2018</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95F54BFA-90F5-4359-906B-A6AA83B803CC}"/>
              </a:ext>
            </a:extLst>
          </p:cNvPr>
          <p:cNvSpPr>
            <a:spLocks noGrp="1"/>
          </p:cNvSpPr>
          <p:nvPr>
            <p:ph type="dt"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1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2526">
              <a:defRPr/>
            </a:pPr>
            <a:r>
              <a:rPr lang="en-US" dirty="0"/>
              <a:t>Three alternative land use scenarios introduced in SR13 to test GHG reduction potential</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304C11-A41B-4C06-91BB-2CBE23CE7E14}"/>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Board of Directors Item 17 | May 25, 2018</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BB91E15A-4CE6-4DAF-A340-3E567FAE2CF1}"/>
              </a:ext>
            </a:extLst>
          </p:cNvPr>
          <p:cNvSpPr>
            <a:spLocks noGrp="1"/>
          </p:cNvSpPr>
          <p:nvPr>
            <p:ph type="dt"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763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800"/>
              </a:lnSpc>
              <a:spcBef>
                <a:spcPts val="2400"/>
              </a:spcBef>
            </a:pPr>
            <a:r>
              <a:rPr lang="en-US" sz="1200" dirty="0"/>
              <a:t>Draft RHNA Determination prepared by the Department of Housing and Community Development (HCD)</a:t>
            </a:r>
          </a:p>
          <a:p>
            <a:pPr>
              <a:lnSpc>
                <a:spcPts val="2800"/>
              </a:lnSpc>
              <a:spcBef>
                <a:spcPts val="2400"/>
              </a:spcBef>
            </a:pPr>
            <a:r>
              <a:rPr lang="en-US" sz="1200" dirty="0"/>
              <a:t>Sixth housing element cycle – June 30, 2020 to April 15, 2029</a:t>
            </a:r>
          </a:p>
          <a:p>
            <a:pPr>
              <a:lnSpc>
                <a:spcPts val="2800"/>
              </a:lnSpc>
              <a:spcBef>
                <a:spcPts val="2400"/>
              </a:spcBef>
            </a:pPr>
            <a:r>
              <a:rPr lang="en-US" sz="1200" dirty="0"/>
              <a:t>Calculations using California Department of Finance (DOF) and American Community Survey (ACS) data</a:t>
            </a:r>
          </a:p>
          <a:p>
            <a:pPr>
              <a:lnSpc>
                <a:spcPts val="2800"/>
              </a:lnSpc>
              <a:spcBef>
                <a:spcPts val="2400"/>
              </a:spcBef>
            </a:pPr>
            <a:r>
              <a:rPr lang="en-US" sz="1200" dirty="0"/>
              <a:t>171,685 units in sixth housing element cycle</a:t>
            </a:r>
          </a:p>
          <a:p>
            <a:pPr>
              <a:lnSpc>
                <a:spcPts val="2800"/>
              </a:lnSpc>
              <a:spcBef>
                <a:spcPts val="2400"/>
              </a:spcBef>
            </a:pPr>
            <a:endParaRPr lang="en-US" sz="1200" dirty="0"/>
          </a:p>
          <a:p>
            <a:r>
              <a:rPr lang="en-US" b="1" dirty="0"/>
              <a:t>Summer 2018 </a:t>
            </a:r>
            <a:r>
              <a:rPr lang="en-US" dirty="0"/>
              <a:t>– TWG/RPC/Board of Directors </a:t>
            </a:r>
          </a:p>
          <a:p>
            <a:pPr lvl="1"/>
            <a:r>
              <a:rPr lang="en-US" dirty="0"/>
              <a:t>Present final RHNA Determination </a:t>
            </a:r>
          </a:p>
          <a:p>
            <a:pPr lvl="1"/>
            <a:r>
              <a:rPr lang="en-US" dirty="0"/>
              <a:t>Begin discussing methodology for RHNA Plan</a:t>
            </a:r>
          </a:p>
          <a:p>
            <a:pPr>
              <a:lnSpc>
                <a:spcPts val="2800"/>
              </a:lnSpc>
              <a:spcBef>
                <a:spcPts val="2400"/>
              </a:spcBef>
            </a:pP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90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6829" y="4168426"/>
            <a:ext cx="6342030" cy="4312574"/>
          </a:xfrm>
        </p:spPr>
        <p:txBody>
          <a:bodyPr/>
          <a:lstStyle/>
          <a:p>
            <a:endParaRPr lang="en-US" sz="1100"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DF4E6963-0C62-40AC-88C1-7D36C3F35F6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328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36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61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76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53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02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426E63-2D4C-40F1-956B-A6BFA87C3D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67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C3B3-C682-45A6-BB8F-6CBEA028C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2CA5FD-AF74-47FA-B0DE-6B1692729E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3792F4-5271-41D8-8ADE-21EC797608E0}"/>
              </a:ext>
            </a:extLst>
          </p:cNvPr>
          <p:cNvSpPr>
            <a:spLocks noGrp="1"/>
          </p:cNvSpPr>
          <p:nvPr>
            <p:ph type="dt" sz="half" idx="10"/>
          </p:nvPr>
        </p:nvSpPr>
        <p:spPr/>
        <p:txBody>
          <a:bodyPr/>
          <a:lstStyle/>
          <a:p>
            <a:fld id="{CC1BC1C9-D852-4743-8DC0-87EBF4909273}" type="datetimeFigureOut">
              <a:rPr lang="en-US" smtClean="0"/>
              <a:t>7/19/2018</a:t>
            </a:fld>
            <a:endParaRPr lang="en-US"/>
          </a:p>
        </p:txBody>
      </p:sp>
      <p:sp>
        <p:nvSpPr>
          <p:cNvPr id="5" name="Footer Placeholder 4">
            <a:extLst>
              <a:ext uri="{FF2B5EF4-FFF2-40B4-BE49-F238E27FC236}">
                <a16:creationId xmlns:a16="http://schemas.microsoft.com/office/drawing/2014/main" id="{B77634E0-7824-472C-8D60-F27D34E58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27538-0FC4-4AF5-8163-36FE08026F05}"/>
              </a:ext>
            </a:extLst>
          </p:cNvPr>
          <p:cNvSpPr>
            <a:spLocks noGrp="1"/>
          </p:cNvSpPr>
          <p:nvPr>
            <p:ph type="sldNum" sz="quarter" idx="12"/>
          </p:nvPr>
        </p:nvSpPr>
        <p:spPr/>
        <p:txBody>
          <a:bodyPr/>
          <a:lstStyle/>
          <a:p>
            <a:fld id="{929D9CEC-7361-4058-8A94-E3A7D0CA1447}" type="slidenum">
              <a:rPr lang="en-US" smtClean="0"/>
              <a:t>‹#›</a:t>
            </a:fld>
            <a:endParaRPr lang="en-US"/>
          </a:p>
        </p:txBody>
      </p:sp>
    </p:spTree>
    <p:extLst>
      <p:ext uri="{BB962C8B-B14F-4D97-AF65-F5344CB8AC3E}">
        <p14:creationId xmlns:p14="http://schemas.microsoft.com/office/powerpoint/2010/main" val="336466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1406-988D-4E1A-AA3C-2DD352D92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DAA294-AED8-4508-A455-3A8D8955E9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A1DCB-6E0C-4D5D-A295-B8102C5E9102}"/>
              </a:ext>
            </a:extLst>
          </p:cNvPr>
          <p:cNvSpPr>
            <a:spLocks noGrp="1"/>
          </p:cNvSpPr>
          <p:nvPr>
            <p:ph type="dt" sz="half" idx="10"/>
          </p:nvPr>
        </p:nvSpPr>
        <p:spPr/>
        <p:txBody>
          <a:bodyPr/>
          <a:lstStyle/>
          <a:p>
            <a:fld id="{CC1BC1C9-D852-4743-8DC0-87EBF4909273}" type="datetimeFigureOut">
              <a:rPr lang="en-US" smtClean="0"/>
              <a:t>7/19/2018</a:t>
            </a:fld>
            <a:endParaRPr lang="en-US"/>
          </a:p>
        </p:txBody>
      </p:sp>
      <p:sp>
        <p:nvSpPr>
          <p:cNvPr id="5" name="Footer Placeholder 4">
            <a:extLst>
              <a:ext uri="{FF2B5EF4-FFF2-40B4-BE49-F238E27FC236}">
                <a16:creationId xmlns:a16="http://schemas.microsoft.com/office/drawing/2014/main" id="{5DB377DE-D58A-44A0-ACDE-DDBE3A1F4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50BCC-1A24-436E-A8E5-916CE2EB82FA}"/>
              </a:ext>
            </a:extLst>
          </p:cNvPr>
          <p:cNvSpPr>
            <a:spLocks noGrp="1"/>
          </p:cNvSpPr>
          <p:nvPr>
            <p:ph type="sldNum" sz="quarter" idx="12"/>
          </p:nvPr>
        </p:nvSpPr>
        <p:spPr/>
        <p:txBody>
          <a:bodyPr/>
          <a:lstStyle/>
          <a:p>
            <a:fld id="{929D9CEC-7361-4058-8A94-E3A7D0CA1447}" type="slidenum">
              <a:rPr lang="en-US" smtClean="0"/>
              <a:t>‹#›</a:t>
            </a:fld>
            <a:endParaRPr lang="en-US"/>
          </a:p>
        </p:txBody>
      </p:sp>
    </p:spTree>
    <p:extLst>
      <p:ext uri="{BB962C8B-B14F-4D97-AF65-F5344CB8AC3E}">
        <p14:creationId xmlns:p14="http://schemas.microsoft.com/office/powerpoint/2010/main" val="247991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1A41FF-4E03-4A45-BD4E-42F1AEC1F1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D383D2-FD89-4B47-A735-E569C6BAD5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E8FDC-809F-4EFF-9B42-F227FB76DBE2}"/>
              </a:ext>
            </a:extLst>
          </p:cNvPr>
          <p:cNvSpPr>
            <a:spLocks noGrp="1"/>
          </p:cNvSpPr>
          <p:nvPr>
            <p:ph type="dt" sz="half" idx="10"/>
          </p:nvPr>
        </p:nvSpPr>
        <p:spPr/>
        <p:txBody>
          <a:bodyPr/>
          <a:lstStyle/>
          <a:p>
            <a:fld id="{CC1BC1C9-D852-4743-8DC0-87EBF4909273}" type="datetimeFigureOut">
              <a:rPr lang="en-US" smtClean="0"/>
              <a:t>7/19/2018</a:t>
            </a:fld>
            <a:endParaRPr lang="en-US"/>
          </a:p>
        </p:txBody>
      </p:sp>
      <p:sp>
        <p:nvSpPr>
          <p:cNvPr id="5" name="Footer Placeholder 4">
            <a:extLst>
              <a:ext uri="{FF2B5EF4-FFF2-40B4-BE49-F238E27FC236}">
                <a16:creationId xmlns:a16="http://schemas.microsoft.com/office/drawing/2014/main" id="{2F503AFA-8BD4-4CF6-BB4E-4ADB97FAD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4C85A-7C45-47CC-BFDD-0900A3018DD3}"/>
              </a:ext>
            </a:extLst>
          </p:cNvPr>
          <p:cNvSpPr>
            <a:spLocks noGrp="1"/>
          </p:cNvSpPr>
          <p:nvPr>
            <p:ph type="sldNum" sz="quarter" idx="12"/>
          </p:nvPr>
        </p:nvSpPr>
        <p:spPr/>
        <p:txBody>
          <a:bodyPr/>
          <a:lstStyle/>
          <a:p>
            <a:fld id="{929D9CEC-7361-4058-8A94-E3A7D0CA1447}" type="slidenum">
              <a:rPr lang="en-US" smtClean="0"/>
              <a:t>‹#›</a:t>
            </a:fld>
            <a:endParaRPr lang="en-US"/>
          </a:p>
        </p:txBody>
      </p:sp>
    </p:spTree>
    <p:extLst>
      <p:ext uri="{BB962C8B-B14F-4D97-AF65-F5344CB8AC3E}">
        <p14:creationId xmlns:p14="http://schemas.microsoft.com/office/powerpoint/2010/main" val="125606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Date Placeholder 6"/>
          <p:cNvSpPr>
            <a:spLocks noGrp="1"/>
          </p:cNvSpPr>
          <p:nvPr>
            <p:ph type="dt" sz="half" idx="2"/>
          </p:nvPr>
        </p:nvSpPr>
        <p:spPr>
          <a:xfrm>
            <a:off x="10221433" y="6327852"/>
            <a:ext cx="1325528" cy="365124"/>
          </a:xfrm>
          <a:prstGeom prst="rect">
            <a:avLst/>
          </a:prstGeom>
        </p:spPr>
        <p:txBody>
          <a:bodyPr/>
          <a:lstStyle>
            <a:lvl1pPr>
              <a:defRPr>
                <a:solidFill>
                  <a:srgbClr val="00627D"/>
                </a:solidFill>
                <a:latin typeface="Miso" charset="0"/>
                <a:ea typeface="Miso" charset="0"/>
                <a:cs typeface="Miso" charset="0"/>
              </a:defRPr>
            </a:lvl1pPr>
          </a:lstStyle>
          <a:p>
            <a:fld id="{EF6E8BAD-1D66-694E-A497-7B7D5680A89A}" type="datetimeFigureOut">
              <a:rPr lang="en-US" smtClean="0"/>
              <a:pPr/>
              <a:t>7/19/2018</a:t>
            </a:fld>
            <a:endParaRPr lang="en-US" dirty="0"/>
          </a:p>
        </p:txBody>
      </p:sp>
      <p:sp>
        <p:nvSpPr>
          <p:cNvPr id="12" name="Footer Placeholder 7"/>
          <p:cNvSpPr>
            <a:spLocks noGrp="1"/>
          </p:cNvSpPr>
          <p:nvPr>
            <p:ph type="ftr" sz="quarter" idx="3"/>
          </p:nvPr>
        </p:nvSpPr>
        <p:spPr>
          <a:xfrm>
            <a:off x="7914169" y="6327852"/>
            <a:ext cx="1915633" cy="365124"/>
          </a:xfrm>
          <a:prstGeom prst="rect">
            <a:avLst/>
          </a:prstGeom>
        </p:spPr>
        <p:txBody>
          <a:bodyPr/>
          <a:lstStyle>
            <a:lvl1pPr>
              <a:defRPr>
                <a:solidFill>
                  <a:srgbClr val="00627D"/>
                </a:solidFill>
                <a:latin typeface="Miso" charset="0"/>
                <a:ea typeface="Miso" charset="0"/>
                <a:cs typeface="Miso" charset="0"/>
              </a:defRPr>
            </a:lvl1pPr>
          </a:lstStyle>
          <a:p>
            <a:r>
              <a:rPr lang="en-US" dirty="0"/>
              <a:t>londongroup.com</a:t>
            </a:r>
          </a:p>
        </p:txBody>
      </p:sp>
      <p:sp>
        <p:nvSpPr>
          <p:cNvPr id="13" name="Content Placeholder 2"/>
          <p:cNvSpPr>
            <a:spLocks noGrp="1"/>
          </p:cNvSpPr>
          <p:nvPr>
            <p:ph idx="1"/>
          </p:nvPr>
        </p:nvSpPr>
        <p:spPr>
          <a:xfrm>
            <a:off x="992373" y="1626781"/>
            <a:ext cx="10554588" cy="45360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146887" y="307571"/>
            <a:ext cx="8753271" cy="989214"/>
          </a:xfrm>
          <a:prstGeom prst="rect">
            <a:avLst/>
          </a:prstGeom>
        </p:spPr>
        <p:txBody>
          <a:bodyPr vert="horz" lIns="91440" tIns="45720" rIns="91440" bIns="45720" rtlCol="0" anchor="b">
            <a:normAutofit/>
          </a:bodyPr>
          <a:lstStyle/>
          <a:p>
            <a:endParaRPr lang="en-US" dirty="0"/>
          </a:p>
        </p:txBody>
      </p:sp>
    </p:spTree>
    <p:extLst>
      <p:ext uri="{BB962C8B-B14F-4D97-AF65-F5344CB8AC3E}">
        <p14:creationId xmlns:p14="http://schemas.microsoft.com/office/powerpoint/2010/main" val="3498673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Date Placeholder 6"/>
          <p:cNvSpPr>
            <a:spLocks noGrp="1"/>
          </p:cNvSpPr>
          <p:nvPr>
            <p:ph type="dt" sz="half" idx="2"/>
          </p:nvPr>
        </p:nvSpPr>
        <p:spPr>
          <a:xfrm>
            <a:off x="10221433" y="6327852"/>
            <a:ext cx="1325528" cy="365124"/>
          </a:xfrm>
          <a:prstGeom prst="rect">
            <a:avLst/>
          </a:prstGeom>
        </p:spPr>
        <p:txBody>
          <a:bodyPr/>
          <a:lstStyle>
            <a:lvl1pPr>
              <a:defRPr>
                <a:solidFill>
                  <a:srgbClr val="00627D"/>
                </a:solidFill>
                <a:latin typeface="Miso" charset="0"/>
                <a:ea typeface="Miso" charset="0"/>
                <a:cs typeface="Miso" charset="0"/>
              </a:defRPr>
            </a:lvl1pPr>
          </a:lstStyle>
          <a:p>
            <a:fld id="{EF6E8BAD-1D66-694E-A497-7B7D5680A89A}" type="datetimeFigureOut">
              <a:rPr lang="en-US" smtClean="0"/>
              <a:pPr/>
              <a:t>7/19/2018</a:t>
            </a:fld>
            <a:endParaRPr lang="en-US" dirty="0"/>
          </a:p>
        </p:txBody>
      </p:sp>
      <p:sp>
        <p:nvSpPr>
          <p:cNvPr id="13" name="Footer Placeholder 7"/>
          <p:cNvSpPr>
            <a:spLocks noGrp="1"/>
          </p:cNvSpPr>
          <p:nvPr>
            <p:ph type="ftr" sz="quarter" idx="3"/>
          </p:nvPr>
        </p:nvSpPr>
        <p:spPr>
          <a:xfrm>
            <a:off x="7914169" y="6327852"/>
            <a:ext cx="1915633" cy="365124"/>
          </a:xfrm>
          <a:prstGeom prst="rect">
            <a:avLst/>
          </a:prstGeom>
        </p:spPr>
        <p:txBody>
          <a:bodyPr/>
          <a:lstStyle>
            <a:lvl1pPr>
              <a:defRPr>
                <a:solidFill>
                  <a:srgbClr val="00627D"/>
                </a:solidFill>
                <a:latin typeface="Miso" charset="0"/>
                <a:ea typeface="Miso" charset="0"/>
                <a:cs typeface="Miso" charset="0"/>
              </a:defRPr>
            </a:lvl1pPr>
          </a:lstStyle>
          <a:p>
            <a:r>
              <a:rPr lang="en-US" dirty="0"/>
              <a:t>londongroup.com</a:t>
            </a:r>
          </a:p>
        </p:txBody>
      </p:sp>
      <p:sp>
        <p:nvSpPr>
          <p:cNvPr id="16" name="Content Placeholder 2"/>
          <p:cNvSpPr>
            <a:spLocks noGrp="1"/>
          </p:cNvSpPr>
          <p:nvPr>
            <p:ph idx="1"/>
          </p:nvPr>
        </p:nvSpPr>
        <p:spPr>
          <a:xfrm>
            <a:off x="992374" y="1626781"/>
            <a:ext cx="5089449" cy="45360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0"/>
          </p:nvPr>
        </p:nvSpPr>
        <p:spPr>
          <a:xfrm>
            <a:off x="6450419" y="1626781"/>
            <a:ext cx="5096540" cy="45360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46887" y="307571"/>
            <a:ext cx="8753271" cy="989214"/>
          </a:xfrm>
          <a:prstGeom prst="rect">
            <a:avLst/>
          </a:prstGeom>
        </p:spPr>
        <p:txBody>
          <a:bodyPr vert="horz" lIns="91440" tIns="45720" rIns="91440" bIns="45720" rtlCol="0" anchor="b">
            <a:normAutofit/>
          </a:bodyPr>
          <a:lstStyle/>
          <a:p>
            <a:endParaRPr lang="en-US" dirty="0"/>
          </a:p>
        </p:txBody>
      </p:sp>
      <p:pic>
        <p:nvPicPr>
          <p:cNvPr id="10" name="Picture 9"/>
          <p:cNvPicPr>
            <a:picLocks noChangeAspect="1"/>
          </p:cNvPicPr>
          <p:nvPr userDrawn="1"/>
        </p:nvPicPr>
        <p:blipFill>
          <a:blip r:embed="rId2"/>
          <a:stretch>
            <a:fillRect/>
          </a:stretch>
        </p:blipFill>
        <p:spPr>
          <a:xfrm>
            <a:off x="9033143" y="-32340"/>
            <a:ext cx="3161639" cy="1592908"/>
          </a:xfrm>
          <a:prstGeom prst="rect">
            <a:avLst/>
          </a:prstGeom>
        </p:spPr>
      </p:pic>
    </p:spTree>
    <p:extLst>
      <p:ext uri="{BB962C8B-B14F-4D97-AF65-F5344CB8AC3E}">
        <p14:creationId xmlns:p14="http://schemas.microsoft.com/office/powerpoint/2010/main" val="247768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B17176-C896-4F54-AB67-5EABCE278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5"/>
            <a:ext cx="12192000" cy="6853431"/>
          </a:xfrm>
          <a:prstGeom prst="rect">
            <a:avLst/>
          </a:prstGeom>
        </p:spPr>
      </p:pic>
      <p:sp>
        <p:nvSpPr>
          <p:cNvPr id="2" name="Title 1"/>
          <p:cNvSpPr>
            <a:spLocks noGrp="1"/>
          </p:cNvSpPr>
          <p:nvPr>
            <p:ph type="ctrTitle"/>
          </p:nvPr>
        </p:nvSpPr>
        <p:spPr>
          <a:xfrm>
            <a:off x="266963" y="1727900"/>
            <a:ext cx="8259029" cy="2736894"/>
          </a:xfrm>
        </p:spPr>
        <p:txBody>
          <a:bodyPr anchor="ctr">
            <a:normAutofit/>
          </a:bodyPr>
          <a:lstStyle>
            <a:lvl1pPr algn="l">
              <a:defRPr sz="48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60652" y="4585808"/>
            <a:ext cx="8298973"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1662278" y="6473958"/>
            <a:ext cx="423041" cy="365125"/>
          </a:xfrm>
          <a:prstGeom prst="rect">
            <a:avLst/>
          </a:prstGeom>
        </p:spPr>
        <p:txBody>
          <a:bodyPr/>
          <a:lstStyle/>
          <a:p>
            <a:fld id="{5E755DDB-E5AD-41A6-9750-3D6DC711EDF2}" type="slidenum">
              <a:rPr lang="en-US" smtClean="0"/>
              <a:t>‹#›</a:t>
            </a:fld>
            <a:endParaRPr lang="en-US"/>
          </a:p>
        </p:txBody>
      </p:sp>
      <p:pic>
        <p:nvPicPr>
          <p:cNvPr id="11" name="Picture 10">
            <a:extLst>
              <a:ext uri="{FF2B5EF4-FFF2-40B4-BE49-F238E27FC236}">
                <a16:creationId xmlns:a16="http://schemas.microsoft.com/office/drawing/2014/main" id="{E9E38254-7D1E-4D6C-ACD4-3E9371616D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740" y="1872944"/>
            <a:ext cx="2346376" cy="324581"/>
          </a:xfrm>
          <a:prstGeom prst="rect">
            <a:avLst/>
          </a:prstGeom>
        </p:spPr>
      </p:pic>
    </p:spTree>
    <p:extLst>
      <p:ext uri="{BB962C8B-B14F-4D97-AF65-F5344CB8AC3E}">
        <p14:creationId xmlns:p14="http://schemas.microsoft.com/office/powerpoint/2010/main" val="1112313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2DFA6B98-FF08-4CD4-AE2B-B28C0D7A744D}" type="datetime1">
              <a:rPr lang="en-US" smtClean="0"/>
              <a:t>7/19/2018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Draft for Deliberative Purposes</a:t>
            </a:r>
          </a:p>
        </p:txBody>
      </p:sp>
      <p:sp>
        <p:nvSpPr>
          <p:cNvPr id="6" name="Slide Number Placeholder 5"/>
          <p:cNvSpPr>
            <a:spLocks noGrp="1"/>
          </p:cNvSpPr>
          <p:nvPr>
            <p:ph type="sldNum" sz="quarter" idx="12"/>
          </p:nvPr>
        </p:nvSpPr>
        <p:spPr>
          <a:xfrm>
            <a:off x="11637819" y="6473958"/>
            <a:ext cx="4475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E755DDB-E5AD-41A6-9750-3D6DC711EDF2}" type="slidenum">
              <a:rPr lang="en-US" smtClean="0"/>
              <a:pPr/>
              <a:t>‹#›</a:t>
            </a:fld>
            <a:endParaRPr lang="en-US" dirty="0"/>
          </a:p>
        </p:txBody>
      </p:sp>
    </p:spTree>
    <p:extLst>
      <p:ext uri="{BB962C8B-B14F-4D97-AF65-F5344CB8AC3E}">
        <p14:creationId xmlns:p14="http://schemas.microsoft.com/office/powerpoint/2010/main" val="658305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8B750371-506C-49FA-B568-8891C84225B6}" type="datetime1">
              <a:rPr lang="en-US" smtClean="0"/>
              <a:t>7/19/2018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Draft for Deliberative Purposes</a:t>
            </a:r>
          </a:p>
        </p:txBody>
      </p:sp>
      <p:sp>
        <p:nvSpPr>
          <p:cNvPr id="6" name="Slide Number Placeholder 5"/>
          <p:cNvSpPr>
            <a:spLocks noGrp="1"/>
          </p:cNvSpPr>
          <p:nvPr>
            <p:ph type="sldNum" sz="quarter" idx="12"/>
          </p:nvPr>
        </p:nvSpPr>
        <p:spPr>
          <a:xfrm>
            <a:off x="11648902" y="6473958"/>
            <a:ext cx="436417" cy="365125"/>
          </a:xfrm>
          <a:prstGeom prst="rect">
            <a:avLst/>
          </a:prstGeom>
        </p:spPr>
        <p:txBody>
          <a:bodyPr/>
          <a:lstStyle>
            <a:lvl1pPr>
              <a:defRPr>
                <a:latin typeface="Arial" panose="020B0604020202020204" pitchFamily="34" charset="0"/>
                <a:cs typeface="Arial" panose="020B0604020202020204" pitchFamily="34" charset="0"/>
              </a:defRPr>
            </a:lvl1pPr>
          </a:lstStyle>
          <a:p>
            <a:fld id="{5E755DDB-E5AD-41A6-9750-3D6DC711EDF2}" type="slidenum">
              <a:rPr lang="en-US" smtClean="0"/>
              <a:pPr/>
              <a:t>‹#›</a:t>
            </a:fld>
            <a:endParaRPr lang="en-US" dirty="0"/>
          </a:p>
        </p:txBody>
      </p:sp>
    </p:spTree>
    <p:extLst>
      <p:ext uri="{BB962C8B-B14F-4D97-AF65-F5344CB8AC3E}">
        <p14:creationId xmlns:p14="http://schemas.microsoft.com/office/powerpoint/2010/main" val="134850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95191A0-26AB-4926-9F96-CCD9D6D827AC}" type="datetime1">
              <a:rPr lang="en-US" smtClean="0"/>
              <a:t>7/19/2018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Draft for Deliberative Purposes</a:t>
            </a:r>
          </a:p>
        </p:txBody>
      </p:sp>
      <p:sp>
        <p:nvSpPr>
          <p:cNvPr id="7" name="Slide Number Placeholder 6"/>
          <p:cNvSpPr>
            <a:spLocks noGrp="1"/>
          </p:cNvSpPr>
          <p:nvPr>
            <p:ph type="sldNum" sz="quarter" idx="12"/>
          </p:nvPr>
        </p:nvSpPr>
        <p:spPr>
          <a:xfrm>
            <a:off x="11662278" y="6473958"/>
            <a:ext cx="423041" cy="365125"/>
          </a:xfrm>
          <a:prstGeom prst="rect">
            <a:avLst/>
          </a:prstGeom>
        </p:spPr>
        <p:txBody>
          <a:bodyPr/>
          <a:lstStyle>
            <a:lvl1pPr>
              <a:defRPr>
                <a:latin typeface="Arial" panose="020B0604020202020204" pitchFamily="34" charset="0"/>
                <a:cs typeface="Arial" panose="020B0604020202020204" pitchFamily="34" charset="0"/>
              </a:defRPr>
            </a:lvl1pPr>
          </a:lstStyle>
          <a:p>
            <a:fld id="{5E755DDB-E5AD-41A6-9750-3D6DC711EDF2}" type="slidenum">
              <a:rPr lang="en-US" smtClean="0"/>
              <a:pPr/>
              <a:t>‹#›</a:t>
            </a:fld>
            <a:endParaRPr lang="en-US"/>
          </a:p>
        </p:txBody>
      </p:sp>
    </p:spTree>
    <p:extLst>
      <p:ext uri="{BB962C8B-B14F-4D97-AF65-F5344CB8AC3E}">
        <p14:creationId xmlns:p14="http://schemas.microsoft.com/office/powerpoint/2010/main" val="3872311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54E3C870-DE8F-4B71-8F3A-8680A4079254}" type="datetime1">
              <a:rPr lang="en-US" smtClean="0"/>
              <a:t>7/19/2018</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r>
              <a:rPr lang="en-US"/>
              <a:t>Draft for Deliberative Purposes</a:t>
            </a:r>
          </a:p>
        </p:txBody>
      </p:sp>
      <p:sp>
        <p:nvSpPr>
          <p:cNvPr id="9" name="Slide Number Placeholder 8"/>
          <p:cNvSpPr>
            <a:spLocks noGrp="1"/>
          </p:cNvSpPr>
          <p:nvPr>
            <p:ph type="sldNum" sz="quarter" idx="12"/>
          </p:nvPr>
        </p:nvSpPr>
        <p:spPr>
          <a:xfrm>
            <a:off x="11662278" y="6473958"/>
            <a:ext cx="423041" cy="365125"/>
          </a:xfrm>
          <a:prstGeom prst="rect">
            <a:avLst/>
          </a:prstGeom>
        </p:spPr>
        <p:txBody>
          <a:bodyPr/>
          <a:lstStyle/>
          <a:p>
            <a:fld id="{5E755DDB-E5AD-41A6-9750-3D6DC711EDF2}" type="slidenum">
              <a:rPr lang="en-US" smtClean="0"/>
              <a:t>‹#›</a:t>
            </a:fld>
            <a:endParaRPr lang="en-US"/>
          </a:p>
        </p:txBody>
      </p:sp>
    </p:spTree>
    <p:extLst>
      <p:ext uri="{BB962C8B-B14F-4D97-AF65-F5344CB8AC3E}">
        <p14:creationId xmlns:p14="http://schemas.microsoft.com/office/powerpoint/2010/main" val="3920240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A3B88AEA-FEA1-442B-8049-55FCAFE567C7}" type="datetime1">
              <a:rPr lang="en-US" smtClean="0"/>
              <a:t>7/19/2018</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r>
              <a:rPr lang="en-US"/>
              <a:t>Draft for Deliberative Purposes</a:t>
            </a:r>
          </a:p>
        </p:txBody>
      </p:sp>
      <p:sp>
        <p:nvSpPr>
          <p:cNvPr id="5" name="Slide Number Placeholder 4"/>
          <p:cNvSpPr>
            <a:spLocks noGrp="1"/>
          </p:cNvSpPr>
          <p:nvPr>
            <p:ph type="sldNum" sz="quarter" idx="12"/>
          </p:nvPr>
        </p:nvSpPr>
        <p:spPr>
          <a:xfrm>
            <a:off x="11662278" y="6473958"/>
            <a:ext cx="423041" cy="365125"/>
          </a:xfrm>
          <a:prstGeom prst="rect">
            <a:avLst/>
          </a:prstGeom>
        </p:spPr>
        <p:txBody>
          <a:bodyPr/>
          <a:lstStyle/>
          <a:p>
            <a:fld id="{5E755DDB-E5AD-41A6-9750-3D6DC711EDF2}" type="slidenum">
              <a:rPr lang="en-US" smtClean="0"/>
              <a:t>‹#›</a:t>
            </a:fld>
            <a:endParaRPr lang="en-US"/>
          </a:p>
        </p:txBody>
      </p:sp>
    </p:spTree>
    <p:extLst>
      <p:ext uri="{BB962C8B-B14F-4D97-AF65-F5344CB8AC3E}">
        <p14:creationId xmlns:p14="http://schemas.microsoft.com/office/powerpoint/2010/main" val="1433946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1DD5-017E-4242-9547-096E39C097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93FC07-F1C4-4C38-91F1-D168D780E0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F36638-5A40-4981-AD31-5473C317BD28}"/>
              </a:ext>
            </a:extLst>
          </p:cNvPr>
          <p:cNvSpPr>
            <a:spLocks noGrp="1"/>
          </p:cNvSpPr>
          <p:nvPr>
            <p:ph type="dt" sz="half" idx="10"/>
          </p:nvPr>
        </p:nvSpPr>
        <p:spPr/>
        <p:txBody>
          <a:bodyPr/>
          <a:lstStyle/>
          <a:p>
            <a:fld id="{CC1BC1C9-D852-4743-8DC0-87EBF4909273}" type="datetimeFigureOut">
              <a:rPr lang="en-US" smtClean="0"/>
              <a:t>7/19/2018</a:t>
            </a:fld>
            <a:endParaRPr lang="en-US"/>
          </a:p>
        </p:txBody>
      </p:sp>
      <p:sp>
        <p:nvSpPr>
          <p:cNvPr id="5" name="Footer Placeholder 4">
            <a:extLst>
              <a:ext uri="{FF2B5EF4-FFF2-40B4-BE49-F238E27FC236}">
                <a16:creationId xmlns:a16="http://schemas.microsoft.com/office/drawing/2014/main" id="{AB7D555F-14E0-4224-96F2-CCBDFD2D4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43603-4969-4443-ACF1-8E54894D2C7C}"/>
              </a:ext>
            </a:extLst>
          </p:cNvPr>
          <p:cNvSpPr>
            <a:spLocks noGrp="1"/>
          </p:cNvSpPr>
          <p:nvPr>
            <p:ph type="sldNum" sz="quarter" idx="12"/>
          </p:nvPr>
        </p:nvSpPr>
        <p:spPr/>
        <p:txBody>
          <a:bodyPr/>
          <a:lstStyle/>
          <a:p>
            <a:fld id="{929D9CEC-7361-4058-8A94-E3A7D0CA1447}" type="slidenum">
              <a:rPr lang="en-US" smtClean="0"/>
              <a:t>‹#›</a:t>
            </a:fld>
            <a:endParaRPr lang="en-US"/>
          </a:p>
        </p:txBody>
      </p:sp>
    </p:spTree>
    <p:extLst>
      <p:ext uri="{BB962C8B-B14F-4D97-AF65-F5344CB8AC3E}">
        <p14:creationId xmlns:p14="http://schemas.microsoft.com/office/powerpoint/2010/main" val="4276518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D8028876-8D01-47BE-8DED-018212742341}" type="datetime1">
              <a:rPr lang="en-US" smtClean="0"/>
              <a:t>7/19/2018</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r>
              <a:rPr lang="en-US"/>
              <a:t>Draft for Deliberative Purposes</a:t>
            </a:r>
          </a:p>
        </p:txBody>
      </p:sp>
      <p:sp>
        <p:nvSpPr>
          <p:cNvPr id="4" name="Slide Number Placeholder 3"/>
          <p:cNvSpPr>
            <a:spLocks noGrp="1"/>
          </p:cNvSpPr>
          <p:nvPr>
            <p:ph type="sldNum" sz="quarter" idx="12"/>
          </p:nvPr>
        </p:nvSpPr>
        <p:spPr>
          <a:xfrm>
            <a:off x="11662278" y="6473958"/>
            <a:ext cx="423041" cy="365125"/>
          </a:xfrm>
          <a:prstGeom prst="rect">
            <a:avLst/>
          </a:prstGeom>
        </p:spPr>
        <p:txBody>
          <a:bodyPr/>
          <a:lstStyle/>
          <a:p>
            <a:fld id="{5E755DDB-E5AD-41A6-9750-3D6DC711EDF2}" type="slidenum">
              <a:rPr lang="en-US" smtClean="0"/>
              <a:t>‹#›</a:t>
            </a:fld>
            <a:endParaRPr lang="en-US"/>
          </a:p>
        </p:txBody>
      </p:sp>
    </p:spTree>
    <p:extLst>
      <p:ext uri="{BB962C8B-B14F-4D97-AF65-F5344CB8AC3E}">
        <p14:creationId xmlns:p14="http://schemas.microsoft.com/office/powerpoint/2010/main" val="895313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8421FAD6-95AA-4F6C-AEBE-3BAE47C245BC}" type="datetime1">
              <a:rPr lang="en-US" smtClean="0"/>
              <a:t>7/19/2018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Draft for Deliberative Purposes</a:t>
            </a:r>
          </a:p>
        </p:txBody>
      </p:sp>
      <p:sp>
        <p:nvSpPr>
          <p:cNvPr id="7" name="Slide Number Placeholder 6"/>
          <p:cNvSpPr>
            <a:spLocks noGrp="1"/>
          </p:cNvSpPr>
          <p:nvPr>
            <p:ph type="sldNum" sz="quarter" idx="12"/>
          </p:nvPr>
        </p:nvSpPr>
        <p:spPr>
          <a:xfrm>
            <a:off x="11662278" y="6473958"/>
            <a:ext cx="423041" cy="365125"/>
          </a:xfrm>
          <a:prstGeom prst="rect">
            <a:avLst/>
          </a:prstGeom>
        </p:spPr>
        <p:txBody>
          <a:bodyPr/>
          <a:lstStyle>
            <a:lvl1pPr>
              <a:defRPr>
                <a:latin typeface="Arial" panose="020B0604020202020204" pitchFamily="34" charset="0"/>
                <a:cs typeface="Arial" panose="020B0604020202020204" pitchFamily="34" charset="0"/>
              </a:defRPr>
            </a:lvl1pPr>
          </a:lstStyle>
          <a:p>
            <a:fld id="{5E755DDB-E5AD-41A6-9750-3D6DC711EDF2}" type="slidenum">
              <a:rPr lang="en-US" smtClean="0"/>
              <a:pPr/>
              <a:t>‹#›</a:t>
            </a:fld>
            <a:endParaRPr lang="en-US"/>
          </a:p>
        </p:txBody>
      </p:sp>
    </p:spTree>
    <p:extLst>
      <p:ext uri="{BB962C8B-B14F-4D97-AF65-F5344CB8AC3E}">
        <p14:creationId xmlns:p14="http://schemas.microsoft.com/office/powerpoint/2010/main" val="296426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A9E969ED-0EA8-456E-916D-1D3D091EFDC0}" type="datetime1">
              <a:rPr lang="en-US" smtClean="0"/>
              <a:t>7/19/2018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en-US"/>
              <a:t>Draft for Deliberative Purposes</a:t>
            </a:r>
          </a:p>
        </p:txBody>
      </p:sp>
      <p:sp>
        <p:nvSpPr>
          <p:cNvPr id="7" name="Slide Number Placeholder 6"/>
          <p:cNvSpPr>
            <a:spLocks noGrp="1"/>
          </p:cNvSpPr>
          <p:nvPr>
            <p:ph type="sldNum" sz="quarter" idx="12"/>
          </p:nvPr>
        </p:nvSpPr>
        <p:spPr>
          <a:xfrm>
            <a:off x="11662278" y="6473958"/>
            <a:ext cx="423041" cy="365125"/>
          </a:xfrm>
          <a:prstGeom prst="rect">
            <a:avLst/>
          </a:prstGeom>
        </p:spPr>
        <p:txBody>
          <a:bodyPr/>
          <a:lstStyle/>
          <a:p>
            <a:fld id="{5E755DDB-E5AD-41A6-9750-3D6DC711EDF2}" type="slidenum">
              <a:rPr lang="en-US" smtClean="0"/>
              <a:t>‹#›</a:t>
            </a:fld>
            <a:endParaRPr lang="en-US"/>
          </a:p>
        </p:txBody>
      </p:sp>
    </p:spTree>
    <p:extLst>
      <p:ext uri="{BB962C8B-B14F-4D97-AF65-F5344CB8AC3E}">
        <p14:creationId xmlns:p14="http://schemas.microsoft.com/office/powerpoint/2010/main" val="1377565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44C79A8A-E414-4425-A9F3-8E08D5FA59B3}" type="datetime1">
              <a:rPr lang="en-US" smtClean="0"/>
              <a:t>7/19/2018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Draft for Deliberative Purposes</a:t>
            </a:r>
          </a:p>
        </p:txBody>
      </p:sp>
      <p:sp>
        <p:nvSpPr>
          <p:cNvPr id="6" name="Slide Number Placeholder 5"/>
          <p:cNvSpPr>
            <a:spLocks noGrp="1"/>
          </p:cNvSpPr>
          <p:nvPr>
            <p:ph type="sldNum" sz="quarter" idx="12"/>
          </p:nvPr>
        </p:nvSpPr>
        <p:spPr>
          <a:xfrm>
            <a:off x="11662278" y="6473958"/>
            <a:ext cx="423041" cy="365125"/>
          </a:xfrm>
          <a:prstGeom prst="rect">
            <a:avLst/>
          </a:prstGeom>
        </p:spPr>
        <p:txBody>
          <a:bodyPr/>
          <a:lstStyle>
            <a:lvl1pPr>
              <a:defRPr>
                <a:latin typeface="Arial" panose="020B0604020202020204" pitchFamily="34" charset="0"/>
                <a:cs typeface="Arial" panose="020B0604020202020204" pitchFamily="34" charset="0"/>
              </a:defRPr>
            </a:lvl1pPr>
          </a:lstStyle>
          <a:p>
            <a:fld id="{5E755DDB-E5AD-41A6-9750-3D6DC711EDF2}" type="slidenum">
              <a:rPr lang="en-US" smtClean="0"/>
              <a:pPr/>
              <a:t>‹#›</a:t>
            </a:fld>
            <a:endParaRPr lang="en-US"/>
          </a:p>
        </p:txBody>
      </p:sp>
    </p:spTree>
    <p:extLst>
      <p:ext uri="{BB962C8B-B14F-4D97-AF65-F5344CB8AC3E}">
        <p14:creationId xmlns:p14="http://schemas.microsoft.com/office/powerpoint/2010/main" val="3909973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4D1AD6E-4692-41B2-AD44-CF8135E3F50E}" type="datetime1">
              <a:rPr lang="en-US" smtClean="0"/>
              <a:t>7/19/2018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Draft for Deliberative Purposes</a:t>
            </a:r>
          </a:p>
        </p:txBody>
      </p:sp>
      <p:sp>
        <p:nvSpPr>
          <p:cNvPr id="6" name="Slide Number Placeholder 5"/>
          <p:cNvSpPr>
            <a:spLocks noGrp="1"/>
          </p:cNvSpPr>
          <p:nvPr>
            <p:ph type="sldNum" sz="quarter" idx="12"/>
          </p:nvPr>
        </p:nvSpPr>
        <p:spPr>
          <a:xfrm>
            <a:off x="11662278" y="6473958"/>
            <a:ext cx="423041" cy="365125"/>
          </a:xfrm>
          <a:prstGeom prst="rect">
            <a:avLst/>
          </a:prstGeom>
        </p:spPr>
        <p:txBody>
          <a:bodyPr/>
          <a:lstStyle>
            <a:lvl1pPr>
              <a:defRPr>
                <a:latin typeface="Arial" panose="020B0604020202020204" pitchFamily="34" charset="0"/>
                <a:cs typeface="Arial" panose="020B0604020202020204" pitchFamily="34" charset="0"/>
              </a:defRPr>
            </a:lvl1pPr>
          </a:lstStyle>
          <a:p>
            <a:fld id="{5E755DDB-E5AD-41A6-9750-3D6DC711EDF2}" type="slidenum">
              <a:rPr lang="en-US" smtClean="0"/>
              <a:pPr/>
              <a:t>‹#›</a:t>
            </a:fld>
            <a:endParaRPr lang="en-US"/>
          </a:p>
        </p:txBody>
      </p:sp>
    </p:spTree>
    <p:extLst>
      <p:ext uri="{BB962C8B-B14F-4D97-AF65-F5344CB8AC3E}">
        <p14:creationId xmlns:p14="http://schemas.microsoft.com/office/powerpoint/2010/main" val="59091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ULLETS - Logo Bottom Right">
    <p:spTree>
      <p:nvGrpSpPr>
        <p:cNvPr id="1" name=""/>
        <p:cNvGrpSpPr/>
        <p:nvPr/>
      </p:nvGrpSpPr>
      <p:grpSpPr>
        <a:xfrm>
          <a:off x="0" y="0"/>
          <a:ext cx="0" cy="0"/>
          <a:chOff x="0" y="0"/>
          <a:chExt cx="0" cy="0"/>
        </a:xfrm>
      </p:grpSpPr>
      <p:pic>
        <p:nvPicPr>
          <p:cNvPr id="11" name="Picture 10" descr="SANDAG Rebranding Presentation 0201132.jpg"/>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097280"/>
          </a:xfrm>
          <a:prstGeom prst="rect">
            <a:avLst/>
          </a:prstGeom>
        </p:spPr>
      </p:pic>
      <p:sp>
        <p:nvSpPr>
          <p:cNvPr id="12" name="Slide Number Placeholder 5"/>
          <p:cNvSpPr>
            <a:spLocks noGrp="1"/>
          </p:cNvSpPr>
          <p:nvPr>
            <p:ph type="sldNum" sz="quarter" idx="4"/>
          </p:nvPr>
        </p:nvSpPr>
        <p:spPr>
          <a:xfrm>
            <a:off x="1780766" y="6461807"/>
            <a:ext cx="559759" cy="337179"/>
          </a:xfrm>
          <a:prstGeom prst="rect">
            <a:avLst/>
          </a:prstGeom>
        </p:spPr>
        <p:txBody>
          <a:bodyPr vert="horz" lIns="0" tIns="45720" rIns="91440" bIns="45720" rtlCol="0" anchor="ctr"/>
          <a:lstStyle>
            <a:lvl1pPr marL="91438" algn="l">
              <a:defRPr sz="1100">
                <a:solidFill>
                  <a:schemeClr val="bg1">
                    <a:lumMod val="50000"/>
                  </a:schemeClr>
                </a:solidFill>
                <a:latin typeface="Arial Narrow" pitchFamily="34" charset="0"/>
              </a:defRPr>
            </a:lvl1pPr>
          </a:lstStyle>
          <a:p>
            <a:pPr defTabSz="457189"/>
            <a:fld id="{ECFBA69D-EAC6-453C-A185-2221FC6F1687}" type="slidenum">
              <a:rPr lang="en-US" smtClean="0">
                <a:solidFill>
                  <a:prstClr val="white">
                    <a:lumMod val="50000"/>
                  </a:prstClr>
                </a:solidFill>
              </a:rPr>
              <a:pPr defTabSz="457189"/>
              <a:t>‹#›</a:t>
            </a:fld>
            <a:endParaRPr lang="en-US" dirty="0">
              <a:solidFill>
                <a:prstClr val="white">
                  <a:lumMod val="50000"/>
                </a:prstClr>
              </a:solidFill>
            </a:endParaRPr>
          </a:p>
        </p:txBody>
      </p:sp>
      <p:cxnSp>
        <p:nvCxnSpPr>
          <p:cNvPr id="13" name="Straight Connector 12"/>
          <p:cNvCxnSpPr/>
          <p:nvPr userDrawn="1"/>
        </p:nvCxnSpPr>
        <p:spPr>
          <a:xfrm rot="16200000" flipH="1">
            <a:off x="1635200" y="6633391"/>
            <a:ext cx="27432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9" name="Text Placeholder 18"/>
          <p:cNvSpPr>
            <a:spLocks noGrp="1"/>
          </p:cNvSpPr>
          <p:nvPr>
            <p:ph type="body" sz="quarter" idx="10" hasCustomPrompt="1"/>
          </p:nvPr>
        </p:nvSpPr>
        <p:spPr>
          <a:xfrm>
            <a:off x="152404" y="1449759"/>
            <a:ext cx="11180233" cy="4548998"/>
          </a:xfrm>
        </p:spPr>
        <p:txBody>
          <a:bodyPr/>
          <a:lstStyle>
            <a:lvl1pPr marL="230182" indent="-230182" algn="l" defTabSz="457189" rtl="0" eaLnBrk="1" latinLnBrk="0" hangingPunct="1">
              <a:lnSpc>
                <a:spcPts val="2800"/>
              </a:lnSpc>
              <a:spcBef>
                <a:spcPts val="1200"/>
              </a:spcBef>
              <a:spcAft>
                <a:spcPts val="0"/>
              </a:spcAft>
              <a:buClr>
                <a:srgbClr val="1C75BC"/>
              </a:buClr>
              <a:buFont typeface="Arial"/>
              <a:buChar char="•"/>
              <a:defRPr lang="en-US" sz="2800" kern="1200" dirty="0" smtClean="0">
                <a:solidFill>
                  <a:srgbClr val="646464"/>
                </a:solidFill>
                <a:latin typeface="+mn-lt"/>
                <a:ea typeface="+mn-ea"/>
                <a:cs typeface="+mn-cs"/>
              </a:defRPr>
            </a:lvl1pPr>
            <a:lvl2pPr marL="569899" indent="-339717">
              <a:lnSpc>
                <a:spcPts val="2400"/>
              </a:lnSpc>
              <a:spcBef>
                <a:spcPts val="600"/>
              </a:spcBef>
              <a:spcAft>
                <a:spcPts val="600"/>
              </a:spcAft>
              <a:defRPr lang="en-US" sz="2400" kern="1200" dirty="0" smtClean="0">
                <a:solidFill>
                  <a:srgbClr val="313131">
                    <a:lumMod val="75000"/>
                    <a:lumOff val="25000"/>
                  </a:srgbClr>
                </a:solidFill>
                <a:latin typeface="+mn-lt"/>
                <a:ea typeface="+mn-ea"/>
                <a:cs typeface="+mn-cs"/>
              </a:defRPr>
            </a:lvl2pPr>
            <a:lvl3pPr>
              <a:defRPr>
                <a:solidFill>
                  <a:schemeClr val="tx1">
                    <a:lumMod val="75000"/>
                    <a:lumOff val="25000"/>
                  </a:schemeClr>
                </a:solidFill>
              </a:defRPr>
            </a:lvl3pPr>
          </a:lstStyle>
          <a:p>
            <a:pPr lvl="0"/>
            <a:r>
              <a:rPr lang="en-US" dirty="0"/>
              <a:t>Bullet – first level</a:t>
            </a:r>
          </a:p>
          <a:p>
            <a:pPr marL="569899" lvl="1" indent="-339717" algn="l" defTabSz="457189" rtl="0" eaLnBrk="1" latinLnBrk="0" hangingPunct="1">
              <a:lnSpc>
                <a:spcPts val="2600"/>
              </a:lnSpc>
              <a:spcBef>
                <a:spcPts val="400"/>
              </a:spcBef>
              <a:spcAft>
                <a:spcPts val="400"/>
              </a:spcAft>
              <a:buFont typeface="Arial"/>
              <a:buChar char="–"/>
            </a:pPr>
            <a:r>
              <a:rPr lang="en-US" dirty="0"/>
              <a:t>Bullet - second level</a:t>
            </a:r>
          </a:p>
          <a:p>
            <a:pPr lvl="2"/>
            <a:r>
              <a:rPr lang="en-US" dirty="0"/>
              <a:t>Bullet - third level</a:t>
            </a:r>
          </a:p>
        </p:txBody>
      </p:sp>
      <p:pic>
        <p:nvPicPr>
          <p:cNvPr id="15" name="Picture 3" descr="\\psf\Host\Volumes\graphics\CREATIVE SERVICES\LOGOS\SANDAG\SANDAG LOGO - RGB - NOVEMBER 2003 [Converted].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9417" y="6550807"/>
            <a:ext cx="1357223" cy="18856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145694" y="5"/>
            <a:ext cx="10414985" cy="1097279"/>
          </a:xfrm>
          <a:prstGeom prst="rect">
            <a:avLst/>
          </a:prstGeom>
          <a:solidFill>
            <a:srgbClr val="0395EF">
              <a:alpha val="77255"/>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t> </a:t>
            </a:r>
          </a:p>
        </p:txBody>
      </p:sp>
      <p:sp>
        <p:nvSpPr>
          <p:cNvPr id="2" name="Title 1"/>
          <p:cNvSpPr>
            <a:spLocks noGrp="1"/>
          </p:cNvSpPr>
          <p:nvPr>
            <p:ph type="title" hasCustomPrompt="1"/>
          </p:nvPr>
        </p:nvSpPr>
        <p:spPr>
          <a:xfrm>
            <a:off x="145692" y="51523"/>
            <a:ext cx="10497389" cy="1000687"/>
          </a:xfrm>
        </p:spPr>
        <p:txBody>
          <a:bodyPr anchor="ctr">
            <a:normAutofit/>
          </a:bodyPr>
          <a:lstStyle>
            <a:lvl1pPr>
              <a:lnSpc>
                <a:spcPts val="4200"/>
              </a:lnSpc>
              <a:spcBef>
                <a:spcPts val="1200"/>
              </a:spcBef>
              <a:defRPr sz="3600"/>
            </a:lvl1pPr>
          </a:lstStyle>
          <a:p>
            <a:r>
              <a:rPr lang="en-US" dirty="0"/>
              <a:t>Click to enter slide title</a:t>
            </a:r>
          </a:p>
        </p:txBody>
      </p:sp>
      <p:sp>
        <p:nvSpPr>
          <p:cNvPr id="17" name="Title 3"/>
          <p:cNvSpPr txBox="1">
            <a:spLocks/>
          </p:cNvSpPr>
          <p:nvPr userDrawn="1"/>
        </p:nvSpPr>
        <p:spPr>
          <a:xfrm>
            <a:off x="2231231" y="6501422"/>
            <a:ext cx="6684373" cy="256178"/>
          </a:xfrm>
          <a:prstGeom prst="rect">
            <a:avLst/>
          </a:prstGeom>
        </p:spPr>
        <p:txBody>
          <a:bodyPr vert="horz" lIns="182880" tIns="45720" rIns="91440" bIns="45720" rtlCol="0" anchor="ctr">
            <a:noAutofit/>
          </a:bodyPr>
          <a:lstStyle>
            <a:defPPr>
              <a:defRPr lang="en-US"/>
            </a:defPPr>
            <a:lvl1pPr defTabSz="457200">
              <a:lnSpc>
                <a:spcPts val="3600"/>
              </a:lnSpc>
              <a:spcBef>
                <a:spcPct val="0"/>
              </a:spcBef>
              <a:buNone/>
              <a:defRPr sz="3600" baseline="0">
                <a:solidFill>
                  <a:schemeClr val="accent3"/>
                </a:solidFill>
                <a:latin typeface="Arial Narrow"/>
                <a:ea typeface="+mj-ea"/>
                <a:cs typeface="Arial Narrow"/>
              </a:defRPr>
            </a:lvl1pPr>
          </a:lstStyle>
          <a:p>
            <a:pPr>
              <a:lnSpc>
                <a:spcPct val="100000"/>
              </a:lnSpc>
            </a:pPr>
            <a:r>
              <a:rPr lang="en-US" sz="1400" dirty="0">
                <a:solidFill>
                  <a:srgbClr val="1C75BC"/>
                </a:solidFill>
              </a:rPr>
              <a:t>2019 Regional Plan</a:t>
            </a:r>
          </a:p>
        </p:txBody>
      </p:sp>
      <p:cxnSp>
        <p:nvCxnSpPr>
          <p:cNvPr id="14" name="Straight Connector 13">
            <a:extLst>
              <a:ext uri="{FF2B5EF4-FFF2-40B4-BE49-F238E27FC236}">
                <a16:creationId xmlns:a16="http://schemas.microsoft.com/office/drawing/2014/main" id="{D2A30FAF-C87A-4C9E-9F4A-25B5B6317C45}"/>
              </a:ext>
            </a:extLst>
          </p:cNvPr>
          <p:cNvCxnSpPr>
            <a:cxnSpLocks/>
          </p:cNvCxnSpPr>
          <p:nvPr userDrawn="1"/>
        </p:nvCxnSpPr>
        <p:spPr>
          <a:xfrm flipH="1">
            <a:off x="6" y="6433041"/>
            <a:ext cx="10309549"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6ADB7291-98A8-4E0E-9F78-82BC5238B2A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3885" y="6202095"/>
            <a:ext cx="1574624" cy="588273"/>
          </a:xfrm>
          <a:prstGeom prst="rect">
            <a:avLst/>
          </a:prstGeom>
        </p:spPr>
      </p:pic>
    </p:spTree>
    <p:extLst>
      <p:ext uri="{BB962C8B-B14F-4D97-AF65-F5344CB8AC3E}">
        <p14:creationId xmlns:p14="http://schemas.microsoft.com/office/powerpoint/2010/main" val="2713557628"/>
      </p:ext>
    </p:extLst>
  </p:cSld>
  <p:clrMapOvr>
    <a:masterClrMapping/>
  </p:clrMapOvr>
  <p:extLst mod="1">
    <p:ext uri="{DCECCB84-F9BA-43D5-87BE-67443E8EF086}">
      <p15:sldGuideLst xmlns:p15="http://schemas.microsoft.com/office/powerpoint/2012/main">
        <p15:guide id="1" orient="horz" pos="456">
          <p15:clr>
            <a:srgbClr val="FBAE40"/>
          </p15:clr>
        </p15:guide>
        <p15:guide id="2" pos="2880">
          <p15:clr>
            <a:srgbClr val="FBAE40"/>
          </p15:clr>
        </p15:guide>
        <p15:guide id="3" pos="192">
          <p15:clr>
            <a:srgbClr val="FBAE40"/>
          </p15:clr>
        </p15:guide>
        <p15:guide id="4" orient="horz" pos="11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69B6-4E3E-4709-ABD3-82BFC68A7E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0E41CB-A34B-4E5C-8077-D61BC883E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5C4F3E-0F08-499B-A77C-E7078BE71672}"/>
              </a:ext>
            </a:extLst>
          </p:cNvPr>
          <p:cNvSpPr>
            <a:spLocks noGrp="1"/>
          </p:cNvSpPr>
          <p:nvPr>
            <p:ph type="dt" sz="half" idx="10"/>
          </p:nvPr>
        </p:nvSpPr>
        <p:spPr/>
        <p:txBody>
          <a:bodyPr/>
          <a:lstStyle/>
          <a:p>
            <a:fld id="{CC1BC1C9-D852-4743-8DC0-87EBF4909273}" type="datetimeFigureOut">
              <a:rPr lang="en-US" smtClean="0"/>
              <a:t>7/19/2018</a:t>
            </a:fld>
            <a:endParaRPr lang="en-US"/>
          </a:p>
        </p:txBody>
      </p:sp>
      <p:sp>
        <p:nvSpPr>
          <p:cNvPr id="5" name="Footer Placeholder 4">
            <a:extLst>
              <a:ext uri="{FF2B5EF4-FFF2-40B4-BE49-F238E27FC236}">
                <a16:creationId xmlns:a16="http://schemas.microsoft.com/office/drawing/2014/main" id="{BF311966-FC2D-494A-9E5C-FF2EE4CDE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7E173-C4AA-44A3-84B5-439B06F47857}"/>
              </a:ext>
            </a:extLst>
          </p:cNvPr>
          <p:cNvSpPr>
            <a:spLocks noGrp="1"/>
          </p:cNvSpPr>
          <p:nvPr>
            <p:ph type="sldNum" sz="quarter" idx="12"/>
          </p:nvPr>
        </p:nvSpPr>
        <p:spPr/>
        <p:txBody>
          <a:bodyPr/>
          <a:lstStyle/>
          <a:p>
            <a:fld id="{929D9CEC-7361-4058-8A94-E3A7D0CA1447}" type="slidenum">
              <a:rPr lang="en-US" smtClean="0"/>
              <a:t>‹#›</a:t>
            </a:fld>
            <a:endParaRPr lang="en-US"/>
          </a:p>
        </p:txBody>
      </p:sp>
    </p:spTree>
    <p:extLst>
      <p:ext uri="{BB962C8B-B14F-4D97-AF65-F5344CB8AC3E}">
        <p14:creationId xmlns:p14="http://schemas.microsoft.com/office/powerpoint/2010/main" val="311522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477D-DAAD-4133-9430-12C440F4D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26A9A-CFAD-4EE0-AA6A-6F5494E215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91CAB8-8499-432B-A7DB-E7CB96248B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2ED79C-C8F2-43AF-93D2-F7BB345ABF67}"/>
              </a:ext>
            </a:extLst>
          </p:cNvPr>
          <p:cNvSpPr>
            <a:spLocks noGrp="1"/>
          </p:cNvSpPr>
          <p:nvPr>
            <p:ph type="dt" sz="half" idx="10"/>
          </p:nvPr>
        </p:nvSpPr>
        <p:spPr/>
        <p:txBody>
          <a:bodyPr/>
          <a:lstStyle/>
          <a:p>
            <a:fld id="{CC1BC1C9-D852-4743-8DC0-87EBF4909273}" type="datetimeFigureOut">
              <a:rPr lang="en-US" smtClean="0"/>
              <a:t>7/19/2018</a:t>
            </a:fld>
            <a:endParaRPr lang="en-US"/>
          </a:p>
        </p:txBody>
      </p:sp>
      <p:sp>
        <p:nvSpPr>
          <p:cNvPr id="6" name="Footer Placeholder 5">
            <a:extLst>
              <a:ext uri="{FF2B5EF4-FFF2-40B4-BE49-F238E27FC236}">
                <a16:creationId xmlns:a16="http://schemas.microsoft.com/office/drawing/2014/main" id="{3218F12C-822B-40B0-8B6A-F9E5D546C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1ED481-62E8-4F75-BCA0-C749CF5D5975}"/>
              </a:ext>
            </a:extLst>
          </p:cNvPr>
          <p:cNvSpPr>
            <a:spLocks noGrp="1"/>
          </p:cNvSpPr>
          <p:nvPr>
            <p:ph type="sldNum" sz="quarter" idx="12"/>
          </p:nvPr>
        </p:nvSpPr>
        <p:spPr/>
        <p:txBody>
          <a:bodyPr/>
          <a:lstStyle/>
          <a:p>
            <a:fld id="{929D9CEC-7361-4058-8A94-E3A7D0CA1447}" type="slidenum">
              <a:rPr lang="en-US" smtClean="0"/>
              <a:t>‹#›</a:t>
            </a:fld>
            <a:endParaRPr lang="en-US"/>
          </a:p>
        </p:txBody>
      </p:sp>
    </p:spTree>
    <p:extLst>
      <p:ext uri="{BB962C8B-B14F-4D97-AF65-F5344CB8AC3E}">
        <p14:creationId xmlns:p14="http://schemas.microsoft.com/office/powerpoint/2010/main" val="111463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31AF-4FFC-4B01-9694-FFBCFC48E5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B573A3-C668-414B-875D-9EB43D9679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BDA5BF-4BFE-4FCF-AD0D-6E525596FE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C58E91-766A-4840-8038-8F05D417D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53A113-7847-47DA-94A8-A7523047572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ECB64E-1F8D-4DC4-924D-23B82A5E8D17}"/>
              </a:ext>
            </a:extLst>
          </p:cNvPr>
          <p:cNvSpPr>
            <a:spLocks noGrp="1"/>
          </p:cNvSpPr>
          <p:nvPr>
            <p:ph type="dt" sz="half" idx="10"/>
          </p:nvPr>
        </p:nvSpPr>
        <p:spPr/>
        <p:txBody>
          <a:bodyPr/>
          <a:lstStyle/>
          <a:p>
            <a:fld id="{CC1BC1C9-D852-4743-8DC0-87EBF4909273}" type="datetimeFigureOut">
              <a:rPr lang="en-US" smtClean="0"/>
              <a:t>7/19/2018</a:t>
            </a:fld>
            <a:endParaRPr lang="en-US"/>
          </a:p>
        </p:txBody>
      </p:sp>
      <p:sp>
        <p:nvSpPr>
          <p:cNvPr id="8" name="Footer Placeholder 7">
            <a:extLst>
              <a:ext uri="{FF2B5EF4-FFF2-40B4-BE49-F238E27FC236}">
                <a16:creationId xmlns:a16="http://schemas.microsoft.com/office/drawing/2014/main" id="{6B4500F9-5138-4B70-869F-0C94D99E4C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1BA2BE-A315-4084-83B7-72829F5F6432}"/>
              </a:ext>
            </a:extLst>
          </p:cNvPr>
          <p:cNvSpPr>
            <a:spLocks noGrp="1"/>
          </p:cNvSpPr>
          <p:nvPr>
            <p:ph type="sldNum" sz="quarter" idx="12"/>
          </p:nvPr>
        </p:nvSpPr>
        <p:spPr/>
        <p:txBody>
          <a:bodyPr/>
          <a:lstStyle/>
          <a:p>
            <a:fld id="{929D9CEC-7361-4058-8A94-E3A7D0CA1447}" type="slidenum">
              <a:rPr lang="en-US" smtClean="0"/>
              <a:t>‹#›</a:t>
            </a:fld>
            <a:endParaRPr lang="en-US"/>
          </a:p>
        </p:txBody>
      </p:sp>
    </p:spTree>
    <p:extLst>
      <p:ext uri="{BB962C8B-B14F-4D97-AF65-F5344CB8AC3E}">
        <p14:creationId xmlns:p14="http://schemas.microsoft.com/office/powerpoint/2010/main" val="200665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2DF4-A59A-4F39-8301-683FE5317D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0A0C6-E26B-4961-A69F-5BFDE6A83A38}"/>
              </a:ext>
            </a:extLst>
          </p:cNvPr>
          <p:cNvSpPr>
            <a:spLocks noGrp="1"/>
          </p:cNvSpPr>
          <p:nvPr>
            <p:ph type="dt" sz="half" idx="10"/>
          </p:nvPr>
        </p:nvSpPr>
        <p:spPr/>
        <p:txBody>
          <a:bodyPr/>
          <a:lstStyle/>
          <a:p>
            <a:fld id="{CC1BC1C9-D852-4743-8DC0-87EBF4909273}" type="datetimeFigureOut">
              <a:rPr lang="en-US" smtClean="0"/>
              <a:t>7/19/2018</a:t>
            </a:fld>
            <a:endParaRPr lang="en-US"/>
          </a:p>
        </p:txBody>
      </p:sp>
      <p:sp>
        <p:nvSpPr>
          <p:cNvPr id="4" name="Footer Placeholder 3">
            <a:extLst>
              <a:ext uri="{FF2B5EF4-FFF2-40B4-BE49-F238E27FC236}">
                <a16:creationId xmlns:a16="http://schemas.microsoft.com/office/drawing/2014/main" id="{229DECD7-7AAC-4684-A0C3-8E19D241F1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BFA809-5E14-461E-8B44-D865E863CF8F}"/>
              </a:ext>
            </a:extLst>
          </p:cNvPr>
          <p:cNvSpPr>
            <a:spLocks noGrp="1"/>
          </p:cNvSpPr>
          <p:nvPr>
            <p:ph type="sldNum" sz="quarter" idx="12"/>
          </p:nvPr>
        </p:nvSpPr>
        <p:spPr/>
        <p:txBody>
          <a:bodyPr/>
          <a:lstStyle/>
          <a:p>
            <a:fld id="{929D9CEC-7361-4058-8A94-E3A7D0CA1447}" type="slidenum">
              <a:rPr lang="en-US" smtClean="0"/>
              <a:t>‹#›</a:t>
            </a:fld>
            <a:endParaRPr lang="en-US"/>
          </a:p>
        </p:txBody>
      </p:sp>
    </p:spTree>
    <p:extLst>
      <p:ext uri="{BB962C8B-B14F-4D97-AF65-F5344CB8AC3E}">
        <p14:creationId xmlns:p14="http://schemas.microsoft.com/office/powerpoint/2010/main" val="867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C9F117-95E1-486C-932D-66F3F6453670}"/>
              </a:ext>
            </a:extLst>
          </p:cNvPr>
          <p:cNvSpPr>
            <a:spLocks noGrp="1"/>
          </p:cNvSpPr>
          <p:nvPr>
            <p:ph type="dt" sz="half" idx="10"/>
          </p:nvPr>
        </p:nvSpPr>
        <p:spPr/>
        <p:txBody>
          <a:bodyPr/>
          <a:lstStyle/>
          <a:p>
            <a:fld id="{CC1BC1C9-D852-4743-8DC0-87EBF4909273}" type="datetimeFigureOut">
              <a:rPr lang="en-US" smtClean="0"/>
              <a:t>7/19/2018</a:t>
            </a:fld>
            <a:endParaRPr lang="en-US"/>
          </a:p>
        </p:txBody>
      </p:sp>
      <p:sp>
        <p:nvSpPr>
          <p:cNvPr id="3" name="Footer Placeholder 2">
            <a:extLst>
              <a:ext uri="{FF2B5EF4-FFF2-40B4-BE49-F238E27FC236}">
                <a16:creationId xmlns:a16="http://schemas.microsoft.com/office/drawing/2014/main" id="{50AA744E-0989-4271-ADEE-4275F04BF6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A3447D-2524-41AC-96E2-A4A034FEA9B8}"/>
              </a:ext>
            </a:extLst>
          </p:cNvPr>
          <p:cNvSpPr>
            <a:spLocks noGrp="1"/>
          </p:cNvSpPr>
          <p:nvPr>
            <p:ph type="sldNum" sz="quarter" idx="12"/>
          </p:nvPr>
        </p:nvSpPr>
        <p:spPr/>
        <p:txBody>
          <a:bodyPr/>
          <a:lstStyle/>
          <a:p>
            <a:fld id="{929D9CEC-7361-4058-8A94-E3A7D0CA1447}" type="slidenum">
              <a:rPr lang="en-US" smtClean="0"/>
              <a:t>‹#›</a:t>
            </a:fld>
            <a:endParaRPr lang="en-US"/>
          </a:p>
        </p:txBody>
      </p:sp>
    </p:spTree>
    <p:extLst>
      <p:ext uri="{BB962C8B-B14F-4D97-AF65-F5344CB8AC3E}">
        <p14:creationId xmlns:p14="http://schemas.microsoft.com/office/powerpoint/2010/main" val="365775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46E8-FF19-4251-882F-445EAD3C95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99D640-7FE6-4D6E-A659-580FA42EAC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8BC886-3C51-4278-9784-04E9450A3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E2D938-99E1-48B6-819C-81C79474920E}"/>
              </a:ext>
            </a:extLst>
          </p:cNvPr>
          <p:cNvSpPr>
            <a:spLocks noGrp="1"/>
          </p:cNvSpPr>
          <p:nvPr>
            <p:ph type="dt" sz="half" idx="10"/>
          </p:nvPr>
        </p:nvSpPr>
        <p:spPr/>
        <p:txBody>
          <a:bodyPr/>
          <a:lstStyle/>
          <a:p>
            <a:fld id="{CC1BC1C9-D852-4743-8DC0-87EBF4909273}" type="datetimeFigureOut">
              <a:rPr lang="en-US" smtClean="0"/>
              <a:t>7/19/2018</a:t>
            </a:fld>
            <a:endParaRPr lang="en-US"/>
          </a:p>
        </p:txBody>
      </p:sp>
      <p:sp>
        <p:nvSpPr>
          <p:cNvPr id="6" name="Footer Placeholder 5">
            <a:extLst>
              <a:ext uri="{FF2B5EF4-FFF2-40B4-BE49-F238E27FC236}">
                <a16:creationId xmlns:a16="http://schemas.microsoft.com/office/drawing/2014/main" id="{EA7C22E9-23FC-491F-8460-8BC0649F0A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41834-E9F2-45CA-9FEC-30D9B1901905}"/>
              </a:ext>
            </a:extLst>
          </p:cNvPr>
          <p:cNvSpPr>
            <a:spLocks noGrp="1"/>
          </p:cNvSpPr>
          <p:nvPr>
            <p:ph type="sldNum" sz="quarter" idx="12"/>
          </p:nvPr>
        </p:nvSpPr>
        <p:spPr/>
        <p:txBody>
          <a:bodyPr/>
          <a:lstStyle/>
          <a:p>
            <a:fld id="{929D9CEC-7361-4058-8A94-E3A7D0CA1447}" type="slidenum">
              <a:rPr lang="en-US" smtClean="0"/>
              <a:t>‹#›</a:t>
            </a:fld>
            <a:endParaRPr lang="en-US"/>
          </a:p>
        </p:txBody>
      </p:sp>
    </p:spTree>
    <p:extLst>
      <p:ext uri="{BB962C8B-B14F-4D97-AF65-F5344CB8AC3E}">
        <p14:creationId xmlns:p14="http://schemas.microsoft.com/office/powerpoint/2010/main" val="13522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852D2-D42F-48AD-8A17-3A3F494631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614DB7-1BB0-4BA6-9B6D-5B224D9DA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D9FBB8-E3E8-4773-A0F3-408439F0A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4544AD-317A-4659-8810-327E578FF6E3}"/>
              </a:ext>
            </a:extLst>
          </p:cNvPr>
          <p:cNvSpPr>
            <a:spLocks noGrp="1"/>
          </p:cNvSpPr>
          <p:nvPr>
            <p:ph type="dt" sz="half" idx="10"/>
          </p:nvPr>
        </p:nvSpPr>
        <p:spPr/>
        <p:txBody>
          <a:bodyPr/>
          <a:lstStyle/>
          <a:p>
            <a:fld id="{CC1BC1C9-D852-4743-8DC0-87EBF4909273}" type="datetimeFigureOut">
              <a:rPr lang="en-US" smtClean="0"/>
              <a:t>7/19/2018</a:t>
            </a:fld>
            <a:endParaRPr lang="en-US"/>
          </a:p>
        </p:txBody>
      </p:sp>
      <p:sp>
        <p:nvSpPr>
          <p:cNvPr id="6" name="Footer Placeholder 5">
            <a:extLst>
              <a:ext uri="{FF2B5EF4-FFF2-40B4-BE49-F238E27FC236}">
                <a16:creationId xmlns:a16="http://schemas.microsoft.com/office/drawing/2014/main" id="{1B5C61B7-CEB5-4257-99BC-7F7BCE668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08730-1769-452A-9D0B-302D643E8A08}"/>
              </a:ext>
            </a:extLst>
          </p:cNvPr>
          <p:cNvSpPr>
            <a:spLocks noGrp="1"/>
          </p:cNvSpPr>
          <p:nvPr>
            <p:ph type="sldNum" sz="quarter" idx="12"/>
          </p:nvPr>
        </p:nvSpPr>
        <p:spPr/>
        <p:txBody>
          <a:bodyPr/>
          <a:lstStyle/>
          <a:p>
            <a:fld id="{929D9CEC-7361-4058-8A94-E3A7D0CA1447}" type="slidenum">
              <a:rPr lang="en-US" smtClean="0"/>
              <a:t>‹#›</a:t>
            </a:fld>
            <a:endParaRPr lang="en-US"/>
          </a:p>
        </p:txBody>
      </p:sp>
    </p:spTree>
    <p:extLst>
      <p:ext uri="{BB962C8B-B14F-4D97-AF65-F5344CB8AC3E}">
        <p14:creationId xmlns:p14="http://schemas.microsoft.com/office/powerpoint/2010/main" val="284710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85DA05-0DED-471B-AF66-E2453046B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0E2F6F-CBD2-46ED-A41B-6D102A3F4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18848-4173-48F9-9674-33828A0376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BC1C9-D852-4743-8DC0-87EBF4909273}" type="datetimeFigureOut">
              <a:rPr lang="en-US" smtClean="0"/>
              <a:t>7/19/2018</a:t>
            </a:fld>
            <a:endParaRPr lang="en-US"/>
          </a:p>
        </p:txBody>
      </p:sp>
      <p:sp>
        <p:nvSpPr>
          <p:cNvPr id="5" name="Footer Placeholder 4">
            <a:extLst>
              <a:ext uri="{FF2B5EF4-FFF2-40B4-BE49-F238E27FC236}">
                <a16:creationId xmlns:a16="http://schemas.microsoft.com/office/drawing/2014/main" id="{707F57A7-7959-415F-A30A-F0B877301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5ABFDD-C1F3-4A96-A63F-8EC10E310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D9CEC-7361-4058-8A94-E3A7D0CA1447}" type="slidenum">
              <a:rPr lang="en-US" smtClean="0"/>
              <a:t>‹#›</a:t>
            </a:fld>
            <a:endParaRPr lang="en-US"/>
          </a:p>
        </p:txBody>
      </p:sp>
    </p:spTree>
    <p:extLst>
      <p:ext uri="{BB962C8B-B14F-4D97-AF65-F5344CB8AC3E}">
        <p14:creationId xmlns:p14="http://schemas.microsoft.com/office/powerpoint/2010/main" val="168953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46887" y="307571"/>
            <a:ext cx="8753271" cy="989214"/>
          </a:xfrm>
          <a:prstGeom prst="rect">
            <a:avLst/>
          </a:prstGeom>
        </p:spPr>
        <p:txBody>
          <a:bodyPr vert="horz" lIns="91440" tIns="45720" rIns="91440" bIns="45720" rtlCol="0" anchor="b">
            <a:normAutofit/>
          </a:bodyPr>
          <a:lstStyle/>
          <a:p>
            <a:endParaRPr lang="en-US" dirty="0"/>
          </a:p>
        </p:txBody>
      </p:sp>
      <p:sp>
        <p:nvSpPr>
          <p:cNvPr id="14" name="Text Placeholder 2"/>
          <p:cNvSpPr>
            <a:spLocks noGrp="1"/>
          </p:cNvSpPr>
          <p:nvPr>
            <p:ph type="body" idx="1"/>
          </p:nvPr>
        </p:nvSpPr>
        <p:spPr>
          <a:xfrm>
            <a:off x="1105787" y="1698245"/>
            <a:ext cx="10441173" cy="44645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6"/>
          <p:cNvSpPr>
            <a:spLocks noGrp="1"/>
          </p:cNvSpPr>
          <p:nvPr>
            <p:ph type="dt" sz="half" idx="2"/>
          </p:nvPr>
        </p:nvSpPr>
        <p:spPr>
          <a:xfrm>
            <a:off x="10221433" y="6327852"/>
            <a:ext cx="1325528" cy="365124"/>
          </a:xfrm>
          <a:prstGeom prst="rect">
            <a:avLst/>
          </a:prstGeom>
        </p:spPr>
        <p:txBody>
          <a:bodyPr/>
          <a:lstStyle>
            <a:lvl1pPr>
              <a:defRPr>
                <a:solidFill>
                  <a:srgbClr val="00627D"/>
                </a:solidFill>
                <a:latin typeface="Miso" charset="0"/>
                <a:ea typeface="Miso" charset="0"/>
                <a:cs typeface="Miso" charset="0"/>
              </a:defRPr>
            </a:lvl1pPr>
          </a:lstStyle>
          <a:p>
            <a:fld id="{EF6E8BAD-1D66-694E-A497-7B7D5680A89A}" type="datetimeFigureOut">
              <a:rPr lang="en-US" smtClean="0"/>
              <a:pPr/>
              <a:t>7/19/2018</a:t>
            </a:fld>
            <a:endParaRPr lang="en-US" dirty="0"/>
          </a:p>
        </p:txBody>
      </p:sp>
      <p:sp>
        <p:nvSpPr>
          <p:cNvPr id="16" name="Footer Placeholder 7"/>
          <p:cNvSpPr>
            <a:spLocks noGrp="1"/>
          </p:cNvSpPr>
          <p:nvPr>
            <p:ph type="ftr" sz="quarter" idx="3"/>
          </p:nvPr>
        </p:nvSpPr>
        <p:spPr>
          <a:xfrm>
            <a:off x="7914169" y="6327852"/>
            <a:ext cx="1915633" cy="365124"/>
          </a:xfrm>
          <a:prstGeom prst="rect">
            <a:avLst/>
          </a:prstGeom>
        </p:spPr>
        <p:txBody>
          <a:bodyPr/>
          <a:lstStyle>
            <a:lvl1pPr>
              <a:defRPr>
                <a:solidFill>
                  <a:srgbClr val="00627D"/>
                </a:solidFill>
                <a:latin typeface="Miso" charset="0"/>
                <a:ea typeface="Miso" charset="0"/>
                <a:cs typeface="Miso" charset="0"/>
              </a:defRPr>
            </a:lvl1pPr>
          </a:lstStyle>
          <a:p>
            <a:r>
              <a:rPr lang="en-US" dirty="0"/>
              <a:t>londongroup.com</a:t>
            </a:r>
          </a:p>
        </p:txBody>
      </p:sp>
      <p:pic>
        <p:nvPicPr>
          <p:cNvPr id="7" name="Picture 6"/>
          <p:cNvPicPr>
            <a:picLocks noChangeAspect="1"/>
          </p:cNvPicPr>
          <p:nvPr userDrawn="1"/>
        </p:nvPicPr>
        <p:blipFill>
          <a:blip r:embed="rId4"/>
          <a:stretch>
            <a:fillRect/>
          </a:stretch>
        </p:blipFill>
        <p:spPr>
          <a:xfrm>
            <a:off x="9033143" y="-32340"/>
            <a:ext cx="3161639" cy="1592908"/>
          </a:xfrm>
          <a:prstGeom prst="rect">
            <a:avLst/>
          </a:prstGeom>
        </p:spPr>
      </p:pic>
    </p:spTree>
    <p:extLst>
      <p:ext uri="{BB962C8B-B14F-4D97-AF65-F5344CB8AC3E}">
        <p14:creationId xmlns:p14="http://schemas.microsoft.com/office/powerpoint/2010/main" val="3196355129"/>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685800" rtl="0" eaLnBrk="1" latinLnBrk="0" hangingPunct="1">
        <a:lnSpc>
          <a:spcPct val="90000"/>
        </a:lnSpc>
        <a:spcBef>
          <a:spcPct val="0"/>
        </a:spcBef>
        <a:buNone/>
        <a:defRPr sz="2800" b="0" i="0" kern="1200">
          <a:solidFill>
            <a:srgbClr val="00627D"/>
          </a:solidFill>
          <a:latin typeface="Museo Sans 300" panose="02000000000000000000" pitchFamily="50" charset="0"/>
          <a:ea typeface="Museo Sans 300" panose="02000000000000000000" pitchFamily="50" charset="0"/>
          <a:cs typeface="Museo Sans 300" panose="02000000000000000000" pitchFamily="50"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lumMod val="65000"/>
              <a:lumOff val="35000"/>
            </a:schemeClr>
          </a:solidFill>
          <a:latin typeface="Museo Sans 300" charset="0"/>
          <a:ea typeface="Museo Sans 300" charset="0"/>
          <a:cs typeface="Museo Sans 300" charset="0"/>
        </a:defRPr>
      </a:lvl1pPr>
      <a:lvl2pPr marL="514350" indent="-171450" algn="l" defTabSz="685800" rtl="0" eaLnBrk="1" latinLnBrk="0" hangingPunct="1">
        <a:lnSpc>
          <a:spcPct val="90000"/>
        </a:lnSpc>
        <a:spcBef>
          <a:spcPts val="375"/>
        </a:spcBef>
        <a:buFont typeface="Arial"/>
        <a:buChar char="•"/>
        <a:defRPr sz="1800" b="0" i="0" kern="1200">
          <a:solidFill>
            <a:schemeClr val="tx1">
              <a:lumMod val="65000"/>
              <a:lumOff val="35000"/>
            </a:schemeClr>
          </a:solidFill>
          <a:latin typeface="Museo Sans 300" charset="0"/>
          <a:ea typeface="Museo Sans 300" charset="0"/>
          <a:cs typeface="Museo Sans 300" charset="0"/>
        </a:defRPr>
      </a:lvl2pPr>
      <a:lvl3pPr marL="857250" indent="-171450" algn="l" defTabSz="685800" rtl="0" eaLnBrk="1" latinLnBrk="0" hangingPunct="1">
        <a:lnSpc>
          <a:spcPct val="90000"/>
        </a:lnSpc>
        <a:spcBef>
          <a:spcPts val="375"/>
        </a:spcBef>
        <a:buFont typeface="Arial"/>
        <a:buChar char="•"/>
        <a:defRPr sz="1500" b="0" i="0" kern="1200">
          <a:solidFill>
            <a:schemeClr val="tx1">
              <a:lumMod val="65000"/>
              <a:lumOff val="35000"/>
            </a:schemeClr>
          </a:solidFill>
          <a:latin typeface="Museo Sans 300" charset="0"/>
          <a:ea typeface="Museo Sans 300" charset="0"/>
          <a:cs typeface="Museo Sans 300" charset="0"/>
        </a:defRPr>
      </a:lvl3pPr>
      <a:lvl4pPr marL="1200150" indent="-171450" algn="l" defTabSz="685800" rtl="0" eaLnBrk="1" latinLnBrk="0" hangingPunct="1">
        <a:lnSpc>
          <a:spcPct val="90000"/>
        </a:lnSpc>
        <a:spcBef>
          <a:spcPts val="375"/>
        </a:spcBef>
        <a:buFont typeface="Arial"/>
        <a:buChar char="•"/>
        <a:defRPr sz="1350" b="0" i="0" kern="1200">
          <a:solidFill>
            <a:schemeClr val="tx1">
              <a:lumMod val="65000"/>
              <a:lumOff val="35000"/>
            </a:schemeClr>
          </a:solidFill>
          <a:latin typeface="Museo Sans 300" charset="0"/>
          <a:ea typeface="Museo Sans 300" charset="0"/>
          <a:cs typeface="Museo Sans 300" charset="0"/>
        </a:defRPr>
      </a:lvl4pPr>
      <a:lvl5pPr marL="1543050" indent="-171450" algn="l" defTabSz="685800" rtl="0" eaLnBrk="1" latinLnBrk="0" hangingPunct="1">
        <a:lnSpc>
          <a:spcPct val="90000"/>
        </a:lnSpc>
        <a:spcBef>
          <a:spcPts val="375"/>
        </a:spcBef>
        <a:buFont typeface="Arial"/>
        <a:buChar char="•"/>
        <a:defRPr sz="1350" b="0" i="0" kern="1200">
          <a:solidFill>
            <a:schemeClr val="tx1">
              <a:lumMod val="65000"/>
              <a:lumOff val="35000"/>
            </a:schemeClr>
          </a:solidFill>
          <a:latin typeface="Museo Sans 300" charset="0"/>
          <a:ea typeface="Museo Sans 300" charset="0"/>
          <a:cs typeface="Museo Sans 300"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D007ED-54CA-4338-9E03-154FC040037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2" name="Title Placeholder 1"/>
          <p:cNvSpPr>
            <a:spLocks noGrp="1"/>
          </p:cNvSpPr>
          <p:nvPr>
            <p:ph type="title"/>
          </p:nvPr>
        </p:nvSpPr>
        <p:spPr>
          <a:xfrm>
            <a:off x="190762" y="503859"/>
            <a:ext cx="11152001" cy="69432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90762" y="1292773"/>
            <a:ext cx="11143593" cy="50575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endParaRPr lang="en-US" dirty="0"/>
          </a:p>
        </p:txBody>
      </p:sp>
      <p:sp>
        <p:nvSpPr>
          <p:cNvPr id="12" name="Oval 11">
            <a:extLst>
              <a:ext uri="{FF2B5EF4-FFF2-40B4-BE49-F238E27FC236}">
                <a16:creationId xmlns:a16="http://schemas.microsoft.com/office/drawing/2014/main" id="{2E4CABFE-AA97-4F89-8D4B-2D7FA764CBEF}"/>
              </a:ext>
            </a:extLst>
          </p:cNvPr>
          <p:cNvSpPr>
            <a:spLocks noChangeAspect="1"/>
          </p:cNvSpPr>
          <p:nvPr userDrawn="1"/>
        </p:nvSpPr>
        <p:spPr>
          <a:xfrm>
            <a:off x="11687493" y="6526917"/>
            <a:ext cx="365760" cy="27432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ysClr val="windowText" lastClr="000000"/>
                </a:solidFill>
              </a:ln>
            </a:endParaRPr>
          </a:p>
        </p:txBody>
      </p:sp>
      <p:pic>
        <p:nvPicPr>
          <p:cNvPr id="14" name="Picture 13">
            <a:extLst>
              <a:ext uri="{FF2B5EF4-FFF2-40B4-BE49-F238E27FC236}">
                <a16:creationId xmlns:a16="http://schemas.microsoft.com/office/drawing/2014/main" id="{8B727464-DA65-4FD9-B940-B2E0E834389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888718" y="142752"/>
            <a:ext cx="1223252" cy="169216"/>
          </a:xfrm>
          <a:prstGeom prst="rect">
            <a:avLst/>
          </a:prstGeom>
        </p:spPr>
      </p:pic>
      <p:sp>
        <p:nvSpPr>
          <p:cNvPr id="15" name="Slide Number Placeholder 5">
            <a:extLst>
              <a:ext uri="{FF2B5EF4-FFF2-40B4-BE49-F238E27FC236}">
                <a16:creationId xmlns:a16="http://schemas.microsoft.com/office/drawing/2014/main" id="{38127849-6F4B-49E6-8667-420865CB390A}"/>
              </a:ext>
            </a:extLst>
          </p:cNvPr>
          <p:cNvSpPr>
            <a:spLocks noGrp="1"/>
          </p:cNvSpPr>
          <p:nvPr>
            <p:ph type="sldNum" sz="quarter" idx="4"/>
          </p:nvPr>
        </p:nvSpPr>
        <p:spPr>
          <a:xfrm>
            <a:off x="11662278" y="6473958"/>
            <a:ext cx="423041" cy="365125"/>
          </a:xfrm>
          <a:prstGeom prst="rect">
            <a:avLst/>
          </a:prstGeom>
        </p:spPr>
        <p:txBody>
          <a:bodyPr vert="horz" lIns="91440" tIns="45720" rIns="91440" bIns="45720" rtlCol="0" anchor="ctr"/>
          <a:lstStyle>
            <a:lvl1pPr algn="ctr">
              <a:defRPr sz="900">
                <a:solidFill>
                  <a:schemeClr val="bg1"/>
                </a:solidFill>
              </a:defRPr>
            </a:lvl1pPr>
          </a:lstStyle>
          <a:p>
            <a:fld id="{5E755DDB-E5AD-41A6-9750-3D6DC711EDF2}" type="slidenum">
              <a:rPr lang="en-US" smtClean="0"/>
              <a:pPr/>
              <a:t>‹#›</a:t>
            </a:fld>
            <a:endParaRPr lang="en-US" dirty="0"/>
          </a:p>
        </p:txBody>
      </p:sp>
    </p:spTree>
    <p:extLst>
      <p:ext uri="{BB962C8B-B14F-4D97-AF65-F5344CB8AC3E}">
        <p14:creationId xmlns:p14="http://schemas.microsoft.com/office/powerpoint/2010/main" val="222392679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B0F0"/>
        </a:buClr>
        <a:buSzPct val="87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F0"/>
        </a:buClr>
        <a:buSzPct val="87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4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AF50D90-1B69-4F9F-B572-F1E76EBD2ECE}"/>
              </a:ext>
            </a:extLst>
          </p:cNvPr>
          <p:cNvPicPr/>
          <p:nvPr/>
        </p:nvPicPr>
        <p:blipFill>
          <a:blip r:embed="rId2">
            <a:extLst>
              <a:ext uri="{BEBA8EAE-BF5A-486C-A8C5-ECC9F3942E4B}">
                <a14:imgProps xmlns:a14="http://schemas.microsoft.com/office/drawing/2010/main">
                  <a14:imgLayer>
                    <a14:imgEffect>
                      <a14:artisticTexturizer/>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77012" y="480060"/>
            <a:ext cx="11237976" cy="5897880"/>
          </a:xfrm>
          <a:prstGeom prst="rect">
            <a:avLst/>
          </a:prstGeom>
        </p:spPr>
      </p:pic>
      <p:sp>
        <p:nvSpPr>
          <p:cNvPr id="2" name="TextBox 1">
            <a:extLst>
              <a:ext uri="{FF2B5EF4-FFF2-40B4-BE49-F238E27FC236}">
                <a16:creationId xmlns:a16="http://schemas.microsoft.com/office/drawing/2014/main" id="{E2FB822E-8232-45F0-AFB0-A640D6354610}"/>
              </a:ext>
            </a:extLst>
          </p:cNvPr>
          <p:cNvSpPr txBox="1"/>
          <p:nvPr/>
        </p:nvSpPr>
        <p:spPr>
          <a:xfrm>
            <a:off x="970156" y="1351722"/>
            <a:ext cx="10314878" cy="769441"/>
          </a:xfrm>
          <a:prstGeom prst="rect">
            <a:avLst/>
          </a:prstGeom>
          <a:noFill/>
        </p:spPr>
        <p:txBody>
          <a:bodyPr wrap="square" rtlCol="0">
            <a:spAutoFit/>
          </a:bodyPr>
          <a:lstStyle/>
          <a:p>
            <a:pPr algn="ctr"/>
            <a:r>
              <a:rPr lang="en-US" sz="4400" dirty="0">
                <a:solidFill>
                  <a:schemeClr val="bg1"/>
                </a:solidFill>
              </a:rPr>
              <a:t>2018 North County Housing Summit</a:t>
            </a:r>
          </a:p>
        </p:txBody>
      </p:sp>
    </p:spTree>
    <p:extLst>
      <p:ext uri="{BB962C8B-B14F-4D97-AF65-F5344CB8AC3E}">
        <p14:creationId xmlns:p14="http://schemas.microsoft.com/office/powerpoint/2010/main" val="369891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AFA4-CE37-4216-A3BB-69BC68BFB200}"/>
              </a:ext>
            </a:extLst>
          </p:cNvPr>
          <p:cNvSpPr>
            <a:spLocks noGrp="1"/>
          </p:cNvSpPr>
          <p:nvPr>
            <p:ph type="title"/>
          </p:nvPr>
        </p:nvSpPr>
        <p:spPr/>
        <p:txBody>
          <a:bodyPr/>
          <a:lstStyle/>
          <a:p>
            <a:r>
              <a:rPr lang="en-US" dirty="0"/>
              <a:t>Total Population Forecast Range</a:t>
            </a:r>
          </a:p>
        </p:txBody>
      </p:sp>
      <p:graphicFrame>
        <p:nvGraphicFramePr>
          <p:cNvPr id="9" name="Content Placeholder 8">
            <a:extLst>
              <a:ext uri="{FF2B5EF4-FFF2-40B4-BE49-F238E27FC236}">
                <a16:creationId xmlns:a16="http://schemas.microsoft.com/office/drawing/2014/main" id="{DCEDB690-5DC3-481B-A4B2-F0C2D03E2F6F}"/>
              </a:ext>
            </a:extLst>
          </p:cNvPr>
          <p:cNvGraphicFramePr>
            <a:graphicFrameLocks noGrp="1"/>
          </p:cNvGraphicFramePr>
          <p:nvPr>
            <p:ph idx="1"/>
            <p:extLst/>
          </p:nvPr>
        </p:nvGraphicFramePr>
        <p:xfrm>
          <a:off x="1825926" y="1198179"/>
          <a:ext cx="7602723" cy="52757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F1C9D17-961F-4808-9953-2764329BB3DA}"/>
              </a:ext>
            </a:extLst>
          </p:cNvPr>
          <p:cNvSpPr>
            <a:spLocks noGrp="1"/>
          </p:cNvSpPr>
          <p:nvPr>
            <p:ph type="sldNum" sz="quarter" idx="12"/>
          </p:nvPr>
        </p:nvSpPr>
        <p:spPr>
          <a:xfrm>
            <a:off x="10252365" y="6465569"/>
            <a:ext cx="335625" cy="365125"/>
          </a:xfrm>
        </p:spPr>
        <p:txBody>
          <a:bodyPr/>
          <a:lstStyle/>
          <a:p>
            <a:pPr defTabSz="457200"/>
            <a:fld id="{5E755DDB-E5AD-41A6-9750-3D6DC711EDF2}" type="slidenum">
              <a:rPr lang="en-US">
                <a:solidFill>
                  <a:prstClr val="white"/>
                </a:solidFill>
              </a:rPr>
              <a:pPr defTabSz="457200"/>
              <a:t>10</a:t>
            </a:fld>
            <a:endParaRPr lang="en-US" dirty="0">
              <a:solidFill>
                <a:prstClr val="white"/>
              </a:solidFill>
            </a:endParaRPr>
          </a:p>
        </p:txBody>
      </p:sp>
      <p:grpSp>
        <p:nvGrpSpPr>
          <p:cNvPr id="3" name="Group 2">
            <a:extLst>
              <a:ext uri="{FF2B5EF4-FFF2-40B4-BE49-F238E27FC236}">
                <a16:creationId xmlns:a16="http://schemas.microsoft.com/office/drawing/2014/main" id="{18E1BA8E-698E-40CB-A951-D8D4DE9B9F72}"/>
              </a:ext>
            </a:extLst>
          </p:cNvPr>
          <p:cNvGrpSpPr/>
          <p:nvPr/>
        </p:nvGrpSpPr>
        <p:grpSpPr>
          <a:xfrm>
            <a:off x="9152918" y="851020"/>
            <a:ext cx="1978563" cy="1287891"/>
            <a:chOff x="7719690" y="1256886"/>
            <a:chExt cx="1978563" cy="1184511"/>
          </a:xfrm>
        </p:grpSpPr>
        <p:sp>
          <p:nvSpPr>
            <p:cNvPr id="6" name="TextBox 1">
              <a:extLst>
                <a:ext uri="{FF2B5EF4-FFF2-40B4-BE49-F238E27FC236}">
                  <a16:creationId xmlns:a16="http://schemas.microsoft.com/office/drawing/2014/main" id="{267AF08F-5820-4B09-9332-FCE9E0429E30}"/>
                </a:ext>
              </a:extLst>
            </p:cNvPr>
            <p:cNvSpPr txBox="1"/>
            <p:nvPr/>
          </p:nvSpPr>
          <p:spPr>
            <a:xfrm>
              <a:off x="7958262" y="1719322"/>
              <a:ext cx="1362276" cy="2264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1800" dirty="0">
                  <a:solidFill>
                    <a:prstClr val="black"/>
                  </a:solidFill>
                  <a:latin typeface="Calibri" panose="020F0502020204030204"/>
                </a:rPr>
                <a:t>4.3 mil</a:t>
              </a:r>
            </a:p>
          </p:txBody>
        </p:sp>
        <p:sp>
          <p:nvSpPr>
            <p:cNvPr id="7" name="TextBox 1">
              <a:extLst>
                <a:ext uri="{FF2B5EF4-FFF2-40B4-BE49-F238E27FC236}">
                  <a16:creationId xmlns:a16="http://schemas.microsoft.com/office/drawing/2014/main" id="{DDA0E25A-C3DB-4FA6-A6DA-35AF98E86BA2}"/>
                </a:ext>
              </a:extLst>
            </p:cNvPr>
            <p:cNvSpPr txBox="1"/>
            <p:nvPr/>
          </p:nvSpPr>
          <p:spPr>
            <a:xfrm>
              <a:off x="7958262" y="1988523"/>
              <a:ext cx="1739991" cy="2264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1800" b="1" dirty="0">
                  <a:solidFill>
                    <a:prstClr val="black"/>
                  </a:solidFill>
                  <a:latin typeface="Calibri" panose="020F0502020204030204"/>
                </a:rPr>
                <a:t>4.0 mil</a:t>
              </a:r>
            </a:p>
          </p:txBody>
        </p:sp>
        <p:sp>
          <p:nvSpPr>
            <p:cNvPr id="8" name="TextBox 1">
              <a:extLst>
                <a:ext uri="{FF2B5EF4-FFF2-40B4-BE49-F238E27FC236}">
                  <a16:creationId xmlns:a16="http://schemas.microsoft.com/office/drawing/2014/main" id="{4D83C6C2-4EA5-45EC-8121-35EBA0E91169}"/>
                </a:ext>
              </a:extLst>
            </p:cNvPr>
            <p:cNvSpPr txBox="1"/>
            <p:nvPr/>
          </p:nvSpPr>
          <p:spPr>
            <a:xfrm>
              <a:off x="7958262" y="2214960"/>
              <a:ext cx="1362276" cy="2264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1800" dirty="0">
                  <a:solidFill>
                    <a:prstClr val="black"/>
                  </a:solidFill>
                  <a:latin typeface="Calibri" panose="020F0502020204030204"/>
                </a:rPr>
                <a:t>3.7 mil</a:t>
              </a:r>
            </a:p>
          </p:txBody>
        </p:sp>
        <p:sp>
          <p:nvSpPr>
            <p:cNvPr id="10" name="TextBox 9">
              <a:extLst>
                <a:ext uri="{FF2B5EF4-FFF2-40B4-BE49-F238E27FC236}">
                  <a16:creationId xmlns:a16="http://schemas.microsoft.com/office/drawing/2014/main" id="{D059E748-2A82-4607-A4E6-817F6669EC6A}"/>
                </a:ext>
              </a:extLst>
            </p:cNvPr>
            <p:cNvSpPr txBox="1"/>
            <p:nvPr/>
          </p:nvSpPr>
          <p:spPr>
            <a:xfrm>
              <a:off x="7819024" y="1256886"/>
              <a:ext cx="773673" cy="339685"/>
            </a:xfrm>
            <a:prstGeom prst="rect">
              <a:avLst/>
            </a:prstGeom>
            <a:noFill/>
          </p:spPr>
          <p:txBody>
            <a:bodyPr wrap="none" rtlCol="0">
              <a:spAutoFit/>
            </a:bodyPr>
            <a:lstStyle/>
            <a:p>
              <a:pPr defTabSz="457200"/>
              <a:r>
                <a:rPr lang="en-US" b="1" u="sng" dirty="0">
                  <a:solidFill>
                    <a:prstClr val="black"/>
                  </a:solidFill>
                  <a:latin typeface="Calibri" panose="020F0502020204030204"/>
                </a:rPr>
                <a:t>Range</a:t>
              </a:r>
            </a:p>
          </p:txBody>
        </p:sp>
        <p:sp>
          <p:nvSpPr>
            <p:cNvPr id="5" name="Right Brace 4">
              <a:extLst>
                <a:ext uri="{FF2B5EF4-FFF2-40B4-BE49-F238E27FC236}">
                  <a16:creationId xmlns:a16="http://schemas.microsoft.com/office/drawing/2014/main" id="{CD4F3DA1-FAB4-4CD0-B152-B9629695C7FC}"/>
                </a:ext>
              </a:extLst>
            </p:cNvPr>
            <p:cNvSpPr/>
            <p:nvPr/>
          </p:nvSpPr>
          <p:spPr>
            <a:xfrm>
              <a:off x="7719690" y="1945759"/>
              <a:ext cx="184958" cy="475524"/>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panose="020F0502020204030204"/>
              </a:endParaRPr>
            </a:p>
          </p:txBody>
        </p:sp>
      </p:grpSp>
      <p:sp>
        <p:nvSpPr>
          <p:cNvPr id="12" name="Freeform: Shape 11">
            <a:extLst>
              <a:ext uri="{FF2B5EF4-FFF2-40B4-BE49-F238E27FC236}">
                <a16:creationId xmlns:a16="http://schemas.microsoft.com/office/drawing/2014/main" id="{7D4F56FB-39BE-4D3A-8079-9D56B509962A}"/>
              </a:ext>
            </a:extLst>
          </p:cNvPr>
          <p:cNvSpPr/>
          <p:nvPr/>
        </p:nvSpPr>
        <p:spPr>
          <a:xfrm>
            <a:off x="6537307" y="1601140"/>
            <a:ext cx="2615610" cy="829340"/>
          </a:xfrm>
          <a:custGeom>
            <a:avLst/>
            <a:gdLst>
              <a:gd name="connsiteX0" fmla="*/ 2615609 w 2615609"/>
              <a:gd name="connsiteY0" fmla="*/ 0 h 797442"/>
              <a:gd name="connsiteX1" fmla="*/ 2615609 w 2615609"/>
              <a:gd name="connsiteY1" fmla="*/ 520995 h 797442"/>
              <a:gd name="connsiteX2" fmla="*/ 10632 w 2615609"/>
              <a:gd name="connsiteY2" fmla="*/ 797442 h 797442"/>
              <a:gd name="connsiteX3" fmla="*/ 21265 w 2615609"/>
              <a:gd name="connsiteY3" fmla="*/ 765544 h 797442"/>
              <a:gd name="connsiteX4" fmla="*/ 0 w 2615609"/>
              <a:gd name="connsiteY4" fmla="*/ 754911 h 797442"/>
              <a:gd name="connsiteX5" fmla="*/ 2615609 w 2615609"/>
              <a:gd name="connsiteY5" fmla="*/ 0 h 797442"/>
              <a:gd name="connsiteX0" fmla="*/ 2604977 w 2615610"/>
              <a:gd name="connsiteY0" fmla="*/ 31898 h 829340"/>
              <a:gd name="connsiteX1" fmla="*/ 2604977 w 2615610"/>
              <a:gd name="connsiteY1" fmla="*/ 552893 h 829340"/>
              <a:gd name="connsiteX2" fmla="*/ 0 w 2615610"/>
              <a:gd name="connsiteY2" fmla="*/ 829340 h 829340"/>
              <a:gd name="connsiteX3" fmla="*/ 10633 w 2615610"/>
              <a:gd name="connsiteY3" fmla="*/ 797442 h 829340"/>
              <a:gd name="connsiteX4" fmla="*/ 2615610 w 2615610"/>
              <a:gd name="connsiteY4" fmla="*/ 0 h 829340"/>
              <a:gd name="connsiteX5" fmla="*/ 2604977 w 2615610"/>
              <a:gd name="connsiteY5" fmla="*/ 31898 h 829340"/>
              <a:gd name="connsiteX0" fmla="*/ 2604977 w 2615610"/>
              <a:gd name="connsiteY0" fmla="*/ 31898 h 829340"/>
              <a:gd name="connsiteX1" fmla="*/ 2604977 w 2615610"/>
              <a:gd name="connsiteY1" fmla="*/ 552893 h 829340"/>
              <a:gd name="connsiteX2" fmla="*/ 1754371 w 2615610"/>
              <a:gd name="connsiteY2" fmla="*/ 563526 h 829340"/>
              <a:gd name="connsiteX3" fmla="*/ 0 w 2615610"/>
              <a:gd name="connsiteY3" fmla="*/ 829340 h 829340"/>
              <a:gd name="connsiteX4" fmla="*/ 10633 w 2615610"/>
              <a:gd name="connsiteY4" fmla="*/ 797442 h 829340"/>
              <a:gd name="connsiteX5" fmla="*/ 2615610 w 2615610"/>
              <a:gd name="connsiteY5" fmla="*/ 0 h 829340"/>
              <a:gd name="connsiteX6" fmla="*/ 2604977 w 2615610"/>
              <a:gd name="connsiteY6" fmla="*/ 31898 h 829340"/>
              <a:gd name="connsiteX0" fmla="*/ 2604977 w 2615610"/>
              <a:gd name="connsiteY0" fmla="*/ 31898 h 829340"/>
              <a:gd name="connsiteX1" fmla="*/ 2604977 w 2615610"/>
              <a:gd name="connsiteY1" fmla="*/ 489097 h 829340"/>
              <a:gd name="connsiteX2" fmla="*/ 1754371 w 2615610"/>
              <a:gd name="connsiteY2" fmla="*/ 563526 h 829340"/>
              <a:gd name="connsiteX3" fmla="*/ 0 w 2615610"/>
              <a:gd name="connsiteY3" fmla="*/ 829340 h 829340"/>
              <a:gd name="connsiteX4" fmla="*/ 10633 w 2615610"/>
              <a:gd name="connsiteY4" fmla="*/ 797442 h 829340"/>
              <a:gd name="connsiteX5" fmla="*/ 2615610 w 2615610"/>
              <a:gd name="connsiteY5" fmla="*/ 0 h 829340"/>
              <a:gd name="connsiteX6" fmla="*/ 2604977 w 2615610"/>
              <a:gd name="connsiteY6" fmla="*/ 31898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610" h="829340">
                <a:moveTo>
                  <a:pt x="2604977" y="31898"/>
                </a:moveTo>
                <a:lnTo>
                  <a:pt x="2604977" y="489097"/>
                </a:lnTo>
                <a:cubicBezTo>
                  <a:pt x="1782725" y="577702"/>
                  <a:pt x="2576623" y="474921"/>
                  <a:pt x="1754371" y="563526"/>
                </a:cubicBezTo>
                <a:lnTo>
                  <a:pt x="0" y="829340"/>
                </a:lnTo>
                <a:lnTo>
                  <a:pt x="10633" y="797442"/>
                </a:lnTo>
                <a:lnTo>
                  <a:pt x="2615610" y="0"/>
                </a:lnTo>
                <a:lnTo>
                  <a:pt x="2604977" y="31898"/>
                </a:lnTo>
                <a:close/>
              </a:path>
            </a:pathLst>
          </a:custGeom>
          <a:solidFill>
            <a:schemeClr val="bg1">
              <a:lumMod val="85000"/>
              <a:alpha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Tree>
    <p:extLst>
      <p:ext uri="{BB962C8B-B14F-4D97-AF65-F5344CB8AC3E}">
        <p14:creationId xmlns:p14="http://schemas.microsoft.com/office/powerpoint/2010/main" val="381089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200"/>
            <a:fld id="{5E755DDB-E5AD-41A6-9750-3D6DC711EDF2}" type="slidenum">
              <a:rPr lang="en-US">
                <a:solidFill>
                  <a:prstClr val="white"/>
                </a:solidFill>
                <a:latin typeface="Calibri" panose="020F0502020204030204"/>
              </a:rPr>
              <a:pPr defTabSz="457200"/>
              <a:t>11</a:t>
            </a:fld>
            <a:endParaRPr lang="en-US">
              <a:solidFill>
                <a:prstClr val="white"/>
              </a:solidFill>
              <a:latin typeface="Calibri" panose="020F0502020204030204"/>
            </a:endParaRPr>
          </a:p>
        </p:txBody>
      </p:sp>
      <p:pic>
        <p:nvPicPr>
          <p:cNvPr id="3" name="Picture 2"/>
          <p:cNvPicPr>
            <a:picLocks noChangeAspect="1"/>
          </p:cNvPicPr>
          <p:nvPr/>
        </p:nvPicPr>
        <p:blipFill rotWithShape="1">
          <a:blip r:embed="rId2"/>
          <a:srcRect l="715" t="1100" r="303" b="1336"/>
          <a:stretch/>
        </p:blipFill>
        <p:spPr>
          <a:xfrm>
            <a:off x="1713850" y="448543"/>
            <a:ext cx="8636517" cy="6081507"/>
          </a:xfrm>
          <a:prstGeom prst="rect">
            <a:avLst/>
          </a:prstGeom>
        </p:spPr>
      </p:pic>
    </p:spTree>
    <p:extLst>
      <p:ext uri="{BB962C8B-B14F-4D97-AF65-F5344CB8AC3E}">
        <p14:creationId xmlns:p14="http://schemas.microsoft.com/office/powerpoint/2010/main" val="400066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200"/>
            <a:fld id="{5E755DDB-E5AD-41A6-9750-3D6DC711EDF2}" type="slidenum">
              <a:rPr lang="en-US">
                <a:solidFill>
                  <a:prstClr val="white"/>
                </a:solidFill>
                <a:latin typeface="Calibri" panose="020F0502020204030204"/>
              </a:rPr>
              <a:pPr defTabSz="457200"/>
              <a:t>12</a:t>
            </a:fld>
            <a:endParaRPr lang="en-US">
              <a:solidFill>
                <a:prstClr val="white"/>
              </a:solidFill>
              <a:latin typeface="Calibri" panose="020F0502020204030204"/>
            </a:endParaRPr>
          </a:p>
        </p:txBody>
      </p:sp>
      <p:pic>
        <p:nvPicPr>
          <p:cNvPr id="3" name="Picture 2"/>
          <p:cNvPicPr>
            <a:picLocks noChangeAspect="1"/>
          </p:cNvPicPr>
          <p:nvPr/>
        </p:nvPicPr>
        <p:blipFill>
          <a:blip r:embed="rId3"/>
          <a:stretch>
            <a:fillRect/>
          </a:stretch>
        </p:blipFill>
        <p:spPr>
          <a:xfrm>
            <a:off x="1641756" y="456742"/>
            <a:ext cx="8643422" cy="6098063"/>
          </a:xfrm>
          <a:prstGeom prst="rect">
            <a:avLst/>
          </a:prstGeom>
        </p:spPr>
      </p:pic>
    </p:spTree>
    <p:extLst>
      <p:ext uri="{BB962C8B-B14F-4D97-AF65-F5344CB8AC3E}">
        <p14:creationId xmlns:p14="http://schemas.microsoft.com/office/powerpoint/2010/main" val="144796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2B3471-BC08-4CDB-AA66-0D9C5D675548}"/>
              </a:ext>
            </a:extLst>
          </p:cNvPr>
          <p:cNvSpPr>
            <a:spLocks noGrp="1"/>
          </p:cNvSpPr>
          <p:nvPr>
            <p:ph type="title"/>
          </p:nvPr>
        </p:nvSpPr>
        <p:spPr/>
        <p:txBody>
          <a:bodyPr/>
          <a:lstStyle/>
          <a:p>
            <a:r>
              <a:rPr lang="en-US" dirty="0"/>
              <a:t>Race and Ethnic Composition </a:t>
            </a:r>
          </a:p>
        </p:txBody>
      </p:sp>
      <p:sp>
        <p:nvSpPr>
          <p:cNvPr id="2" name="Slide Number Placeholder 1">
            <a:extLst>
              <a:ext uri="{FF2B5EF4-FFF2-40B4-BE49-F238E27FC236}">
                <a16:creationId xmlns:a16="http://schemas.microsoft.com/office/drawing/2014/main" id="{D5936981-A9E5-484B-BAA1-3FF8749AA703}"/>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13</a:t>
            </a:fld>
            <a:endParaRPr lang="en-US">
              <a:solidFill>
                <a:prstClr val="white"/>
              </a:solidFill>
            </a:endParaRPr>
          </a:p>
        </p:txBody>
      </p:sp>
      <p:sp>
        <p:nvSpPr>
          <p:cNvPr id="12" name="TextBox 11">
            <a:extLst>
              <a:ext uri="{FF2B5EF4-FFF2-40B4-BE49-F238E27FC236}">
                <a16:creationId xmlns:a16="http://schemas.microsoft.com/office/drawing/2014/main" id="{2E8C1A6B-CE53-4F0F-AD47-11BDD0C7E498}"/>
              </a:ext>
            </a:extLst>
          </p:cNvPr>
          <p:cNvSpPr txBox="1"/>
          <p:nvPr/>
        </p:nvSpPr>
        <p:spPr>
          <a:xfrm>
            <a:off x="1666875" y="6287187"/>
            <a:ext cx="4513966" cy="369332"/>
          </a:xfrm>
          <a:prstGeom prst="rect">
            <a:avLst/>
          </a:prstGeom>
          <a:noFill/>
        </p:spPr>
        <p:txBody>
          <a:bodyPr wrap="square" rtlCol="0">
            <a:spAutoFit/>
          </a:bodyPr>
          <a:lstStyle/>
          <a:p>
            <a:pPr defTabSz="457200"/>
            <a:r>
              <a:rPr lang="en-US" sz="900" dirty="0">
                <a:solidFill>
                  <a:prstClr val="black"/>
                </a:solidFill>
                <a:latin typeface="Calibri" panose="020F0502020204030204"/>
              </a:rPr>
              <a:t>Note: All race groups are “Non-Hispanic”; All race/ethnicity groups are mutually exclusive</a:t>
            </a:r>
          </a:p>
          <a:p>
            <a:pPr defTabSz="457200"/>
            <a:r>
              <a:rPr lang="en-US" sz="900" dirty="0">
                <a:solidFill>
                  <a:prstClr val="black"/>
                </a:solidFill>
                <a:latin typeface="Calibri" panose="020F0502020204030204"/>
              </a:rPr>
              <a:t>Source: California Dept. of Finance Population Projections, 2017 </a:t>
            </a:r>
          </a:p>
        </p:txBody>
      </p:sp>
      <p:graphicFrame>
        <p:nvGraphicFramePr>
          <p:cNvPr id="8" name="Content Placeholder 7">
            <a:extLst>
              <a:ext uri="{FF2B5EF4-FFF2-40B4-BE49-F238E27FC236}">
                <a16:creationId xmlns:a16="http://schemas.microsoft.com/office/drawing/2014/main" id="{410AD535-0AC5-4BB2-AD88-AB2B1038448A}"/>
              </a:ext>
            </a:extLst>
          </p:cNvPr>
          <p:cNvGraphicFramePr>
            <a:graphicFrameLocks noGrp="1"/>
          </p:cNvGraphicFramePr>
          <p:nvPr>
            <p:ph idx="1"/>
            <p:extLst/>
          </p:nvPr>
        </p:nvGraphicFramePr>
        <p:xfrm>
          <a:off x="1666875" y="1292226"/>
          <a:ext cx="8689840" cy="4882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862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23F16E-CE7A-49C0-93D9-8723D72D1D62}"/>
              </a:ext>
            </a:extLst>
          </p:cNvPr>
          <p:cNvSpPr>
            <a:spLocks noGrp="1"/>
          </p:cNvSpPr>
          <p:nvPr>
            <p:ph type="title"/>
          </p:nvPr>
        </p:nvSpPr>
        <p:spPr/>
        <p:txBody>
          <a:bodyPr>
            <a:normAutofit fontScale="90000"/>
          </a:bodyPr>
          <a:lstStyle/>
          <a:p>
            <a:r>
              <a:rPr lang="en-US" dirty="0"/>
              <a:t>Components of Change to the Population </a:t>
            </a:r>
          </a:p>
        </p:txBody>
      </p:sp>
      <p:sp>
        <p:nvSpPr>
          <p:cNvPr id="2" name="Slide Number Placeholder 1">
            <a:extLst>
              <a:ext uri="{FF2B5EF4-FFF2-40B4-BE49-F238E27FC236}">
                <a16:creationId xmlns:a16="http://schemas.microsoft.com/office/drawing/2014/main" id="{8F393F47-BE8C-4171-961D-5B570AFE6A1D}"/>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14</a:t>
            </a:fld>
            <a:endParaRPr lang="en-US">
              <a:solidFill>
                <a:prstClr val="white"/>
              </a:solidFill>
            </a:endParaRPr>
          </a:p>
        </p:txBody>
      </p:sp>
      <p:graphicFrame>
        <p:nvGraphicFramePr>
          <p:cNvPr id="3" name="Chart 2">
            <a:extLst>
              <a:ext uri="{FF2B5EF4-FFF2-40B4-BE49-F238E27FC236}">
                <a16:creationId xmlns:a16="http://schemas.microsoft.com/office/drawing/2014/main" id="{D4C58937-8888-42F2-84E7-8BB3FDA5D737}"/>
              </a:ext>
            </a:extLst>
          </p:cNvPr>
          <p:cNvGraphicFramePr>
            <a:graphicFrameLocks noGrp="1"/>
          </p:cNvGraphicFramePr>
          <p:nvPr>
            <p:extLst/>
          </p:nvPr>
        </p:nvGraphicFramePr>
        <p:xfrm>
          <a:off x="1766047" y="1084729"/>
          <a:ext cx="8662064" cy="548399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5251F5B-AEAB-4C52-B32D-8F2F96F8CCE9}"/>
              </a:ext>
            </a:extLst>
          </p:cNvPr>
          <p:cNvSpPr txBox="1"/>
          <p:nvPr/>
        </p:nvSpPr>
        <p:spPr>
          <a:xfrm>
            <a:off x="1766047" y="6493326"/>
            <a:ext cx="4140200" cy="230832"/>
          </a:xfrm>
          <a:prstGeom prst="rect">
            <a:avLst/>
          </a:prstGeom>
          <a:noFill/>
        </p:spPr>
        <p:txBody>
          <a:bodyPr wrap="square" rtlCol="0">
            <a:spAutoFit/>
          </a:bodyPr>
          <a:lstStyle/>
          <a:p>
            <a:pPr defTabSz="457200"/>
            <a:r>
              <a:rPr lang="en-US" sz="900" dirty="0">
                <a:solidFill>
                  <a:prstClr val="black"/>
                </a:solidFill>
                <a:latin typeface="Calibri" panose="020F0502020204030204"/>
              </a:rPr>
              <a:t>Source: California Dept. of Finance Population Projections, 2017 </a:t>
            </a:r>
          </a:p>
        </p:txBody>
      </p:sp>
    </p:spTree>
    <p:extLst>
      <p:ext uri="{BB962C8B-B14F-4D97-AF65-F5344CB8AC3E}">
        <p14:creationId xmlns:p14="http://schemas.microsoft.com/office/powerpoint/2010/main" val="3050998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ED62-9B2E-47E2-824C-64C41CAF3AFE}"/>
              </a:ext>
            </a:extLst>
          </p:cNvPr>
          <p:cNvSpPr>
            <a:spLocks noGrp="1"/>
          </p:cNvSpPr>
          <p:nvPr>
            <p:ph type="title"/>
          </p:nvPr>
        </p:nvSpPr>
        <p:spPr>
          <a:xfrm>
            <a:off x="1667071" y="503859"/>
            <a:ext cx="8847020" cy="694320"/>
          </a:xfrm>
        </p:spPr>
        <p:txBody>
          <a:bodyPr>
            <a:normAutofit fontScale="90000"/>
          </a:bodyPr>
          <a:lstStyle/>
          <a:p>
            <a:r>
              <a:rPr lang="en-US" dirty="0"/>
              <a:t>Projected Population Growth in California by County—2016 to 2050 </a:t>
            </a:r>
          </a:p>
        </p:txBody>
      </p:sp>
      <p:sp>
        <p:nvSpPr>
          <p:cNvPr id="4" name="Slide Number Placeholder 3">
            <a:extLst>
              <a:ext uri="{FF2B5EF4-FFF2-40B4-BE49-F238E27FC236}">
                <a16:creationId xmlns:a16="http://schemas.microsoft.com/office/drawing/2014/main" id="{4156CCB8-9139-47DC-8507-21B835B06705}"/>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15</a:t>
            </a:fld>
            <a:endParaRPr lang="en-US" dirty="0">
              <a:solidFill>
                <a:prstClr val="white"/>
              </a:solidFill>
            </a:endParaRPr>
          </a:p>
        </p:txBody>
      </p:sp>
      <p:graphicFrame>
        <p:nvGraphicFramePr>
          <p:cNvPr id="5" name="Content Placeholder 4">
            <a:extLst>
              <a:ext uri="{FF2B5EF4-FFF2-40B4-BE49-F238E27FC236}">
                <a16:creationId xmlns:a16="http://schemas.microsoft.com/office/drawing/2014/main" id="{14FF9D92-CB38-4EF2-B4FA-32FE069E0EC5}"/>
              </a:ext>
            </a:extLst>
          </p:cNvPr>
          <p:cNvGraphicFramePr>
            <a:graphicFrameLocks noGrp="1"/>
          </p:cNvGraphicFramePr>
          <p:nvPr>
            <p:ph idx="1"/>
            <p:extLst/>
          </p:nvPr>
        </p:nvGraphicFramePr>
        <p:xfrm>
          <a:off x="1667072" y="1631117"/>
          <a:ext cx="8753105" cy="502540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3E8A587-DDFD-4B7D-9954-692CEAA507CF}"/>
              </a:ext>
            </a:extLst>
          </p:cNvPr>
          <p:cNvSpPr txBox="1"/>
          <p:nvPr/>
        </p:nvSpPr>
        <p:spPr>
          <a:xfrm>
            <a:off x="1524000" y="6358541"/>
            <a:ext cx="4140200" cy="230832"/>
          </a:xfrm>
          <a:prstGeom prst="rect">
            <a:avLst/>
          </a:prstGeom>
          <a:noFill/>
        </p:spPr>
        <p:txBody>
          <a:bodyPr wrap="square" rtlCol="0">
            <a:spAutoFit/>
          </a:bodyPr>
          <a:lstStyle/>
          <a:p>
            <a:pPr defTabSz="457200"/>
            <a:r>
              <a:rPr lang="en-US" sz="900" dirty="0">
                <a:solidFill>
                  <a:prstClr val="black"/>
                </a:solidFill>
                <a:latin typeface="Calibri" panose="020F0502020204030204"/>
              </a:rPr>
              <a:t>Source: California Dept. of Finance Population Projections, 2017 </a:t>
            </a:r>
          </a:p>
        </p:txBody>
      </p:sp>
    </p:spTree>
    <p:extLst>
      <p:ext uri="{BB962C8B-B14F-4D97-AF65-F5344CB8AC3E}">
        <p14:creationId xmlns:p14="http://schemas.microsoft.com/office/powerpoint/2010/main" val="2164067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1653-A4BC-4973-8894-5E8C4A666851}"/>
              </a:ext>
            </a:extLst>
          </p:cNvPr>
          <p:cNvSpPr>
            <a:spLocks noGrp="1"/>
          </p:cNvSpPr>
          <p:nvPr>
            <p:ph type="title"/>
          </p:nvPr>
        </p:nvSpPr>
        <p:spPr/>
        <p:txBody>
          <a:bodyPr>
            <a:normAutofit fontScale="90000"/>
          </a:bodyPr>
          <a:lstStyle/>
          <a:p>
            <a:r>
              <a:rPr lang="en-US" sz="4000" dirty="0"/>
              <a:t>San Diego and North County</a:t>
            </a:r>
            <a:br>
              <a:rPr lang="en-US" dirty="0">
                <a:solidFill>
                  <a:schemeClr val="accent1">
                    <a:lumMod val="50000"/>
                  </a:schemeClr>
                </a:solidFill>
                <a:latin typeface="Calibri" panose="020F0502020204030204" pitchFamily="34" charset="0"/>
                <a:cs typeface="Calibri" panose="020F0502020204030204" pitchFamily="34" charset="0"/>
              </a:rPr>
            </a:br>
            <a:endParaRPr lang="en-US" dirty="0"/>
          </a:p>
        </p:txBody>
      </p:sp>
      <p:sp>
        <p:nvSpPr>
          <p:cNvPr id="4" name="Slide Number Placeholder 3">
            <a:extLst>
              <a:ext uri="{FF2B5EF4-FFF2-40B4-BE49-F238E27FC236}">
                <a16:creationId xmlns:a16="http://schemas.microsoft.com/office/drawing/2014/main" id="{43893B38-0B98-428A-85DF-C222AF1EF956}"/>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16</a:t>
            </a:fld>
            <a:endParaRPr lang="en-US" dirty="0">
              <a:solidFill>
                <a:prstClr val="white"/>
              </a:solidFill>
            </a:endParaRPr>
          </a:p>
        </p:txBody>
      </p:sp>
      <p:pic>
        <p:nvPicPr>
          <p:cNvPr id="5" name="Content Placeholder 4">
            <a:extLst>
              <a:ext uri="{FF2B5EF4-FFF2-40B4-BE49-F238E27FC236}">
                <a16:creationId xmlns:a16="http://schemas.microsoft.com/office/drawing/2014/main" id="{66AC78FE-CA91-42CA-82FF-58DF7B98A4F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73993" y="1198180"/>
            <a:ext cx="4113997" cy="527577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
        <p:nvSpPr>
          <p:cNvPr id="6" name="TextBox 5">
            <a:extLst>
              <a:ext uri="{FF2B5EF4-FFF2-40B4-BE49-F238E27FC236}">
                <a16:creationId xmlns:a16="http://schemas.microsoft.com/office/drawing/2014/main" id="{3991AB8D-D311-4A77-B540-6E7FD52E7E46}"/>
              </a:ext>
            </a:extLst>
          </p:cNvPr>
          <p:cNvSpPr txBox="1"/>
          <p:nvPr/>
        </p:nvSpPr>
        <p:spPr>
          <a:xfrm>
            <a:off x="1667072" y="1198180"/>
            <a:ext cx="5909781" cy="5632311"/>
          </a:xfrm>
          <a:prstGeom prst="rect">
            <a:avLst/>
          </a:prstGeom>
          <a:solidFill>
            <a:schemeClr val="bg1">
              <a:alpha val="48000"/>
            </a:schemeClr>
          </a:solidFill>
        </p:spPr>
        <p:txBody>
          <a:bodyPr wrap="square" rtlCol="0">
            <a:spAutoFit/>
          </a:bodyPr>
          <a:lstStyle/>
          <a:p>
            <a:pPr defTabSz="457200"/>
            <a:endParaRPr lang="en-US" sz="2000" b="1" dirty="0">
              <a:solidFill>
                <a:srgbClr val="99CB38">
                  <a:lumMod val="50000"/>
                </a:srgbClr>
              </a:solidFill>
              <a:latin typeface="Calibri" panose="020F0502020204030204" pitchFamily="34" charset="0"/>
              <a:cs typeface="Calibri" panose="020F0502020204030204" pitchFamily="34" charset="0"/>
            </a:endParaRPr>
          </a:p>
          <a:p>
            <a:pPr defTabSz="457200"/>
            <a:r>
              <a:rPr lang="en-US" sz="2000" b="1" dirty="0">
                <a:solidFill>
                  <a:prstClr val="black"/>
                </a:solidFill>
                <a:latin typeface="Calibri" panose="020F0502020204030204" pitchFamily="34" charset="0"/>
                <a:cs typeface="Calibri" panose="020F0502020204030204" pitchFamily="34" charset="0"/>
              </a:rPr>
              <a:t>					San Diego		North County</a:t>
            </a:r>
          </a:p>
          <a:p>
            <a:pPr defTabSz="457200"/>
            <a:r>
              <a:rPr lang="en-US" sz="2000" b="1" dirty="0">
                <a:solidFill>
                  <a:prstClr val="black"/>
                </a:solidFill>
                <a:latin typeface="Calibri" panose="020F0502020204030204" pitchFamily="34" charset="0"/>
                <a:cs typeface="Calibri" panose="020F0502020204030204" pitchFamily="34" charset="0"/>
              </a:rPr>
              <a:t>Population:			</a:t>
            </a:r>
            <a:r>
              <a:rPr lang="en-US" sz="2000" dirty="0">
                <a:solidFill>
                  <a:prstClr val="black"/>
                </a:solidFill>
                <a:latin typeface="Calibri" panose="020F0502020204030204" pitchFamily="34" charset="0"/>
                <a:cs typeface="Calibri" panose="020F0502020204030204" pitchFamily="34" charset="0"/>
              </a:rPr>
              <a:t>3, 366,703		1,182,529</a:t>
            </a:r>
          </a:p>
          <a:p>
            <a:pPr defTabSz="457200"/>
            <a:r>
              <a:rPr lang="en-US" sz="2000" b="1" dirty="0">
                <a:solidFill>
                  <a:prstClr val="black"/>
                </a:solidFill>
                <a:latin typeface="Calibri" panose="020F0502020204030204" pitchFamily="34" charset="0"/>
                <a:cs typeface="Calibri" panose="020F0502020204030204" pitchFamily="34" charset="0"/>
              </a:rPr>
              <a:t>% Minority:			</a:t>
            </a:r>
            <a:r>
              <a:rPr lang="en-US" sz="2000" dirty="0">
                <a:solidFill>
                  <a:prstClr val="black"/>
                </a:solidFill>
                <a:latin typeface="Calibri" panose="020F0502020204030204" pitchFamily="34" charset="0"/>
                <a:cs typeface="Calibri" panose="020F0502020204030204" pitchFamily="34" charset="0"/>
              </a:rPr>
              <a:t>54.1%			49.3%</a:t>
            </a:r>
          </a:p>
          <a:p>
            <a:pPr defTabSz="457200"/>
            <a:r>
              <a:rPr lang="en-US" sz="2000" b="1" dirty="0">
                <a:solidFill>
                  <a:prstClr val="black"/>
                </a:solidFill>
                <a:latin typeface="Calibri" panose="020F0502020204030204" pitchFamily="34" charset="0"/>
                <a:cs typeface="Calibri" panose="020F0502020204030204" pitchFamily="34" charset="0"/>
              </a:rPr>
              <a:t>Population 2050:	</a:t>
            </a:r>
            <a:r>
              <a:rPr lang="en-US" sz="2000" dirty="0">
                <a:solidFill>
                  <a:prstClr val="black"/>
                </a:solidFill>
                <a:latin typeface="Calibri" panose="020F0502020204030204" pitchFamily="34" charset="0"/>
                <a:cs typeface="Calibri" panose="020F0502020204030204" pitchFamily="34" charset="0"/>
              </a:rPr>
              <a:t>	4,004,674		1,290,528</a:t>
            </a:r>
          </a:p>
          <a:p>
            <a:pPr defTabSz="457200"/>
            <a:r>
              <a:rPr lang="en-US" sz="2000" b="1" dirty="0">
                <a:solidFill>
                  <a:prstClr val="black"/>
                </a:solidFill>
                <a:latin typeface="Calibri" panose="020F0502020204030204" pitchFamily="34" charset="0"/>
                <a:cs typeface="Calibri" panose="020F0502020204030204" pitchFamily="34" charset="0"/>
              </a:rPr>
              <a:t>Growth:</a:t>
            </a:r>
            <a:r>
              <a:rPr lang="en-US" sz="2000" dirty="0">
                <a:solidFill>
                  <a:prstClr val="black"/>
                </a:solidFill>
                <a:latin typeface="Calibri" panose="020F0502020204030204" pitchFamily="34" charset="0"/>
                <a:cs typeface="Calibri" panose="020F0502020204030204" pitchFamily="34" charset="0"/>
              </a:rPr>
              <a:t>				18.9%			9.1%</a:t>
            </a:r>
            <a:endParaRPr lang="en-US" sz="2000" b="1" dirty="0">
              <a:solidFill>
                <a:prstClr val="black"/>
              </a:solidFill>
              <a:latin typeface="Calibri" panose="020F0502020204030204" pitchFamily="34" charset="0"/>
              <a:cs typeface="Calibri" panose="020F0502020204030204" pitchFamily="34" charset="0"/>
            </a:endParaRPr>
          </a:p>
          <a:p>
            <a:pPr defTabSz="457200"/>
            <a:r>
              <a:rPr lang="en-US" sz="2000" b="1" dirty="0">
                <a:solidFill>
                  <a:prstClr val="black"/>
                </a:solidFill>
                <a:latin typeface="Calibri" panose="020F0502020204030204" pitchFamily="34" charset="0"/>
                <a:cs typeface="Calibri" panose="020F0502020204030204" pitchFamily="34" charset="0"/>
              </a:rPr>
              <a:t>% Minority 2050:</a:t>
            </a:r>
            <a:r>
              <a:rPr lang="en-US" sz="2000" dirty="0">
                <a:solidFill>
                  <a:prstClr val="black"/>
                </a:solidFill>
                <a:latin typeface="Calibri" panose="020F0502020204030204" pitchFamily="34" charset="0"/>
                <a:cs typeface="Calibri" panose="020F0502020204030204" pitchFamily="34" charset="0"/>
              </a:rPr>
              <a:t>		61.7%			58.9%</a:t>
            </a:r>
            <a:endParaRPr lang="en-US" sz="2000" b="1" dirty="0">
              <a:solidFill>
                <a:prstClr val="black"/>
              </a:solidFill>
              <a:latin typeface="Calibri" panose="020F0502020204030204" pitchFamily="34" charset="0"/>
              <a:cs typeface="Calibri" panose="020F0502020204030204" pitchFamily="34" charset="0"/>
            </a:endParaRPr>
          </a:p>
          <a:p>
            <a:pPr defTabSz="457200"/>
            <a:r>
              <a:rPr lang="en-US" sz="2000" b="1" dirty="0">
                <a:solidFill>
                  <a:prstClr val="black"/>
                </a:solidFill>
                <a:latin typeface="Calibri" panose="020F0502020204030204" pitchFamily="34" charset="0"/>
                <a:cs typeface="Calibri" panose="020F0502020204030204" pitchFamily="34" charset="0"/>
              </a:rPr>
              <a:t>Median Age:			</a:t>
            </a:r>
            <a:r>
              <a:rPr lang="en-US" sz="2000" dirty="0">
                <a:solidFill>
                  <a:prstClr val="black"/>
                </a:solidFill>
                <a:latin typeface="Calibri" panose="020F0502020204030204" pitchFamily="34" charset="0"/>
                <a:cs typeface="Calibri" panose="020F0502020204030204" pitchFamily="34" charset="0"/>
              </a:rPr>
              <a:t>36				37</a:t>
            </a:r>
          </a:p>
          <a:p>
            <a:pPr defTabSz="457200"/>
            <a:r>
              <a:rPr lang="en-US" sz="2000" b="1" dirty="0">
                <a:solidFill>
                  <a:prstClr val="black"/>
                </a:solidFill>
                <a:latin typeface="Calibri" panose="020F0502020204030204" pitchFamily="34" charset="0"/>
                <a:cs typeface="Calibri" panose="020F0502020204030204" pitchFamily="34" charset="0"/>
              </a:rPr>
              <a:t>Median Age 2050:</a:t>
            </a:r>
            <a:r>
              <a:rPr lang="en-US" sz="2000" dirty="0">
                <a:solidFill>
                  <a:prstClr val="black"/>
                </a:solidFill>
                <a:latin typeface="Calibri" panose="020F0502020204030204" pitchFamily="34" charset="0"/>
                <a:cs typeface="Calibri" panose="020F0502020204030204" pitchFamily="34" charset="0"/>
              </a:rPr>
              <a:t>	40				41</a:t>
            </a:r>
            <a:endParaRPr lang="en-US" sz="2000" b="1" dirty="0">
              <a:solidFill>
                <a:prstClr val="black"/>
              </a:solidFill>
              <a:latin typeface="Calibri" panose="020F0502020204030204" pitchFamily="34" charset="0"/>
              <a:cs typeface="Calibri" panose="020F0502020204030204" pitchFamily="34" charset="0"/>
            </a:endParaRPr>
          </a:p>
          <a:p>
            <a:pPr defTabSz="457200"/>
            <a:r>
              <a:rPr lang="en-US" sz="2000" b="1" dirty="0">
                <a:solidFill>
                  <a:prstClr val="black"/>
                </a:solidFill>
                <a:latin typeface="Calibri" panose="020F0502020204030204" pitchFamily="34" charset="0"/>
                <a:cs typeface="Calibri" panose="020F0502020204030204" pitchFamily="34" charset="0"/>
              </a:rPr>
              <a:t>Median HH Income:	</a:t>
            </a:r>
            <a:r>
              <a:rPr lang="en-US" sz="2000" dirty="0">
                <a:solidFill>
                  <a:prstClr val="black"/>
                </a:solidFill>
                <a:latin typeface="Calibri" panose="020F0502020204030204" pitchFamily="34" charset="0"/>
                <a:cs typeface="Calibri" panose="020F0502020204030204" pitchFamily="34" charset="0"/>
              </a:rPr>
              <a:t>$66,460			$72,634</a:t>
            </a:r>
          </a:p>
          <a:p>
            <a:pPr defTabSz="457200"/>
            <a:r>
              <a:rPr lang="en-US" sz="2000" b="1" dirty="0">
                <a:solidFill>
                  <a:prstClr val="black"/>
                </a:solidFill>
                <a:latin typeface="Calibri" panose="020F0502020204030204" pitchFamily="34" charset="0"/>
                <a:cs typeface="Calibri" panose="020F0502020204030204" pitchFamily="34" charset="0"/>
              </a:rPr>
              <a:t>Top Employment</a:t>
            </a:r>
          </a:p>
          <a:p>
            <a:pPr defTabSz="457200"/>
            <a:r>
              <a:rPr lang="en-US" sz="2000" b="1" dirty="0">
                <a:solidFill>
                  <a:prstClr val="black"/>
                </a:solidFill>
                <a:latin typeface="Calibri" panose="020F0502020204030204" pitchFamily="34" charset="0"/>
                <a:cs typeface="Calibri" panose="020F0502020204030204" pitchFamily="34" charset="0"/>
              </a:rPr>
              <a:t>	Sectors:			</a:t>
            </a:r>
            <a:r>
              <a:rPr lang="en-US" sz="2000" dirty="0">
                <a:solidFill>
                  <a:prstClr val="black"/>
                </a:solidFill>
                <a:latin typeface="Calibri" panose="020F0502020204030204" pitchFamily="34" charset="0"/>
                <a:cs typeface="Calibri" panose="020F0502020204030204" pitchFamily="34" charset="0"/>
              </a:rPr>
              <a:t>Health Care/SS	Manufacturing</a:t>
            </a:r>
          </a:p>
          <a:p>
            <a:pPr defTabSz="457200"/>
            <a:r>
              <a:rPr lang="en-US" sz="2000" dirty="0">
                <a:solidFill>
                  <a:prstClr val="black"/>
                </a:solidFill>
                <a:latin typeface="Calibri" panose="020F0502020204030204" pitchFamily="34" charset="0"/>
                <a:cs typeface="Calibri" panose="020F0502020204030204" pitchFamily="34" charset="0"/>
              </a:rPr>
              <a:t>					Professional		Health Care/SS</a:t>
            </a:r>
          </a:p>
          <a:p>
            <a:pPr defTabSz="457200"/>
            <a:r>
              <a:rPr lang="en-US" sz="2000" dirty="0">
                <a:solidFill>
                  <a:prstClr val="black"/>
                </a:solidFill>
                <a:latin typeface="Calibri" panose="020F0502020204030204" pitchFamily="34" charset="0"/>
                <a:cs typeface="Calibri" panose="020F0502020204030204" pitchFamily="34" charset="0"/>
              </a:rPr>
              <a:t>					Hospitality		Retail</a:t>
            </a:r>
          </a:p>
          <a:p>
            <a:pPr defTabSz="457200"/>
            <a:r>
              <a:rPr lang="en-US" sz="2000" dirty="0">
                <a:solidFill>
                  <a:prstClr val="black"/>
                </a:solidFill>
                <a:latin typeface="Calibri" panose="020F0502020204030204" pitchFamily="34" charset="0"/>
                <a:cs typeface="Calibri" panose="020F0502020204030204" pitchFamily="34" charset="0"/>
              </a:rPr>
              <a:t>					Retail			Hospitality</a:t>
            </a:r>
          </a:p>
          <a:p>
            <a:pPr defTabSz="457200"/>
            <a:r>
              <a:rPr lang="en-US" sz="2000" dirty="0">
                <a:solidFill>
                  <a:prstClr val="black"/>
                </a:solidFill>
                <a:latin typeface="Calibri" panose="020F0502020204030204" pitchFamily="34" charset="0"/>
                <a:cs typeface="Calibri" panose="020F0502020204030204" pitchFamily="34" charset="0"/>
              </a:rPr>
              <a:t>			</a:t>
            </a:r>
          </a:p>
          <a:p>
            <a:pPr defTabSz="457200"/>
            <a:endParaRPr lang="en-US" sz="4000" b="1" dirty="0">
              <a:solidFill>
                <a:srgbClr val="99CB38">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602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709E5-25B0-4E09-98AA-4FA3A558A046}"/>
              </a:ext>
            </a:extLst>
          </p:cNvPr>
          <p:cNvSpPr>
            <a:spLocks noGrp="1"/>
          </p:cNvSpPr>
          <p:nvPr>
            <p:ph type="title"/>
          </p:nvPr>
        </p:nvSpPr>
        <p:spPr/>
        <p:txBody>
          <a:bodyPr/>
          <a:lstStyle/>
          <a:p>
            <a:r>
              <a:rPr lang="en-US" dirty="0"/>
              <a:t>Assumptions &amp; Preliminary Results</a:t>
            </a:r>
          </a:p>
        </p:txBody>
      </p:sp>
      <p:sp>
        <p:nvSpPr>
          <p:cNvPr id="3" name="Text Placeholder 2">
            <a:extLst>
              <a:ext uri="{FF2B5EF4-FFF2-40B4-BE49-F238E27FC236}">
                <a16:creationId xmlns:a16="http://schemas.microsoft.com/office/drawing/2014/main" id="{45340DEF-FF93-41D9-B0F6-8A6C78CAA2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8FA6C3-A801-4953-884B-C793A87F06B8}"/>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17</a:t>
            </a:fld>
            <a:endParaRPr lang="en-US" dirty="0">
              <a:solidFill>
                <a:prstClr val="white"/>
              </a:solidFill>
            </a:endParaRPr>
          </a:p>
        </p:txBody>
      </p:sp>
    </p:spTree>
    <p:extLst>
      <p:ext uri="{BB962C8B-B14F-4D97-AF65-F5344CB8AC3E}">
        <p14:creationId xmlns:p14="http://schemas.microsoft.com/office/powerpoint/2010/main" val="411055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AFA4-CE37-4216-A3BB-69BC68BFB200}"/>
              </a:ext>
            </a:extLst>
          </p:cNvPr>
          <p:cNvSpPr>
            <a:spLocks noGrp="1"/>
          </p:cNvSpPr>
          <p:nvPr>
            <p:ph type="title"/>
          </p:nvPr>
        </p:nvSpPr>
        <p:spPr>
          <a:xfrm>
            <a:off x="1667072" y="503859"/>
            <a:ext cx="8364001" cy="694320"/>
          </a:xfrm>
        </p:spPr>
        <p:txBody>
          <a:bodyPr>
            <a:normAutofit/>
          </a:bodyPr>
          <a:lstStyle/>
          <a:p>
            <a:r>
              <a:rPr lang="en-US" dirty="0"/>
              <a:t>Projections</a:t>
            </a:r>
          </a:p>
        </p:txBody>
      </p:sp>
      <p:sp>
        <p:nvSpPr>
          <p:cNvPr id="3" name="Content Placeholder 2">
            <a:extLst>
              <a:ext uri="{FF2B5EF4-FFF2-40B4-BE49-F238E27FC236}">
                <a16:creationId xmlns:a16="http://schemas.microsoft.com/office/drawing/2014/main" id="{F27BAD42-BBC7-4062-9AC7-61250B505DD1}"/>
              </a:ext>
            </a:extLst>
          </p:cNvPr>
          <p:cNvSpPr>
            <a:spLocks noGrp="1"/>
          </p:cNvSpPr>
          <p:nvPr>
            <p:ph idx="1"/>
          </p:nvPr>
        </p:nvSpPr>
        <p:spPr/>
        <p:txBody>
          <a:bodyPr>
            <a:normAutofit/>
          </a:bodyPr>
          <a:lstStyle/>
          <a:p>
            <a:r>
              <a:rPr lang="en-US" sz="3600" dirty="0"/>
              <a:t>Input from local jurisdictions</a:t>
            </a:r>
          </a:p>
          <a:p>
            <a:r>
              <a:rPr lang="en-US" sz="3600" dirty="0"/>
              <a:t>Input from expert review </a:t>
            </a:r>
          </a:p>
          <a:p>
            <a:r>
              <a:rPr lang="en-US" sz="3600" dirty="0"/>
              <a:t>National and local trends</a:t>
            </a:r>
          </a:p>
        </p:txBody>
      </p:sp>
      <p:sp>
        <p:nvSpPr>
          <p:cNvPr id="4" name="Slide Number Placeholder 3">
            <a:extLst>
              <a:ext uri="{FF2B5EF4-FFF2-40B4-BE49-F238E27FC236}">
                <a16:creationId xmlns:a16="http://schemas.microsoft.com/office/drawing/2014/main" id="{9F1C9D17-961F-4808-9953-2764329BB3DA}"/>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18</a:t>
            </a:fld>
            <a:endParaRPr lang="en-US" dirty="0">
              <a:solidFill>
                <a:prstClr val="white"/>
              </a:solidFill>
            </a:endParaRPr>
          </a:p>
        </p:txBody>
      </p:sp>
    </p:spTree>
    <p:extLst>
      <p:ext uri="{BB962C8B-B14F-4D97-AF65-F5344CB8AC3E}">
        <p14:creationId xmlns:p14="http://schemas.microsoft.com/office/powerpoint/2010/main" val="402032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1679-7BEE-4F4C-B181-B2A259A20473}"/>
              </a:ext>
            </a:extLst>
          </p:cNvPr>
          <p:cNvSpPr>
            <a:spLocks noGrp="1"/>
          </p:cNvSpPr>
          <p:nvPr>
            <p:ph type="title"/>
          </p:nvPr>
        </p:nvSpPr>
        <p:spPr>
          <a:xfrm>
            <a:off x="1694329" y="499598"/>
            <a:ext cx="8893660" cy="728568"/>
          </a:xfrm>
        </p:spPr>
        <p:txBody>
          <a:bodyPr>
            <a:normAutofit/>
          </a:bodyPr>
          <a:lstStyle/>
          <a:p>
            <a:r>
              <a:rPr lang="en-US" sz="2800" dirty="0"/>
              <a:t>Expert Review Panel—Institutions Represented</a:t>
            </a:r>
          </a:p>
        </p:txBody>
      </p:sp>
      <p:sp>
        <p:nvSpPr>
          <p:cNvPr id="8" name="Text Placeholder 7">
            <a:extLst>
              <a:ext uri="{FF2B5EF4-FFF2-40B4-BE49-F238E27FC236}">
                <a16:creationId xmlns:a16="http://schemas.microsoft.com/office/drawing/2014/main" id="{CADC9F2D-7A6E-4F05-8AF5-754C6FBC20DE}"/>
              </a:ext>
            </a:extLst>
          </p:cNvPr>
          <p:cNvSpPr>
            <a:spLocks noGrp="1"/>
          </p:cNvSpPr>
          <p:nvPr>
            <p:ph type="body" idx="1"/>
          </p:nvPr>
        </p:nvSpPr>
        <p:spPr>
          <a:xfrm>
            <a:off x="2055230" y="1227605"/>
            <a:ext cx="3868340" cy="823912"/>
          </a:xfrm>
        </p:spPr>
        <p:txBody>
          <a:bodyPr/>
          <a:lstStyle/>
          <a:p>
            <a:r>
              <a:rPr lang="en-US" dirty="0"/>
              <a:t>March 2017 Panel—  Data and Methods </a:t>
            </a:r>
          </a:p>
        </p:txBody>
      </p:sp>
      <p:sp>
        <p:nvSpPr>
          <p:cNvPr id="5" name="Content Placeholder 4">
            <a:extLst>
              <a:ext uri="{FF2B5EF4-FFF2-40B4-BE49-F238E27FC236}">
                <a16:creationId xmlns:a16="http://schemas.microsoft.com/office/drawing/2014/main" id="{BBC4BAD5-4FB0-40FD-B640-045CEE6CA041}"/>
              </a:ext>
            </a:extLst>
          </p:cNvPr>
          <p:cNvSpPr txBox="1">
            <a:spLocks noGrp="1"/>
          </p:cNvSpPr>
          <p:nvPr>
            <p:ph sz="half" idx="2"/>
          </p:nvPr>
        </p:nvSpPr>
        <p:spPr>
          <a:xfrm>
            <a:off x="2055230" y="2014139"/>
            <a:ext cx="3868340" cy="442582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numCol="2" rtlCol="0">
            <a:spAutoFit/>
          </a:bodyPr>
          <a:lstStyle/>
          <a:p>
            <a:pPr>
              <a:spcAft>
                <a:spcPts val="600"/>
              </a:spcAft>
            </a:pPr>
            <a:r>
              <a:rPr lang="en-US" sz="1600" i="1" dirty="0">
                <a:solidFill>
                  <a:schemeClr val="bg1">
                    <a:lumMod val="50000"/>
                  </a:schemeClr>
                </a:solidFill>
              </a:rPr>
              <a:t>California Department of Finance</a:t>
            </a:r>
          </a:p>
          <a:p>
            <a:pPr>
              <a:spcAft>
                <a:spcPts val="600"/>
              </a:spcAft>
            </a:pPr>
            <a:r>
              <a:rPr lang="en-US" sz="1600" i="1" dirty="0">
                <a:solidFill>
                  <a:schemeClr val="bg1">
                    <a:lumMod val="50000"/>
                  </a:schemeClr>
                </a:solidFill>
              </a:rPr>
              <a:t>Center for Continuing Study of the     California Economy</a:t>
            </a:r>
          </a:p>
          <a:p>
            <a:pPr>
              <a:spcAft>
                <a:spcPts val="600"/>
              </a:spcAft>
            </a:pPr>
            <a:r>
              <a:rPr lang="en-US" sz="1600" i="1" dirty="0">
                <a:solidFill>
                  <a:schemeClr val="bg1">
                    <a:lumMod val="50000"/>
                  </a:schemeClr>
                </a:solidFill>
              </a:rPr>
              <a:t>Economics &amp; Politics, Inc.</a:t>
            </a:r>
          </a:p>
          <a:p>
            <a:pPr>
              <a:spcAft>
                <a:spcPts val="600"/>
              </a:spcAft>
            </a:pPr>
            <a:r>
              <a:rPr lang="en-US" sz="1600" i="1" dirty="0">
                <a:solidFill>
                  <a:schemeClr val="bg1">
                    <a:lumMod val="50000"/>
                  </a:schemeClr>
                </a:solidFill>
              </a:rPr>
              <a:t>National University</a:t>
            </a:r>
          </a:p>
          <a:p>
            <a:pPr>
              <a:spcAft>
                <a:spcPts val="600"/>
              </a:spcAft>
            </a:pPr>
            <a:r>
              <a:rPr lang="en-US" sz="1600" i="1" dirty="0">
                <a:solidFill>
                  <a:schemeClr val="bg1">
                    <a:lumMod val="50000"/>
                  </a:schemeClr>
                </a:solidFill>
              </a:rPr>
              <a:t>Pt. Loma Nazarene University</a:t>
            </a:r>
          </a:p>
          <a:p>
            <a:pPr>
              <a:spcAft>
                <a:spcPts val="600"/>
              </a:spcAft>
            </a:pPr>
            <a:r>
              <a:rPr lang="en-US" sz="1600" i="1" dirty="0">
                <a:solidFill>
                  <a:schemeClr val="bg1">
                    <a:lumMod val="50000"/>
                  </a:schemeClr>
                </a:solidFill>
              </a:rPr>
              <a:t>San Diego State University</a:t>
            </a:r>
          </a:p>
          <a:p>
            <a:pPr>
              <a:spcAft>
                <a:spcPts val="600"/>
              </a:spcAft>
            </a:pPr>
            <a:r>
              <a:rPr lang="en-US" sz="1600" i="1" dirty="0">
                <a:solidFill>
                  <a:schemeClr val="bg1">
                    <a:lumMod val="50000"/>
                  </a:schemeClr>
                </a:solidFill>
              </a:rPr>
              <a:t>San Francisco Federal Reserve</a:t>
            </a:r>
          </a:p>
          <a:p>
            <a:pPr>
              <a:spcAft>
                <a:spcPts val="600"/>
              </a:spcAft>
            </a:pPr>
            <a:r>
              <a:rPr lang="en-US" sz="1600" i="1" dirty="0">
                <a:solidFill>
                  <a:schemeClr val="bg1">
                    <a:lumMod val="50000"/>
                  </a:schemeClr>
                </a:solidFill>
              </a:rPr>
              <a:t>UC San Diego</a:t>
            </a:r>
          </a:p>
          <a:p>
            <a:pPr>
              <a:spcAft>
                <a:spcPts val="600"/>
              </a:spcAft>
            </a:pPr>
            <a:r>
              <a:rPr lang="en-US" sz="1600" i="1" dirty="0">
                <a:solidFill>
                  <a:schemeClr val="bg1">
                    <a:lumMod val="50000"/>
                  </a:schemeClr>
                </a:solidFill>
              </a:rPr>
              <a:t>University of Florida</a:t>
            </a:r>
          </a:p>
          <a:p>
            <a:pPr>
              <a:spcAft>
                <a:spcPts val="600"/>
              </a:spcAft>
            </a:pPr>
            <a:r>
              <a:rPr lang="en-US" sz="1600" i="1" dirty="0">
                <a:solidFill>
                  <a:schemeClr val="bg1">
                    <a:lumMod val="50000"/>
                  </a:schemeClr>
                </a:solidFill>
              </a:rPr>
              <a:t>University of San Diego</a:t>
            </a:r>
          </a:p>
          <a:p>
            <a:pPr>
              <a:spcAft>
                <a:spcPts val="600"/>
              </a:spcAft>
            </a:pPr>
            <a:r>
              <a:rPr lang="en-US" sz="1600" i="1" dirty="0">
                <a:solidFill>
                  <a:schemeClr val="bg1">
                    <a:lumMod val="50000"/>
                  </a:schemeClr>
                </a:solidFill>
              </a:rPr>
              <a:t>WSP Parsons Brinkerhoff</a:t>
            </a:r>
          </a:p>
        </p:txBody>
      </p:sp>
      <p:sp>
        <p:nvSpPr>
          <p:cNvPr id="9" name="Text Placeholder 8">
            <a:extLst>
              <a:ext uri="{FF2B5EF4-FFF2-40B4-BE49-F238E27FC236}">
                <a16:creationId xmlns:a16="http://schemas.microsoft.com/office/drawing/2014/main" id="{2875ACA4-CC7F-44C2-8FB4-545BBF2A2774}"/>
              </a:ext>
            </a:extLst>
          </p:cNvPr>
          <p:cNvSpPr>
            <a:spLocks noGrp="1"/>
          </p:cNvSpPr>
          <p:nvPr>
            <p:ph type="body" sz="quarter" idx="3"/>
          </p:nvPr>
        </p:nvSpPr>
        <p:spPr>
          <a:xfrm>
            <a:off x="6054540" y="1228166"/>
            <a:ext cx="3887391" cy="823912"/>
          </a:xfrm>
        </p:spPr>
        <p:txBody>
          <a:bodyPr/>
          <a:lstStyle/>
          <a:p>
            <a:r>
              <a:rPr lang="en-US" dirty="0"/>
              <a:t>February 2018—Assumptions </a:t>
            </a:r>
          </a:p>
        </p:txBody>
      </p:sp>
      <p:sp>
        <p:nvSpPr>
          <p:cNvPr id="7" name="Content Placeholder 4">
            <a:extLst>
              <a:ext uri="{FF2B5EF4-FFF2-40B4-BE49-F238E27FC236}">
                <a16:creationId xmlns:a16="http://schemas.microsoft.com/office/drawing/2014/main" id="{2DFB2A76-9539-497A-92C2-E938232FDD1B}"/>
              </a:ext>
            </a:extLst>
          </p:cNvPr>
          <p:cNvSpPr txBox="1">
            <a:spLocks noGrp="1"/>
          </p:cNvSpPr>
          <p:nvPr>
            <p:ph sz="quarter" idx="4"/>
          </p:nvPr>
        </p:nvSpPr>
        <p:spPr>
          <a:xfrm>
            <a:off x="6054539" y="2014139"/>
            <a:ext cx="3887391" cy="2242665"/>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rtlCol="0">
            <a:spAutoFit/>
          </a:bodyPr>
          <a:lstStyle/>
          <a:p>
            <a:pPr>
              <a:spcAft>
                <a:spcPts val="600"/>
              </a:spcAft>
            </a:pPr>
            <a:r>
              <a:rPr lang="en-US" sz="1600" i="1" dirty="0">
                <a:solidFill>
                  <a:schemeClr val="bg1">
                    <a:lumMod val="50000"/>
                  </a:schemeClr>
                </a:solidFill>
              </a:rPr>
              <a:t>California Department of Finance</a:t>
            </a:r>
          </a:p>
          <a:p>
            <a:pPr>
              <a:spcAft>
                <a:spcPts val="600"/>
              </a:spcAft>
            </a:pPr>
            <a:r>
              <a:rPr lang="en-US" sz="1600" i="1" dirty="0">
                <a:solidFill>
                  <a:schemeClr val="bg1">
                    <a:lumMod val="50000"/>
                  </a:schemeClr>
                </a:solidFill>
              </a:rPr>
              <a:t>University of San Diego</a:t>
            </a:r>
          </a:p>
          <a:p>
            <a:pPr>
              <a:spcAft>
                <a:spcPts val="600"/>
              </a:spcAft>
            </a:pPr>
            <a:r>
              <a:rPr lang="en-US" sz="1600" i="1" dirty="0">
                <a:solidFill>
                  <a:schemeClr val="bg1">
                    <a:lumMod val="50000"/>
                  </a:schemeClr>
                </a:solidFill>
              </a:rPr>
              <a:t>Southern California Association of Governments </a:t>
            </a:r>
          </a:p>
          <a:p>
            <a:pPr>
              <a:spcAft>
                <a:spcPts val="600"/>
              </a:spcAft>
            </a:pPr>
            <a:r>
              <a:rPr lang="en-US" sz="1600" i="1" dirty="0">
                <a:solidFill>
                  <a:schemeClr val="bg1">
                    <a:lumMod val="50000"/>
                  </a:schemeClr>
                </a:solidFill>
              </a:rPr>
              <a:t>London/Moeder Advisors </a:t>
            </a:r>
          </a:p>
          <a:p>
            <a:pPr>
              <a:spcAft>
                <a:spcPts val="600"/>
              </a:spcAft>
            </a:pPr>
            <a:endParaRPr lang="en-US" sz="1600" i="1" dirty="0">
              <a:solidFill>
                <a:schemeClr val="bg1">
                  <a:lumMod val="50000"/>
                </a:schemeClr>
              </a:solidFill>
            </a:endParaRPr>
          </a:p>
        </p:txBody>
      </p:sp>
      <p:sp>
        <p:nvSpPr>
          <p:cNvPr id="4" name="Slide Number Placeholder 3">
            <a:extLst>
              <a:ext uri="{FF2B5EF4-FFF2-40B4-BE49-F238E27FC236}">
                <a16:creationId xmlns:a16="http://schemas.microsoft.com/office/drawing/2014/main" id="{CB8AB565-AE40-4BC4-8B3F-3197D50754DF}"/>
              </a:ext>
            </a:extLst>
          </p:cNvPr>
          <p:cNvSpPr>
            <a:spLocks noGrp="1"/>
          </p:cNvSpPr>
          <p:nvPr>
            <p:ph type="sldNum" sz="quarter" idx="12"/>
          </p:nvPr>
        </p:nvSpPr>
        <p:spPr/>
        <p:txBody>
          <a:bodyPr/>
          <a:lstStyle/>
          <a:p>
            <a:pPr defTabSz="457200"/>
            <a:fld id="{5E755DDB-E5AD-41A6-9750-3D6DC711EDF2}" type="slidenum">
              <a:rPr lang="en-US">
                <a:solidFill>
                  <a:prstClr val="white"/>
                </a:solidFill>
                <a:latin typeface="Calibri" panose="020F0502020204030204"/>
              </a:rPr>
              <a:pPr defTabSz="457200"/>
              <a:t>19</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376071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146403-F3D6-484B-B2ED-97F9565D037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69421EE-8982-4AFD-87C8-63408B3BD8AE}"/>
              </a:ext>
            </a:extLst>
          </p:cNvPr>
          <p:cNvSpPr txBox="1"/>
          <p:nvPr/>
        </p:nvSpPr>
        <p:spPr>
          <a:xfrm>
            <a:off x="526073" y="47208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dirty="0">
                <a:solidFill>
                  <a:schemeClr val="bg1"/>
                </a:solidFill>
              </a:rPr>
              <a:t>Ray Major</a:t>
            </a:r>
          </a:p>
          <a:p>
            <a:pPr algn="ctr">
              <a:lnSpc>
                <a:spcPct val="90000"/>
              </a:lnSpc>
              <a:spcBef>
                <a:spcPct val="0"/>
              </a:spcBef>
              <a:spcAft>
                <a:spcPts val="600"/>
              </a:spcAft>
            </a:pPr>
            <a:r>
              <a:rPr lang="en-US" sz="2600" dirty="0">
                <a:solidFill>
                  <a:schemeClr val="bg1"/>
                </a:solidFill>
                <a:latin typeface="+mj-lt"/>
                <a:ea typeface="+mj-ea"/>
                <a:cs typeface="+mj-cs"/>
              </a:rPr>
              <a:t>Chief Economist, San Diego Association of Governments</a:t>
            </a:r>
          </a:p>
        </p:txBody>
      </p:sp>
      <p:pic>
        <p:nvPicPr>
          <p:cNvPr id="3" name="Picture 2" descr="A person wearing a suit and tie&#10;&#10;Description generated with very high confidence">
            <a:extLst>
              <a:ext uri="{FF2B5EF4-FFF2-40B4-BE49-F238E27FC236}">
                <a16:creationId xmlns:a16="http://schemas.microsoft.com/office/drawing/2014/main" id="{AE48C016-25E5-4F13-B9A2-547EEB16F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791" y="551488"/>
            <a:ext cx="2743200" cy="3429000"/>
          </a:xfrm>
          <a:prstGeom prst="rect">
            <a:avLst/>
          </a:prstGeom>
        </p:spPr>
      </p:pic>
      <p:pic>
        <p:nvPicPr>
          <p:cNvPr id="5" name="Picture 4">
            <a:extLst>
              <a:ext uri="{FF2B5EF4-FFF2-40B4-BE49-F238E27FC236}">
                <a16:creationId xmlns:a16="http://schemas.microsoft.com/office/drawing/2014/main" id="{5FFD700D-7231-4343-856C-429F8697E25B}"/>
              </a:ext>
            </a:extLst>
          </p:cNvPr>
          <p:cNvPicPr>
            <a:picLocks noChangeAspect="1"/>
          </p:cNvPicPr>
          <p:nvPr/>
        </p:nvPicPr>
        <p:blipFill>
          <a:blip r:embed="rId3"/>
          <a:stretch>
            <a:fillRect/>
          </a:stretch>
        </p:blipFill>
        <p:spPr>
          <a:xfrm>
            <a:off x="6507598" y="1533934"/>
            <a:ext cx="4738859" cy="1381039"/>
          </a:xfrm>
          <a:prstGeom prst="rect">
            <a:avLst/>
          </a:prstGeom>
        </p:spPr>
      </p:pic>
    </p:spTree>
    <p:extLst>
      <p:ext uri="{BB962C8B-B14F-4D97-AF65-F5344CB8AC3E}">
        <p14:creationId xmlns:p14="http://schemas.microsoft.com/office/powerpoint/2010/main" val="4001605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3070-152A-458A-973D-384B1ECA6F2E}"/>
              </a:ext>
            </a:extLst>
          </p:cNvPr>
          <p:cNvSpPr>
            <a:spLocks noGrp="1"/>
          </p:cNvSpPr>
          <p:nvPr>
            <p:ph type="title"/>
          </p:nvPr>
        </p:nvSpPr>
        <p:spPr/>
        <p:txBody>
          <a:bodyPr/>
          <a:lstStyle/>
          <a:p>
            <a:r>
              <a:rPr lang="en-US" dirty="0"/>
              <a:t>Key Regional Assumptions</a:t>
            </a:r>
          </a:p>
        </p:txBody>
      </p:sp>
      <p:sp>
        <p:nvSpPr>
          <p:cNvPr id="3" name="Content Placeholder 2">
            <a:extLst>
              <a:ext uri="{FF2B5EF4-FFF2-40B4-BE49-F238E27FC236}">
                <a16:creationId xmlns:a16="http://schemas.microsoft.com/office/drawing/2014/main" id="{7095DBA7-0016-486D-830C-4A5158C41DF9}"/>
              </a:ext>
            </a:extLst>
          </p:cNvPr>
          <p:cNvSpPr>
            <a:spLocks noGrp="1"/>
          </p:cNvSpPr>
          <p:nvPr>
            <p:ph idx="1"/>
          </p:nvPr>
        </p:nvSpPr>
        <p:spPr/>
        <p:txBody>
          <a:bodyPr/>
          <a:lstStyle/>
          <a:p>
            <a:pPr>
              <a:lnSpc>
                <a:spcPct val="100000"/>
              </a:lnSpc>
            </a:pPr>
            <a:r>
              <a:rPr lang="en-US" i="1" dirty="0">
                <a:solidFill>
                  <a:schemeClr val="accent6">
                    <a:lumMod val="75000"/>
                  </a:schemeClr>
                </a:solidFill>
              </a:rPr>
              <a:t>Population grows older and we live longer;</a:t>
            </a:r>
          </a:p>
          <a:p>
            <a:pPr lvl="1">
              <a:lnSpc>
                <a:spcPct val="100000"/>
              </a:lnSpc>
            </a:pPr>
            <a:r>
              <a:rPr lang="en-US" dirty="0"/>
              <a:t>81 percent of the total pop growth will be in age 65+</a:t>
            </a:r>
          </a:p>
          <a:p>
            <a:pPr lvl="1">
              <a:lnSpc>
                <a:spcPct val="100000"/>
              </a:lnSpc>
            </a:pPr>
            <a:r>
              <a:rPr lang="en-US" dirty="0"/>
              <a:t>Median age increases from 35 to 40</a:t>
            </a:r>
          </a:p>
          <a:p>
            <a:pPr lvl="1">
              <a:lnSpc>
                <a:spcPct val="100000"/>
              </a:lnSpc>
            </a:pPr>
            <a:r>
              <a:rPr lang="en-US" dirty="0"/>
              <a:t>Average household size decreases as population ages</a:t>
            </a:r>
          </a:p>
          <a:p>
            <a:pPr>
              <a:lnSpc>
                <a:spcPct val="100000"/>
              </a:lnSpc>
            </a:pPr>
            <a:r>
              <a:rPr lang="en-US" i="1" dirty="0">
                <a:solidFill>
                  <a:schemeClr val="accent6">
                    <a:lumMod val="75000"/>
                  </a:schemeClr>
                </a:solidFill>
              </a:rPr>
              <a:t>Acknowledge Second Homes and Vacation Rentals as </a:t>
            </a:r>
            <a:r>
              <a:rPr lang="en-US" dirty="0">
                <a:solidFill>
                  <a:schemeClr val="accent6">
                    <a:lumMod val="75000"/>
                  </a:schemeClr>
                </a:solidFill>
              </a:rPr>
              <a:t>“un-occupiable” units</a:t>
            </a:r>
          </a:p>
          <a:p>
            <a:pPr lvl="1">
              <a:lnSpc>
                <a:spcPct val="100000"/>
              </a:lnSpc>
            </a:pPr>
            <a:r>
              <a:rPr lang="en-US" dirty="0"/>
              <a:t>~ 57,000 units</a:t>
            </a:r>
          </a:p>
          <a:p>
            <a:pPr>
              <a:lnSpc>
                <a:spcPct val="100000"/>
              </a:lnSpc>
            </a:pPr>
            <a:r>
              <a:rPr lang="en-US" i="1" dirty="0">
                <a:solidFill>
                  <a:schemeClr val="accent6">
                    <a:lumMod val="75000"/>
                  </a:schemeClr>
                </a:solidFill>
              </a:rPr>
              <a:t>Healthy Vacancy Rate</a:t>
            </a:r>
            <a:r>
              <a:rPr lang="en-US" dirty="0">
                <a:solidFill>
                  <a:schemeClr val="accent6">
                    <a:lumMod val="75000"/>
                  </a:schemeClr>
                </a:solidFill>
              </a:rPr>
              <a:t>  </a:t>
            </a:r>
            <a:r>
              <a:rPr lang="en-US" sz="2000" dirty="0">
                <a:solidFill>
                  <a:schemeClr val="accent6">
                    <a:lumMod val="75000"/>
                  </a:schemeClr>
                </a:solidFill>
              </a:rPr>
              <a:t>(4% effective rate long term)</a:t>
            </a:r>
          </a:p>
          <a:p>
            <a:pPr lvl="1">
              <a:lnSpc>
                <a:spcPct val="100000"/>
              </a:lnSpc>
            </a:pPr>
            <a:r>
              <a:rPr lang="en-US" dirty="0"/>
              <a:t>Capacity for first time homebuyers</a:t>
            </a:r>
          </a:p>
          <a:p>
            <a:pPr lvl="1">
              <a:lnSpc>
                <a:spcPct val="100000"/>
              </a:lnSpc>
            </a:pPr>
            <a:r>
              <a:rPr lang="en-US" dirty="0"/>
              <a:t>Permits residents to move between units </a:t>
            </a:r>
          </a:p>
          <a:p>
            <a:pPr lvl="1">
              <a:lnSpc>
                <a:spcPct val="100000"/>
              </a:lnSpc>
            </a:pPr>
            <a:r>
              <a:rPr lang="en-US" dirty="0"/>
              <a:t>Moderates housing and rental prices</a:t>
            </a:r>
          </a:p>
        </p:txBody>
      </p:sp>
      <p:sp>
        <p:nvSpPr>
          <p:cNvPr id="4" name="Slide Number Placeholder 3">
            <a:extLst>
              <a:ext uri="{FF2B5EF4-FFF2-40B4-BE49-F238E27FC236}">
                <a16:creationId xmlns:a16="http://schemas.microsoft.com/office/drawing/2014/main" id="{19ACDC1D-2BEE-4B6F-9434-F39F1832057E}"/>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20</a:t>
            </a:fld>
            <a:endParaRPr lang="en-US" dirty="0">
              <a:solidFill>
                <a:prstClr val="white"/>
              </a:solidFill>
            </a:endParaRPr>
          </a:p>
        </p:txBody>
      </p:sp>
    </p:spTree>
    <p:extLst>
      <p:ext uri="{BB962C8B-B14F-4D97-AF65-F5344CB8AC3E}">
        <p14:creationId xmlns:p14="http://schemas.microsoft.com/office/powerpoint/2010/main" val="3793258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B1F1-6B9D-4FD1-AA25-BBD05110B6C0}"/>
              </a:ext>
            </a:extLst>
          </p:cNvPr>
          <p:cNvSpPr>
            <a:spLocks noGrp="1"/>
          </p:cNvSpPr>
          <p:nvPr>
            <p:ph type="title"/>
          </p:nvPr>
        </p:nvSpPr>
        <p:spPr>
          <a:xfrm>
            <a:off x="1672885" y="518031"/>
            <a:ext cx="8364001" cy="694320"/>
          </a:xfrm>
        </p:spPr>
        <p:txBody>
          <a:bodyPr/>
          <a:lstStyle/>
          <a:p>
            <a:r>
              <a:rPr lang="en-US" dirty="0"/>
              <a:t>Age Composition of the Population </a:t>
            </a:r>
          </a:p>
        </p:txBody>
      </p:sp>
      <p:sp>
        <p:nvSpPr>
          <p:cNvPr id="4" name="Slide Number Placeholder 3">
            <a:extLst>
              <a:ext uri="{FF2B5EF4-FFF2-40B4-BE49-F238E27FC236}">
                <a16:creationId xmlns:a16="http://schemas.microsoft.com/office/drawing/2014/main" id="{957DF9B0-C166-4B47-B760-D4267082D0D5}"/>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21</a:t>
            </a:fld>
            <a:endParaRPr lang="en-US" dirty="0">
              <a:solidFill>
                <a:prstClr val="white"/>
              </a:solidFill>
            </a:endParaRPr>
          </a:p>
        </p:txBody>
      </p:sp>
      <p:graphicFrame>
        <p:nvGraphicFramePr>
          <p:cNvPr id="5" name="Content Placeholder 4">
            <a:extLst>
              <a:ext uri="{FF2B5EF4-FFF2-40B4-BE49-F238E27FC236}">
                <a16:creationId xmlns:a16="http://schemas.microsoft.com/office/drawing/2014/main" id="{249DD5A5-6536-400C-A387-C23C79B9F988}"/>
              </a:ext>
            </a:extLst>
          </p:cNvPr>
          <p:cNvGraphicFramePr>
            <a:graphicFrameLocks noGrp="1"/>
          </p:cNvGraphicFramePr>
          <p:nvPr>
            <p:ph idx="1"/>
            <p:extLst/>
          </p:nvPr>
        </p:nvGraphicFramePr>
        <p:xfrm>
          <a:off x="1672884" y="1212351"/>
          <a:ext cx="8358188" cy="54074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26EDD-4066-4943-8F60-265DCDED1DC0}"/>
              </a:ext>
            </a:extLst>
          </p:cNvPr>
          <p:cNvSpPr txBox="1"/>
          <p:nvPr/>
        </p:nvSpPr>
        <p:spPr>
          <a:xfrm>
            <a:off x="7789998" y="1906672"/>
            <a:ext cx="2630179" cy="646331"/>
          </a:xfrm>
          <a:prstGeom prst="rect">
            <a:avLst/>
          </a:prstGeom>
          <a:noFill/>
        </p:spPr>
        <p:txBody>
          <a:bodyPr wrap="square" rtlCol="0">
            <a:spAutoFit/>
          </a:bodyPr>
          <a:lstStyle/>
          <a:p>
            <a:pPr defTabSz="457200"/>
            <a:r>
              <a:rPr lang="en-US" b="1" dirty="0">
                <a:solidFill>
                  <a:prstClr val="black"/>
                </a:solidFill>
                <a:latin typeface="Calibri" panose="020F0502020204030204"/>
              </a:rPr>
              <a:t>81% of the population</a:t>
            </a:r>
            <a:br>
              <a:rPr lang="en-US" b="1" dirty="0">
                <a:solidFill>
                  <a:prstClr val="black"/>
                </a:solidFill>
                <a:latin typeface="Calibri" panose="020F0502020204030204"/>
              </a:rPr>
            </a:br>
            <a:r>
              <a:rPr lang="en-US" b="1" dirty="0">
                <a:solidFill>
                  <a:prstClr val="black"/>
                </a:solidFill>
                <a:latin typeface="Calibri" panose="020F0502020204030204"/>
              </a:rPr>
              <a:t>growth is to ages 65+</a:t>
            </a:r>
          </a:p>
        </p:txBody>
      </p:sp>
    </p:spTree>
    <p:extLst>
      <p:ext uri="{BB962C8B-B14F-4D97-AF65-F5344CB8AC3E}">
        <p14:creationId xmlns:p14="http://schemas.microsoft.com/office/powerpoint/2010/main" val="48032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47FB-1480-4FA7-82D6-4FDD2BFBD728}"/>
              </a:ext>
            </a:extLst>
          </p:cNvPr>
          <p:cNvSpPr>
            <a:spLocks noGrp="1"/>
          </p:cNvSpPr>
          <p:nvPr>
            <p:ph type="title"/>
          </p:nvPr>
        </p:nvSpPr>
        <p:spPr/>
        <p:txBody>
          <a:bodyPr>
            <a:noAutofit/>
          </a:bodyPr>
          <a:lstStyle/>
          <a:p>
            <a:r>
              <a:rPr lang="en-US" sz="3200" dirty="0"/>
              <a:t>Household Size Declines with Median Age</a:t>
            </a:r>
          </a:p>
        </p:txBody>
      </p:sp>
      <p:sp>
        <p:nvSpPr>
          <p:cNvPr id="4" name="Slide Number Placeholder 3">
            <a:extLst>
              <a:ext uri="{FF2B5EF4-FFF2-40B4-BE49-F238E27FC236}">
                <a16:creationId xmlns:a16="http://schemas.microsoft.com/office/drawing/2014/main" id="{500FF257-759A-48DD-B44F-E473B8CB6509}"/>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22</a:t>
            </a:fld>
            <a:endParaRPr lang="en-US" dirty="0">
              <a:solidFill>
                <a:prstClr val="white"/>
              </a:solidFill>
            </a:endParaRPr>
          </a:p>
        </p:txBody>
      </p:sp>
      <p:graphicFrame>
        <p:nvGraphicFramePr>
          <p:cNvPr id="6" name="Chart 5">
            <a:extLst>
              <a:ext uri="{FF2B5EF4-FFF2-40B4-BE49-F238E27FC236}">
                <a16:creationId xmlns:a16="http://schemas.microsoft.com/office/drawing/2014/main" id="{677B3787-2DBC-4DD5-B3B2-222D8768D0B4}"/>
              </a:ext>
            </a:extLst>
          </p:cNvPr>
          <p:cNvGraphicFramePr>
            <a:graphicFrameLocks/>
          </p:cNvGraphicFramePr>
          <p:nvPr>
            <p:extLst/>
          </p:nvPr>
        </p:nvGraphicFramePr>
        <p:xfrm>
          <a:off x="1524000" y="1091042"/>
          <a:ext cx="9204456" cy="53360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B936E91-78A9-4C06-BC4E-778701605B29}"/>
              </a:ext>
            </a:extLst>
          </p:cNvPr>
          <p:cNvSpPr txBox="1"/>
          <p:nvPr/>
        </p:nvSpPr>
        <p:spPr>
          <a:xfrm>
            <a:off x="6850377" y="2342854"/>
            <a:ext cx="2336446" cy="646331"/>
          </a:xfrm>
          <a:prstGeom prst="rect">
            <a:avLst/>
          </a:prstGeom>
          <a:noFill/>
        </p:spPr>
        <p:txBody>
          <a:bodyPr wrap="square" rtlCol="0">
            <a:spAutoFit/>
          </a:bodyPr>
          <a:lstStyle/>
          <a:p>
            <a:pPr defTabSz="457200"/>
            <a:r>
              <a:rPr lang="en-US" b="1" dirty="0">
                <a:solidFill>
                  <a:prstClr val="black">
                    <a:lumMod val="50000"/>
                    <a:lumOff val="50000"/>
                  </a:prstClr>
                </a:solidFill>
                <a:latin typeface="Arial" panose="020B0604020202020204" pitchFamily="34" charset="0"/>
                <a:cs typeface="Arial" panose="020B0604020202020204" pitchFamily="34" charset="0"/>
              </a:rPr>
              <a:t>Regional Forecast, 2050 (2.56)</a:t>
            </a:r>
          </a:p>
        </p:txBody>
      </p:sp>
      <p:cxnSp>
        <p:nvCxnSpPr>
          <p:cNvPr id="9" name="Straight Arrow Connector 8">
            <a:extLst>
              <a:ext uri="{FF2B5EF4-FFF2-40B4-BE49-F238E27FC236}">
                <a16:creationId xmlns:a16="http://schemas.microsoft.com/office/drawing/2014/main" id="{A8EE4094-74F5-4BD0-AC38-C9E3754B8DD2}"/>
              </a:ext>
            </a:extLst>
          </p:cNvPr>
          <p:cNvCxnSpPr>
            <a:cxnSpLocks/>
            <a:stCxn id="7" idx="1"/>
          </p:cNvCxnSpPr>
          <p:nvPr/>
        </p:nvCxnSpPr>
        <p:spPr>
          <a:xfrm flipH="1">
            <a:off x="5907465" y="2666019"/>
            <a:ext cx="942913" cy="1001008"/>
          </a:xfrm>
          <a:prstGeom prst="straightConnector1">
            <a:avLst/>
          </a:prstGeom>
          <a:ln w="317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6A792EC-24A7-4A22-B3F0-A53C28CF6025}"/>
              </a:ext>
            </a:extLst>
          </p:cNvPr>
          <p:cNvSpPr txBox="1"/>
          <p:nvPr/>
        </p:nvSpPr>
        <p:spPr>
          <a:xfrm>
            <a:off x="1761618" y="6473958"/>
            <a:ext cx="4364610" cy="430887"/>
          </a:xfrm>
          <a:prstGeom prst="rect">
            <a:avLst/>
          </a:prstGeom>
          <a:noFill/>
        </p:spPr>
        <p:txBody>
          <a:bodyPr wrap="square" rtlCol="0">
            <a:spAutoFit/>
          </a:bodyPr>
          <a:lstStyle/>
          <a:p>
            <a:pPr defTabSz="457200"/>
            <a:r>
              <a:rPr lang="en-US" sz="1100" dirty="0">
                <a:solidFill>
                  <a:prstClr val="black"/>
                </a:solidFill>
                <a:latin typeface="Arial" panose="020B0604020202020204" pitchFamily="34" charset="0"/>
                <a:cs typeface="Arial" panose="020B0604020202020204" pitchFamily="34" charset="0"/>
              </a:rPr>
              <a:t>Source: Census 2010, Summary File 1</a:t>
            </a:r>
          </a:p>
          <a:p>
            <a:pPr defTabSz="457200"/>
            <a:endParaRPr lang="en-US" sz="1050" dirty="0">
              <a:solidFill>
                <a:prstClr val="black"/>
              </a:solidFill>
              <a:latin typeface="Calibri" panose="020F0502020204030204"/>
            </a:endParaRPr>
          </a:p>
        </p:txBody>
      </p:sp>
    </p:spTree>
    <p:extLst>
      <p:ext uri="{BB962C8B-B14F-4D97-AF65-F5344CB8AC3E}">
        <p14:creationId xmlns:p14="http://schemas.microsoft.com/office/powerpoint/2010/main" val="269077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07D1-C85B-40C3-82D9-2D9307A8B481}"/>
              </a:ext>
            </a:extLst>
          </p:cNvPr>
          <p:cNvSpPr>
            <a:spLocks noGrp="1"/>
          </p:cNvSpPr>
          <p:nvPr>
            <p:ph type="title"/>
          </p:nvPr>
        </p:nvSpPr>
        <p:spPr>
          <a:xfrm>
            <a:off x="1667071" y="482322"/>
            <a:ext cx="8920918" cy="694320"/>
          </a:xfrm>
        </p:spPr>
        <p:txBody>
          <a:bodyPr>
            <a:noAutofit/>
          </a:bodyPr>
          <a:lstStyle/>
          <a:p>
            <a:r>
              <a:rPr lang="en-US" dirty="0"/>
              <a:t>Healthy Housing Market Vacancy Rate</a:t>
            </a:r>
          </a:p>
        </p:txBody>
      </p:sp>
      <p:sp>
        <p:nvSpPr>
          <p:cNvPr id="3" name="Content Placeholder 2">
            <a:extLst>
              <a:ext uri="{FF2B5EF4-FFF2-40B4-BE49-F238E27FC236}">
                <a16:creationId xmlns:a16="http://schemas.microsoft.com/office/drawing/2014/main" id="{BE7D543B-9942-453D-AC73-417CDCCBB6DB}"/>
              </a:ext>
            </a:extLst>
          </p:cNvPr>
          <p:cNvSpPr>
            <a:spLocks noGrp="1"/>
          </p:cNvSpPr>
          <p:nvPr>
            <p:ph idx="1"/>
          </p:nvPr>
        </p:nvSpPr>
        <p:spPr>
          <a:xfrm>
            <a:off x="2062482" y="1558568"/>
            <a:ext cx="8357695" cy="4527019"/>
          </a:xfrm>
        </p:spPr>
        <p:txBody>
          <a:bodyPr/>
          <a:lstStyle/>
          <a:p>
            <a:r>
              <a:rPr lang="en-US" dirty="0"/>
              <a:t>State (HCD) uses a 5% vacancy rate</a:t>
            </a:r>
          </a:p>
          <a:p>
            <a:r>
              <a:rPr lang="en-US" dirty="0"/>
              <a:t>Expert Review Panel recommended a</a:t>
            </a:r>
            <a:br>
              <a:rPr lang="en-US" dirty="0"/>
            </a:br>
            <a:r>
              <a:rPr lang="en-US" dirty="0"/>
              <a:t>5% vacancy rate</a:t>
            </a:r>
          </a:p>
          <a:p>
            <a:r>
              <a:rPr lang="en-US" dirty="0"/>
              <a:t>Board of Directors targets a 4% long-term vacancy rate</a:t>
            </a:r>
          </a:p>
          <a:p>
            <a:pPr marL="0" indent="0">
              <a:buNone/>
            </a:pPr>
            <a:endParaRPr lang="en-US" dirty="0"/>
          </a:p>
        </p:txBody>
      </p:sp>
      <p:sp>
        <p:nvSpPr>
          <p:cNvPr id="4" name="Slide Number Placeholder 3">
            <a:extLst>
              <a:ext uri="{FF2B5EF4-FFF2-40B4-BE49-F238E27FC236}">
                <a16:creationId xmlns:a16="http://schemas.microsoft.com/office/drawing/2014/main" id="{0298D6B2-1582-4B76-9084-7A0B8FA9022A}"/>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23</a:t>
            </a:fld>
            <a:endParaRPr lang="en-US" dirty="0">
              <a:solidFill>
                <a:prstClr val="white"/>
              </a:solidFill>
            </a:endParaRPr>
          </a:p>
        </p:txBody>
      </p:sp>
    </p:spTree>
    <p:extLst>
      <p:ext uri="{BB962C8B-B14F-4D97-AF65-F5344CB8AC3E}">
        <p14:creationId xmlns:p14="http://schemas.microsoft.com/office/powerpoint/2010/main" val="4058372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3313A-5368-43F0-9DB1-5D2157EB9E53}"/>
              </a:ext>
            </a:extLst>
          </p:cNvPr>
          <p:cNvSpPr>
            <a:spLocks noGrp="1"/>
          </p:cNvSpPr>
          <p:nvPr>
            <p:ph type="title"/>
          </p:nvPr>
        </p:nvSpPr>
        <p:spPr/>
        <p:txBody>
          <a:bodyPr/>
          <a:lstStyle/>
          <a:p>
            <a:r>
              <a:rPr lang="en-US" dirty="0"/>
              <a:t>Housing Need Forecast</a:t>
            </a:r>
          </a:p>
        </p:txBody>
      </p:sp>
      <p:sp>
        <p:nvSpPr>
          <p:cNvPr id="4" name="Slide Number Placeholder 3">
            <a:extLst>
              <a:ext uri="{FF2B5EF4-FFF2-40B4-BE49-F238E27FC236}">
                <a16:creationId xmlns:a16="http://schemas.microsoft.com/office/drawing/2014/main" id="{CCCF3C74-51EC-450C-B8E6-4CEB0209938D}"/>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24</a:t>
            </a:fld>
            <a:endParaRPr lang="en-US" dirty="0">
              <a:solidFill>
                <a:prstClr val="white"/>
              </a:solidFill>
            </a:endParaRPr>
          </a:p>
        </p:txBody>
      </p:sp>
      <p:graphicFrame>
        <p:nvGraphicFramePr>
          <p:cNvPr id="5" name="Content Placeholder 4">
            <a:extLst>
              <a:ext uri="{FF2B5EF4-FFF2-40B4-BE49-F238E27FC236}">
                <a16:creationId xmlns:a16="http://schemas.microsoft.com/office/drawing/2014/main" id="{B524308F-0F1A-4030-AAEB-131794616E6A}"/>
              </a:ext>
            </a:extLst>
          </p:cNvPr>
          <p:cNvGraphicFramePr>
            <a:graphicFrameLocks noGrp="1"/>
          </p:cNvGraphicFramePr>
          <p:nvPr>
            <p:ph idx="1"/>
            <p:extLst/>
          </p:nvPr>
        </p:nvGraphicFramePr>
        <p:xfrm>
          <a:off x="1681984" y="1292226"/>
          <a:ext cx="7954684" cy="50577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2D72EED-E5DD-4525-99F1-B58B637B6E48}"/>
              </a:ext>
            </a:extLst>
          </p:cNvPr>
          <p:cNvSpPr txBox="1"/>
          <p:nvPr/>
        </p:nvSpPr>
        <p:spPr>
          <a:xfrm>
            <a:off x="9710741" y="1851741"/>
            <a:ext cx="902811" cy="369332"/>
          </a:xfrm>
          <a:prstGeom prst="rect">
            <a:avLst/>
          </a:prstGeom>
          <a:noFill/>
        </p:spPr>
        <p:txBody>
          <a:bodyPr wrap="none" rtlCol="0">
            <a:spAutoFit/>
          </a:bodyPr>
          <a:lstStyle/>
          <a:p>
            <a:pPr defTabSz="457200"/>
            <a:r>
              <a:rPr lang="en-US" b="1" dirty="0">
                <a:solidFill>
                  <a:prstClr val="black"/>
                </a:solidFill>
                <a:latin typeface="Arial" panose="020B0604020202020204" pitchFamily="34" charset="0"/>
                <a:cs typeface="Arial" panose="020B0604020202020204" pitchFamily="34" charset="0"/>
              </a:rPr>
              <a:t>1.7 mil</a:t>
            </a:r>
          </a:p>
        </p:txBody>
      </p:sp>
      <p:sp>
        <p:nvSpPr>
          <p:cNvPr id="7" name="TextBox 6">
            <a:extLst>
              <a:ext uri="{FF2B5EF4-FFF2-40B4-BE49-F238E27FC236}">
                <a16:creationId xmlns:a16="http://schemas.microsoft.com/office/drawing/2014/main" id="{15B76460-86D1-4A6F-B5A9-434C9CA25ABE}"/>
              </a:ext>
            </a:extLst>
          </p:cNvPr>
          <p:cNvSpPr txBox="1"/>
          <p:nvPr/>
        </p:nvSpPr>
        <p:spPr>
          <a:xfrm>
            <a:off x="6415961" y="3232769"/>
            <a:ext cx="864339" cy="369332"/>
          </a:xfrm>
          <a:prstGeom prst="rect">
            <a:avLst/>
          </a:prstGeom>
          <a:noFill/>
        </p:spPr>
        <p:txBody>
          <a:bodyPr wrap="none" rtlCol="0">
            <a:spAutoFit/>
          </a:bodyPr>
          <a:lstStyle/>
          <a:p>
            <a:pPr defTabSz="457200"/>
            <a:r>
              <a:rPr lang="en-US" dirty="0">
                <a:solidFill>
                  <a:prstClr val="black"/>
                </a:solidFill>
                <a:latin typeface="Arial" panose="020B0604020202020204" pitchFamily="34" charset="0"/>
                <a:cs typeface="Arial" panose="020B0604020202020204" pitchFamily="34" charset="0"/>
              </a:rPr>
              <a:t>1.2 mil</a:t>
            </a:r>
          </a:p>
        </p:txBody>
      </p:sp>
      <p:sp>
        <p:nvSpPr>
          <p:cNvPr id="3" name="Right Brace 2">
            <a:extLst>
              <a:ext uri="{FF2B5EF4-FFF2-40B4-BE49-F238E27FC236}">
                <a16:creationId xmlns:a16="http://schemas.microsoft.com/office/drawing/2014/main" id="{64003655-B0A3-491C-8801-9912584EDBD2}"/>
              </a:ext>
            </a:extLst>
          </p:cNvPr>
          <p:cNvSpPr/>
          <p:nvPr/>
        </p:nvSpPr>
        <p:spPr>
          <a:xfrm>
            <a:off x="9495145" y="1800587"/>
            <a:ext cx="180824" cy="420487"/>
          </a:xfrm>
          <a:prstGeom prst="rightBrace">
            <a:avLst>
              <a:gd name="adj1" fmla="val 8333"/>
              <a:gd name="adj2" fmla="val 4917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latin typeface="Calibri" panose="020F0502020204030204"/>
            </a:endParaRPr>
          </a:p>
        </p:txBody>
      </p:sp>
      <p:sp>
        <p:nvSpPr>
          <p:cNvPr id="8" name="TextBox 7">
            <a:extLst>
              <a:ext uri="{FF2B5EF4-FFF2-40B4-BE49-F238E27FC236}">
                <a16:creationId xmlns:a16="http://schemas.microsoft.com/office/drawing/2014/main" id="{B3465072-AECE-48CC-B67B-C0CF52FA3F64}"/>
              </a:ext>
            </a:extLst>
          </p:cNvPr>
          <p:cNvSpPr txBox="1"/>
          <p:nvPr/>
        </p:nvSpPr>
        <p:spPr>
          <a:xfrm>
            <a:off x="9703811" y="1524325"/>
            <a:ext cx="864339" cy="369332"/>
          </a:xfrm>
          <a:prstGeom prst="rect">
            <a:avLst/>
          </a:prstGeom>
          <a:noFill/>
        </p:spPr>
        <p:txBody>
          <a:bodyPr wrap="none" rtlCol="0">
            <a:spAutoFit/>
          </a:bodyPr>
          <a:lstStyle/>
          <a:p>
            <a:pPr defTabSz="457200"/>
            <a:r>
              <a:rPr lang="en-US" dirty="0">
                <a:solidFill>
                  <a:prstClr val="black"/>
                </a:solidFill>
                <a:latin typeface="Arial" panose="020B0604020202020204" pitchFamily="34" charset="0"/>
                <a:cs typeface="Arial" panose="020B0604020202020204" pitchFamily="34" charset="0"/>
              </a:rPr>
              <a:t>1.8 mil</a:t>
            </a:r>
          </a:p>
        </p:txBody>
      </p:sp>
      <p:sp>
        <p:nvSpPr>
          <p:cNvPr id="9" name="TextBox 8">
            <a:extLst>
              <a:ext uri="{FF2B5EF4-FFF2-40B4-BE49-F238E27FC236}">
                <a16:creationId xmlns:a16="http://schemas.microsoft.com/office/drawing/2014/main" id="{9D819FE3-4A89-4AC7-BBAC-1454D3A9AE31}"/>
              </a:ext>
            </a:extLst>
          </p:cNvPr>
          <p:cNvSpPr txBox="1"/>
          <p:nvPr/>
        </p:nvSpPr>
        <p:spPr>
          <a:xfrm>
            <a:off x="9721888" y="2179157"/>
            <a:ext cx="864339" cy="369332"/>
          </a:xfrm>
          <a:prstGeom prst="rect">
            <a:avLst/>
          </a:prstGeom>
          <a:noFill/>
        </p:spPr>
        <p:txBody>
          <a:bodyPr wrap="none" rtlCol="0">
            <a:spAutoFit/>
          </a:bodyPr>
          <a:lstStyle/>
          <a:p>
            <a:pPr defTabSz="457200"/>
            <a:r>
              <a:rPr lang="en-US" dirty="0">
                <a:solidFill>
                  <a:prstClr val="black"/>
                </a:solidFill>
                <a:latin typeface="Arial" panose="020B0604020202020204" pitchFamily="34" charset="0"/>
                <a:cs typeface="Arial" panose="020B0604020202020204" pitchFamily="34" charset="0"/>
              </a:rPr>
              <a:t>1.6 mil</a:t>
            </a:r>
          </a:p>
        </p:txBody>
      </p:sp>
      <p:sp>
        <p:nvSpPr>
          <p:cNvPr id="10" name="TextBox 9">
            <a:extLst>
              <a:ext uri="{FF2B5EF4-FFF2-40B4-BE49-F238E27FC236}">
                <a16:creationId xmlns:a16="http://schemas.microsoft.com/office/drawing/2014/main" id="{5495C98D-FF3B-4950-B904-8B6E4F3D427D}"/>
              </a:ext>
            </a:extLst>
          </p:cNvPr>
          <p:cNvSpPr txBox="1"/>
          <p:nvPr/>
        </p:nvSpPr>
        <p:spPr>
          <a:xfrm>
            <a:off x="9690986" y="1107559"/>
            <a:ext cx="889987" cy="369332"/>
          </a:xfrm>
          <a:prstGeom prst="rect">
            <a:avLst/>
          </a:prstGeom>
          <a:noFill/>
        </p:spPr>
        <p:txBody>
          <a:bodyPr wrap="none" rtlCol="0">
            <a:spAutoFit/>
          </a:bodyPr>
          <a:lstStyle/>
          <a:p>
            <a:pPr defTabSz="457200"/>
            <a:r>
              <a:rPr lang="en-US" b="1" u="sng" dirty="0">
                <a:solidFill>
                  <a:prstClr val="black"/>
                </a:solidFill>
                <a:latin typeface="Arial" panose="020B0604020202020204" pitchFamily="34" charset="0"/>
                <a:cs typeface="Arial" panose="020B0604020202020204" pitchFamily="34" charset="0"/>
              </a:rPr>
              <a:t>Range</a:t>
            </a:r>
          </a:p>
        </p:txBody>
      </p:sp>
      <p:sp>
        <p:nvSpPr>
          <p:cNvPr id="13" name="Freeform: Shape 12">
            <a:extLst>
              <a:ext uri="{FF2B5EF4-FFF2-40B4-BE49-F238E27FC236}">
                <a16:creationId xmlns:a16="http://schemas.microsoft.com/office/drawing/2014/main" id="{A000C936-CED1-4C1C-9469-EC9A4600F9A9}"/>
              </a:ext>
            </a:extLst>
          </p:cNvPr>
          <p:cNvSpPr/>
          <p:nvPr/>
        </p:nvSpPr>
        <p:spPr>
          <a:xfrm>
            <a:off x="6681641" y="1767928"/>
            <a:ext cx="2777272" cy="1284694"/>
          </a:xfrm>
          <a:custGeom>
            <a:avLst/>
            <a:gdLst>
              <a:gd name="connsiteX0" fmla="*/ 3015253 w 3030367"/>
              <a:gd name="connsiteY0" fmla="*/ 415636 h 1284694"/>
              <a:gd name="connsiteX1" fmla="*/ 3030367 w 3030367"/>
              <a:gd name="connsiteY1" fmla="*/ 0 h 1284694"/>
              <a:gd name="connsiteX2" fmla="*/ 1133554 w 3030367"/>
              <a:gd name="connsiteY2" fmla="*/ 634790 h 1284694"/>
              <a:gd name="connsiteX3" fmla="*/ 15114 w 3030367"/>
              <a:gd name="connsiteY3" fmla="*/ 1239352 h 1284694"/>
              <a:gd name="connsiteX4" fmla="*/ 0 w 3030367"/>
              <a:gd name="connsiteY4" fmla="*/ 1284694 h 1284694"/>
              <a:gd name="connsiteX5" fmla="*/ 1178896 w 3030367"/>
              <a:gd name="connsiteY5" fmla="*/ 740588 h 1284694"/>
              <a:gd name="connsiteX6" fmla="*/ 3015253 w 3030367"/>
              <a:gd name="connsiteY6" fmla="*/ 415636 h 128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0367" h="1284694">
                <a:moveTo>
                  <a:pt x="3015253" y="415636"/>
                </a:moveTo>
                <a:lnTo>
                  <a:pt x="3030367" y="0"/>
                </a:lnTo>
                <a:lnTo>
                  <a:pt x="1133554" y="634790"/>
                </a:lnTo>
                <a:lnTo>
                  <a:pt x="15114" y="1239352"/>
                </a:lnTo>
                <a:lnTo>
                  <a:pt x="0" y="1284694"/>
                </a:lnTo>
                <a:lnTo>
                  <a:pt x="1178896" y="740588"/>
                </a:lnTo>
                <a:lnTo>
                  <a:pt x="3015253" y="415636"/>
                </a:lnTo>
                <a:close/>
              </a:path>
            </a:pathLst>
          </a:custGeom>
          <a:solidFill>
            <a:schemeClr val="bg1">
              <a:lumMod val="75000"/>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Tree>
    <p:extLst>
      <p:ext uri="{BB962C8B-B14F-4D97-AF65-F5344CB8AC3E}">
        <p14:creationId xmlns:p14="http://schemas.microsoft.com/office/powerpoint/2010/main" val="73807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326735" y="4721322"/>
            <a:ext cx="1888537" cy="369332"/>
          </a:xfrm>
          <a:prstGeom prst="rect">
            <a:avLst/>
          </a:prstGeom>
          <a:solidFill>
            <a:schemeClr val="accent2">
              <a:lumMod val="40000"/>
              <a:lumOff val="60000"/>
            </a:schemeClr>
          </a:solidFill>
        </p:spPr>
        <p:txBody>
          <a:bodyPr wrap="square" rtlCol="0">
            <a:spAutoFit/>
          </a:bodyPr>
          <a:lstStyle/>
          <a:p>
            <a:pPr defTabSz="457200"/>
            <a:endParaRPr lang="en-US" dirty="0">
              <a:solidFill>
                <a:prstClr val="black"/>
              </a:solidFill>
              <a:latin typeface="Calibri" panose="020F0502020204030204"/>
            </a:endParaRPr>
          </a:p>
        </p:txBody>
      </p:sp>
      <p:sp>
        <p:nvSpPr>
          <p:cNvPr id="2" name="Title 1">
            <a:extLst>
              <a:ext uri="{FF2B5EF4-FFF2-40B4-BE49-F238E27FC236}">
                <a16:creationId xmlns:a16="http://schemas.microsoft.com/office/drawing/2014/main" id="{A02A38F5-145E-46EA-B943-B4D2A2B80328}"/>
              </a:ext>
            </a:extLst>
          </p:cNvPr>
          <p:cNvSpPr>
            <a:spLocks noGrp="1"/>
          </p:cNvSpPr>
          <p:nvPr>
            <p:ph type="title"/>
          </p:nvPr>
        </p:nvSpPr>
        <p:spPr>
          <a:xfrm>
            <a:off x="1645533" y="359142"/>
            <a:ext cx="8942456" cy="793290"/>
          </a:xfrm>
        </p:spPr>
        <p:txBody>
          <a:bodyPr>
            <a:normAutofit fontScale="90000"/>
          </a:bodyPr>
          <a:lstStyle/>
          <a:p>
            <a:pPr algn="ctr"/>
            <a:r>
              <a:rPr lang="en-US" sz="3200" dirty="0"/>
              <a:t>Residential Permits Issued San Diego County</a:t>
            </a:r>
            <a:endParaRPr lang="en-US" sz="2400" dirty="0"/>
          </a:p>
        </p:txBody>
      </p:sp>
      <p:sp>
        <p:nvSpPr>
          <p:cNvPr id="4" name="Slide Number Placeholder 3">
            <a:extLst>
              <a:ext uri="{FF2B5EF4-FFF2-40B4-BE49-F238E27FC236}">
                <a16:creationId xmlns:a16="http://schemas.microsoft.com/office/drawing/2014/main" id="{5DCE8C6D-DA03-4E31-AE47-B2E115046549}"/>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25</a:t>
            </a:fld>
            <a:endParaRPr lang="en-US" dirty="0">
              <a:solidFill>
                <a:prstClr val="white"/>
              </a:solidFill>
            </a:endParaRPr>
          </a:p>
        </p:txBody>
      </p:sp>
      <p:sp>
        <p:nvSpPr>
          <p:cNvPr id="3" name="TextBox 2"/>
          <p:cNvSpPr txBox="1"/>
          <p:nvPr/>
        </p:nvSpPr>
        <p:spPr>
          <a:xfrm>
            <a:off x="2262352" y="1770310"/>
            <a:ext cx="914400" cy="646331"/>
          </a:xfrm>
          <a:prstGeom prst="rect">
            <a:avLst/>
          </a:prstGeom>
          <a:noFill/>
        </p:spPr>
        <p:txBody>
          <a:bodyPr wrap="square" rtlCol="0">
            <a:spAutoFit/>
          </a:bodyPr>
          <a:lstStyle/>
          <a:p>
            <a:pPr algn="ctr" defTabSz="457200"/>
            <a:r>
              <a:rPr lang="en-US" sz="1100" b="1" dirty="0">
                <a:solidFill>
                  <a:srgbClr val="0070C0"/>
                </a:solidFill>
                <a:latin typeface="Arial" panose="020B0604020202020204" pitchFamily="34" charset="0"/>
                <a:cs typeface="Arial" panose="020B0604020202020204" pitchFamily="34" charset="0"/>
              </a:rPr>
              <a:t>Mira Mesa, Scripps</a:t>
            </a:r>
            <a:r>
              <a:rPr lang="en-US" sz="1400" dirty="0">
                <a:solidFill>
                  <a:srgbClr val="0070C0"/>
                </a:solidFill>
                <a:latin typeface="Arial" panose="020B0604020202020204" pitchFamily="34" charset="0"/>
                <a:cs typeface="Arial" panose="020B0604020202020204" pitchFamily="34" charset="0"/>
              </a:rPr>
              <a:t> </a:t>
            </a:r>
            <a:r>
              <a:rPr lang="en-US" sz="1100" b="1" dirty="0">
                <a:solidFill>
                  <a:srgbClr val="0070C0"/>
                </a:solidFill>
                <a:latin typeface="Arial" panose="020B0604020202020204" pitchFamily="34" charset="0"/>
                <a:cs typeface="Arial" panose="020B0604020202020204" pitchFamily="34" charset="0"/>
              </a:rPr>
              <a:t>Ranch</a:t>
            </a:r>
          </a:p>
        </p:txBody>
      </p:sp>
      <p:sp>
        <p:nvSpPr>
          <p:cNvPr id="10" name="TextBox 9"/>
          <p:cNvSpPr txBox="1"/>
          <p:nvPr/>
        </p:nvSpPr>
        <p:spPr>
          <a:xfrm>
            <a:off x="3108740" y="2116558"/>
            <a:ext cx="1061803" cy="600164"/>
          </a:xfrm>
          <a:prstGeom prst="rect">
            <a:avLst/>
          </a:prstGeom>
          <a:noFill/>
        </p:spPr>
        <p:txBody>
          <a:bodyPr wrap="square" rtlCol="0">
            <a:spAutoFit/>
          </a:bodyPr>
          <a:lstStyle/>
          <a:p>
            <a:pPr algn="ctr" defTabSz="457200"/>
            <a:r>
              <a:rPr lang="en-US" sz="1100" b="1" dirty="0">
                <a:solidFill>
                  <a:srgbClr val="0070C0"/>
                </a:solidFill>
                <a:latin typeface="Arial" panose="020B0604020202020204" pitchFamily="34" charset="0"/>
                <a:cs typeface="Arial" panose="020B0604020202020204" pitchFamily="34" charset="0"/>
              </a:rPr>
              <a:t>Penasquitos, North Coast, San Marcos</a:t>
            </a:r>
          </a:p>
        </p:txBody>
      </p:sp>
      <p:sp>
        <p:nvSpPr>
          <p:cNvPr id="11" name="TextBox 10"/>
          <p:cNvSpPr txBox="1"/>
          <p:nvPr/>
        </p:nvSpPr>
        <p:spPr>
          <a:xfrm>
            <a:off x="4229531" y="1452514"/>
            <a:ext cx="1616439" cy="600164"/>
          </a:xfrm>
          <a:prstGeom prst="rect">
            <a:avLst/>
          </a:prstGeom>
          <a:noFill/>
        </p:spPr>
        <p:txBody>
          <a:bodyPr wrap="square" rtlCol="0">
            <a:spAutoFit/>
          </a:bodyPr>
          <a:lstStyle/>
          <a:p>
            <a:pPr algn="ctr" defTabSz="457200"/>
            <a:r>
              <a:rPr lang="en-US" sz="1100" b="1" dirty="0">
                <a:solidFill>
                  <a:srgbClr val="0070C0"/>
                </a:solidFill>
                <a:latin typeface="Arial" panose="020B0604020202020204" pitchFamily="34" charset="0"/>
                <a:cs typeface="Arial" panose="020B0604020202020204" pitchFamily="34" charset="0"/>
              </a:rPr>
              <a:t>Carmel Valley, Poway/Rancho Bernardo, Eastlake</a:t>
            </a:r>
          </a:p>
        </p:txBody>
      </p:sp>
      <p:sp>
        <p:nvSpPr>
          <p:cNvPr id="12" name="TextBox 11"/>
          <p:cNvSpPr txBox="1"/>
          <p:nvPr/>
        </p:nvSpPr>
        <p:spPr>
          <a:xfrm>
            <a:off x="6780890" y="3430981"/>
            <a:ext cx="1266668" cy="769441"/>
          </a:xfrm>
          <a:prstGeom prst="rect">
            <a:avLst/>
          </a:prstGeom>
          <a:noFill/>
        </p:spPr>
        <p:txBody>
          <a:bodyPr wrap="square" rtlCol="0">
            <a:spAutoFit/>
          </a:bodyPr>
          <a:lstStyle/>
          <a:p>
            <a:pPr algn="ctr" defTabSz="457200"/>
            <a:r>
              <a:rPr lang="en-US" sz="1100" b="1" dirty="0">
                <a:solidFill>
                  <a:srgbClr val="0070C0"/>
                </a:solidFill>
                <a:latin typeface="Arial" panose="020B0604020202020204" pitchFamily="34" charset="0"/>
                <a:cs typeface="Arial" panose="020B0604020202020204" pitchFamily="34" charset="0"/>
              </a:rPr>
              <a:t>Penasquitos, Scripps Ranch, Eastlake San Luis Rey</a:t>
            </a:r>
          </a:p>
        </p:txBody>
      </p:sp>
      <p:sp>
        <p:nvSpPr>
          <p:cNvPr id="6" name="Slide Number Placeholder 3">
            <a:extLst>
              <a:ext uri="{FF2B5EF4-FFF2-40B4-BE49-F238E27FC236}">
                <a16:creationId xmlns:a16="http://schemas.microsoft.com/office/drawing/2014/main" id="{2020C722-CC6E-4211-AD98-C7AA8DB14E2A}"/>
              </a:ext>
            </a:extLst>
          </p:cNvPr>
          <p:cNvSpPr txBox="1">
            <a:spLocks/>
          </p:cNvSpPr>
          <p:nvPr/>
        </p:nvSpPr>
        <p:spPr>
          <a:xfrm>
            <a:off x="10252365" y="6473958"/>
            <a:ext cx="335625"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755DDB-E5AD-41A6-9750-3D6DC711EDF2}" type="slidenum">
              <a:rPr lang="en-US">
                <a:solidFill>
                  <a:prstClr val="white"/>
                </a:solidFill>
              </a:rPr>
              <a:pPr/>
              <a:t>25</a:t>
            </a:fld>
            <a:endParaRPr lang="en-US" dirty="0">
              <a:solidFill>
                <a:prstClr val="white"/>
              </a:solidFill>
            </a:endParaRPr>
          </a:p>
        </p:txBody>
      </p:sp>
      <p:sp>
        <p:nvSpPr>
          <p:cNvPr id="5" name="TextBox 4">
            <a:extLst>
              <a:ext uri="{FF2B5EF4-FFF2-40B4-BE49-F238E27FC236}">
                <a16:creationId xmlns:a16="http://schemas.microsoft.com/office/drawing/2014/main" id="{9A76F0E4-63BD-4D30-89DD-C5C01F6ADAC5}"/>
              </a:ext>
            </a:extLst>
          </p:cNvPr>
          <p:cNvSpPr txBox="1"/>
          <p:nvPr/>
        </p:nvSpPr>
        <p:spPr>
          <a:xfrm>
            <a:off x="8233286" y="2584594"/>
            <a:ext cx="1790425" cy="846386"/>
          </a:xfrm>
          <a:prstGeom prst="rect">
            <a:avLst/>
          </a:prstGeom>
          <a:noFill/>
        </p:spPr>
        <p:txBody>
          <a:bodyPr wrap="square" rtlCol="0">
            <a:spAutoFit/>
          </a:bodyPr>
          <a:lstStyle/>
          <a:p>
            <a:pPr algn="ctr" defTabSz="457200"/>
            <a:r>
              <a:rPr lang="en-US" sz="1600" b="1" dirty="0">
                <a:solidFill>
                  <a:srgbClr val="63A537"/>
                </a:solidFill>
                <a:latin typeface="Arial" panose="020B0604020202020204" pitchFamily="34" charset="0"/>
                <a:cs typeface="Arial" panose="020B0604020202020204" pitchFamily="34" charset="0"/>
              </a:rPr>
              <a:t>11,628</a:t>
            </a:r>
            <a:r>
              <a:rPr lang="en-US" sz="1100" b="1" dirty="0">
                <a:solidFill>
                  <a:srgbClr val="63A537"/>
                </a:solidFill>
                <a:latin typeface="Arial" panose="020B0604020202020204" pitchFamily="34" charset="0"/>
                <a:cs typeface="Arial" panose="020B0604020202020204" pitchFamily="34" charset="0"/>
              </a:rPr>
              <a:t>: annual average units needed 2000-2017 to support population growth</a:t>
            </a:r>
          </a:p>
        </p:txBody>
      </p:sp>
      <p:cxnSp>
        <p:nvCxnSpPr>
          <p:cNvPr id="9" name="Straight Arrow Connector 8">
            <a:extLst>
              <a:ext uri="{FF2B5EF4-FFF2-40B4-BE49-F238E27FC236}">
                <a16:creationId xmlns:a16="http://schemas.microsoft.com/office/drawing/2014/main" id="{F84A107A-E9D1-4411-B78C-31B4B9033C0E}"/>
              </a:ext>
            </a:extLst>
          </p:cNvPr>
          <p:cNvCxnSpPr>
            <a:cxnSpLocks/>
          </p:cNvCxnSpPr>
          <p:nvPr/>
        </p:nvCxnSpPr>
        <p:spPr>
          <a:xfrm>
            <a:off x="9128499" y="3430981"/>
            <a:ext cx="31285" cy="126948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5FE2456-EFAF-4B84-A468-9BBF66D01F0F}"/>
              </a:ext>
            </a:extLst>
          </p:cNvPr>
          <p:cNvSpPr/>
          <p:nvPr/>
        </p:nvSpPr>
        <p:spPr>
          <a:xfrm>
            <a:off x="9172554" y="4115695"/>
            <a:ext cx="1378005" cy="584775"/>
          </a:xfrm>
          <a:prstGeom prst="rect">
            <a:avLst/>
          </a:prstGeom>
        </p:spPr>
        <p:txBody>
          <a:bodyPr wrap="square">
            <a:spAutoFit/>
          </a:bodyPr>
          <a:lstStyle/>
          <a:p>
            <a:pPr algn="ctr" defTabSz="457200"/>
            <a:r>
              <a:rPr lang="en-US" b="1" dirty="0">
                <a:solidFill>
                  <a:srgbClr val="63A537"/>
                </a:solidFill>
                <a:latin typeface="Arial" panose="020B0604020202020204" pitchFamily="34" charset="0"/>
                <a:cs typeface="Arial" panose="020B0604020202020204" pitchFamily="34" charset="0"/>
              </a:rPr>
              <a:t>53,851</a:t>
            </a:r>
            <a:r>
              <a:rPr lang="en-US" sz="1400" b="1" dirty="0">
                <a:solidFill>
                  <a:srgbClr val="63A537"/>
                </a:solidFill>
                <a:latin typeface="Arial" panose="020B0604020202020204" pitchFamily="34" charset="0"/>
                <a:cs typeface="Arial" panose="020B0604020202020204" pitchFamily="34" charset="0"/>
              </a:rPr>
              <a:t> </a:t>
            </a:r>
          </a:p>
          <a:p>
            <a:pPr algn="ctr" defTabSz="457200"/>
            <a:r>
              <a:rPr lang="en-US" sz="1400" b="1" dirty="0">
                <a:solidFill>
                  <a:srgbClr val="63A537"/>
                </a:solidFill>
                <a:latin typeface="Arial" panose="020B0604020202020204" pitchFamily="34" charset="0"/>
                <a:cs typeface="Arial" panose="020B0604020202020204" pitchFamily="34" charset="0"/>
              </a:rPr>
              <a:t>unit shortage </a:t>
            </a:r>
            <a:endParaRPr lang="en-US" sz="1400" dirty="0">
              <a:solidFill>
                <a:srgbClr val="63A537"/>
              </a:solidFill>
              <a:latin typeface="Arial" panose="020B0604020202020204" pitchFamily="34" charset="0"/>
              <a:cs typeface="Arial" panose="020B0604020202020204" pitchFamily="34" charset="0"/>
            </a:endParaRPr>
          </a:p>
        </p:txBody>
      </p:sp>
      <p:graphicFrame>
        <p:nvGraphicFramePr>
          <p:cNvPr id="14" name="Content Placeholder 13">
            <a:extLst>
              <a:ext uri="{FF2B5EF4-FFF2-40B4-BE49-F238E27FC236}">
                <a16:creationId xmlns:a16="http://schemas.microsoft.com/office/drawing/2014/main" id="{44D793A0-73D4-4639-9D04-EDDE0D5EE781}"/>
              </a:ext>
            </a:extLst>
          </p:cNvPr>
          <p:cNvGraphicFramePr>
            <a:graphicFrameLocks noGrp="1"/>
          </p:cNvGraphicFramePr>
          <p:nvPr>
            <p:ph idx="1"/>
            <p:extLst/>
          </p:nvPr>
        </p:nvGraphicFramePr>
        <p:xfrm>
          <a:off x="1665092" y="1035051"/>
          <a:ext cx="8750300" cy="543890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B36EC73-AAB2-4609-889E-08AB4AC0E415}"/>
              </a:ext>
            </a:extLst>
          </p:cNvPr>
          <p:cNvSpPr txBox="1"/>
          <p:nvPr/>
        </p:nvSpPr>
        <p:spPr>
          <a:xfrm>
            <a:off x="1524001" y="6385443"/>
            <a:ext cx="7126357" cy="276999"/>
          </a:xfrm>
          <a:prstGeom prst="rect">
            <a:avLst/>
          </a:prstGeom>
          <a:noFill/>
        </p:spPr>
        <p:txBody>
          <a:bodyPr wrap="square" rtlCol="0">
            <a:spAutoFit/>
          </a:bodyPr>
          <a:lstStyle/>
          <a:p>
            <a:pPr defTabSz="457200"/>
            <a:r>
              <a:rPr lang="en-US" sz="1200" dirty="0">
                <a:solidFill>
                  <a:prstClr val="black">
                    <a:lumMod val="50000"/>
                    <a:lumOff val="50000"/>
                  </a:prstClr>
                </a:solidFill>
                <a:latin typeface="Arial" panose="020B0604020202020204" pitchFamily="34" charset="0"/>
                <a:cs typeface="Arial" panose="020B0604020202020204" pitchFamily="34" charset="0"/>
              </a:rPr>
              <a:t>Source: Real Estate Research Council, SD Regional Chamber</a:t>
            </a:r>
          </a:p>
        </p:txBody>
      </p:sp>
    </p:spTree>
    <p:extLst>
      <p:ext uri="{BB962C8B-B14F-4D97-AF65-F5344CB8AC3E}">
        <p14:creationId xmlns:p14="http://schemas.microsoft.com/office/powerpoint/2010/main" val="1545738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8326735" y="4721322"/>
            <a:ext cx="1888537" cy="369332"/>
          </a:xfrm>
          <a:prstGeom prst="rect">
            <a:avLst/>
          </a:prstGeom>
          <a:solidFill>
            <a:schemeClr val="accent2">
              <a:lumMod val="40000"/>
              <a:lumOff val="60000"/>
            </a:schemeClr>
          </a:solidFill>
        </p:spPr>
        <p:txBody>
          <a:bodyPr wrap="square" rtlCol="0">
            <a:spAutoFit/>
          </a:bodyPr>
          <a:lstStyle/>
          <a:p>
            <a:pPr defTabSz="457200"/>
            <a:endParaRPr lang="en-US" dirty="0">
              <a:solidFill>
                <a:prstClr val="black"/>
              </a:solidFill>
              <a:latin typeface="Calibri" panose="020F0502020204030204"/>
            </a:endParaRPr>
          </a:p>
        </p:txBody>
      </p:sp>
      <p:sp>
        <p:nvSpPr>
          <p:cNvPr id="2" name="Title 1">
            <a:extLst>
              <a:ext uri="{FF2B5EF4-FFF2-40B4-BE49-F238E27FC236}">
                <a16:creationId xmlns:a16="http://schemas.microsoft.com/office/drawing/2014/main" id="{A02A38F5-145E-46EA-B943-B4D2A2B80328}"/>
              </a:ext>
            </a:extLst>
          </p:cNvPr>
          <p:cNvSpPr>
            <a:spLocks noGrp="1"/>
          </p:cNvSpPr>
          <p:nvPr>
            <p:ph type="title"/>
          </p:nvPr>
        </p:nvSpPr>
        <p:spPr>
          <a:xfrm>
            <a:off x="1645533" y="359142"/>
            <a:ext cx="8942456" cy="793290"/>
          </a:xfrm>
        </p:spPr>
        <p:txBody>
          <a:bodyPr>
            <a:normAutofit fontScale="90000"/>
          </a:bodyPr>
          <a:lstStyle/>
          <a:p>
            <a:pPr algn="ctr"/>
            <a:r>
              <a:rPr lang="en-US" sz="3200" dirty="0"/>
              <a:t>Residential Permits Issued San Diego County</a:t>
            </a:r>
            <a:endParaRPr lang="en-US" sz="2400" dirty="0"/>
          </a:p>
        </p:txBody>
      </p:sp>
      <p:sp>
        <p:nvSpPr>
          <p:cNvPr id="4" name="Slide Number Placeholder 3">
            <a:extLst>
              <a:ext uri="{FF2B5EF4-FFF2-40B4-BE49-F238E27FC236}">
                <a16:creationId xmlns:a16="http://schemas.microsoft.com/office/drawing/2014/main" id="{5DCE8C6D-DA03-4E31-AE47-B2E115046549}"/>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26</a:t>
            </a:fld>
            <a:endParaRPr lang="en-US" dirty="0">
              <a:solidFill>
                <a:prstClr val="white"/>
              </a:solidFill>
            </a:endParaRPr>
          </a:p>
        </p:txBody>
      </p:sp>
      <p:sp>
        <p:nvSpPr>
          <p:cNvPr id="3" name="TextBox 2"/>
          <p:cNvSpPr txBox="1"/>
          <p:nvPr/>
        </p:nvSpPr>
        <p:spPr>
          <a:xfrm>
            <a:off x="2262352" y="1770310"/>
            <a:ext cx="914400" cy="646331"/>
          </a:xfrm>
          <a:prstGeom prst="rect">
            <a:avLst/>
          </a:prstGeom>
          <a:noFill/>
        </p:spPr>
        <p:txBody>
          <a:bodyPr wrap="square" rtlCol="0">
            <a:spAutoFit/>
          </a:bodyPr>
          <a:lstStyle/>
          <a:p>
            <a:pPr algn="ctr" defTabSz="457200"/>
            <a:r>
              <a:rPr lang="en-US" sz="1100" b="1" dirty="0">
                <a:solidFill>
                  <a:srgbClr val="0070C0"/>
                </a:solidFill>
                <a:latin typeface="Arial" panose="020B0604020202020204" pitchFamily="34" charset="0"/>
                <a:cs typeface="Arial" panose="020B0604020202020204" pitchFamily="34" charset="0"/>
              </a:rPr>
              <a:t>Mira Mesa, Scripps</a:t>
            </a:r>
            <a:r>
              <a:rPr lang="en-US" sz="1400" dirty="0">
                <a:solidFill>
                  <a:srgbClr val="0070C0"/>
                </a:solidFill>
                <a:latin typeface="Arial" panose="020B0604020202020204" pitchFamily="34" charset="0"/>
                <a:cs typeface="Arial" panose="020B0604020202020204" pitchFamily="34" charset="0"/>
              </a:rPr>
              <a:t> </a:t>
            </a:r>
            <a:r>
              <a:rPr lang="en-US" sz="1100" b="1" dirty="0">
                <a:solidFill>
                  <a:srgbClr val="0070C0"/>
                </a:solidFill>
                <a:latin typeface="Arial" panose="020B0604020202020204" pitchFamily="34" charset="0"/>
                <a:cs typeface="Arial" panose="020B0604020202020204" pitchFamily="34" charset="0"/>
              </a:rPr>
              <a:t>Ranch</a:t>
            </a:r>
          </a:p>
        </p:txBody>
      </p:sp>
      <p:sp>
        <p:nvSpPr>
          <p:cNvPr id="10" name="TextBox 9"/>
          <p:cNvSpPr txBox="1"/>
          <p:nvPr/>
        </p:nvSpPr>
        <p:spPr>
          <a:xfrm>
            <a:off x="3108740" y="2116558"/>
            <a:ext cx="1061803" cy="600164"/>
          </a:xfrm>
          <a:prstGeom prst="rect">
            <a:avLst/>
          </a:prstGeom>
          <a:noFill/>
        </p:spPr>
        <p:txBody>
          <a:bodyPr wrap="square" rtlCol="0">
            <a:spAutoFit/>
          </a:bodyPr>
          <a:lstStyle/>
          <a:p>
            <a:pPr algn="ctr" defTabSz="457200"/>
            <a:r>
              <a:rPr lang="en-US" sz="1100" b="1" dirty="0">
                <a:solidFill>
                  <a:srgbClr val="0070C0"/>
                </a:solidFill>
                <a:latin typeface="Arial" panose="020B0604020202020204" pitchFamily="34" charset="0"/>
                <a:cs typeface="Arial" panose="020B0604020202020204" pitchFamily="34" charset="0"/>
              </a:rPr>
              <a:t>Penasquitos, North Coast, San Marcos</a:t>
            </a:r>
          </a:p>
        </p:txBody>
      </p:sp>
      <p:sp>
        <p:nvSpPr>
          <p:cNvPr id="11" name="TextBox 10"/>
          <p:cNvSpPr txBox="1"/>
          <p:nvPr/>
        </p:nvSpPr>
        <p:spPr>
          <a:xfrm>
            <a:off x="4229531" y="1452514"/>
            <a:ext cx="1616439" cy="600164"/>
          </a:xfrm>
          <a:prstGeom prst="rect">
            <a:avLst/>
          </a:prstGeom>
          <a:noFill/>
        </p:spPr>
        <p:txBody>
          <a:bodyPr wrap="square" rtlCol="0">
            <a:spAutoFit/>
          </a:bodyPr>
          <a:lstStyle/>
          <a:p>
            <a:pPr algn="ctr" defTabSz="457200"/>
            <a:r>
              <a:rPr lang="en-US" sz="1100" b="1" dirty="0">
                <a:solidFill>
                  <a:srgbClr val="0070C0"/>
                </a:solidFill>
                <a:latin typeface="Arial" panose="020B0604020202020204" pitchFamily="34" charset="0"/>
                <a:cs typeface="Arial" panose="020B0604020202020204" pitchFamily="34" charset="0"/>
              </a:rPr>
              <a:t>Carmel Valley, Poway/Rancho Bernardo, Eastlake</a:t>
            </a:r>
          </a:p>
        </p:txBody>
      </p:sp>
      <p:sp>
        <p:nvSpPr>
          <p:cNvPr id="12" name="TextBox 11"/>
          <p:cNvSpPr txBox="1"/>
          <p:nvPr/>
        </p:nvSpPr>
        <p:spPr>
          <a:xfrm>
            <a:off x="6780890" y="3430981"/>
            <a:ext cx="1266668" cy="769441"/>
          </a:xfrm>
          <a:prstGeom prst="rect">
            <a:avLst/>
          </a:prstGeom>
          <a:noFill/>
        </p:spPr>
        <p:txBody>
          <a:bodyPr wrap="square" rtlCol="0">
            <a:spAutoFit/>
          </a:bodyPr>
          <a:lstStyle/>
          <a:p>
            <a:pPr algn="ctr" defTabSz="457200"/>
            <a:r>
              <a:rPr lang="en-US" sz="1100" b="1" dirty="0">
                <a:solidFill>
                  <a:srgbClr val="0070C0"/>
                </a:solidFill>
                <a:latin typeface="Arial" panose="020B0604020202020204" pitchFamily="34" charset="0"/>
                <a:cs typeface="Arial" panose="020B0604020202020204" pitchFamily="34" charset="0"/>
              </a:rPr>
              <a:t>Penasquitos, Scripps Ranch, Eastlake San Luis Rey</a:t>
            </a:r>
          </a:p>
        </p:txBody>
      </p:sp>
      <p:sp>
        <p:nvSpPr>
          <p:cNvPr id="6" name="Slide Number Placeholder 3">
            <a:extLst>
              <a:ext uri="{FF2B5EF4-FFF2-40B4-BE49-F238E27FC236}">
                <a16:creationId xmlns:a16="http://schemas.microsoft.com/office/drawing/2014/main" id="{2020C722-CC6E-4211-AD98-C7AA8DB14E2A}"/>
              </a:ext>
            </a:extLst>
          </p:cNvPr>
          <p:cNvSpPr txBox="1">
            <a:spLocks/>
          </p:cNvSpPr>
          <p:nvPr/>
        </p:nvSpPr>
        <p:spPr>
          <a:xfrm>
            <a:off x="10252365" y="6473958"/>
            <a:ext cx="335625"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755DDB-E5AD-41A6-9750-3D6DC711EDF2}" type="slidenum">
              <a:rPr lang="en-US">
                <a:solidFill>
                  <a:prstClr val="white"/>
                </a:solidFill>
              </a:rPr>
              <a:pPr/>
              <a:t>26</a:t>
            </a:fld>
            <a:endParaRPr lang="en-US" dirty="0">
              <a:solidFill>
                <a:prstClr val="white"/>
              </a:solidFill>
            </a:endParaRPr>
          </a:p>
        </p:txBody>
      </p:sp>
      <p:sp>
        <p:nvSpPr>
          <p:cNvPr id="5" name="TextBox 4">
            <a:extLst>
              <a:ext uri="{FF2B5EF4-FFF2-40B4-BE49-F238E27FC236}">
                <a16:creationId xmlns:a16="http://schemas.microsoft.com/office/drawing/2014/main" id="{9A76F0E4-63BD-4D30-89DD-C5C01F6ADAC5}"/>
              </a:ext>
            </a:extLst>
          </p:cNvPr>
          <p:cNvSpPr txBox="1"/>
          <p:nvPr/>
        </p:nvSpPr>
        <p:spPr>
          <a:xfrm>
            <a:off x="8233286" y="2584594"/>
            <a:ext cx="1790425" cy="846386"/>
          </a:xfrm>
          <a:prstGeom prst="rect">
            <a:avLst/>
          </a:prstGeom>
          <a:noFill/>
        </p:spPr>
        <p:txBody>
          <a:bodyPr wrap="square" rtlCol="0">
            <a:spAutoFit/>
          </a:bodyPr>
          <a:lstStyle/>
          <a:p>
            <a:pPr algn="ctr" defTabSz="457200"/>
            <a:r>
              <a:rPr lang="en-US" sz="1600" b="1" dirty="0">
                <a:solidFill>
                  <a:srgbClr val="63A537"/>
                </a:solidFill>
                <a:latin typeface="Arial" panose="020B0604020202020204" pitchFamily="34" charset="0"/>
                <a:cs typeface="Arial" panose="020B0604020202020204" pitchFamily="34" charset="0"/>
              </a:rPr>
              <a:t>11,628</a:t>
            </a:r>
            <a:r>
              <a:rPr lang="en-US" sz="1100" b="1" dirty="0">
                <a:solidFill>
                  <a:srgbClr val="63A537"/>
                </a:solidFill>
                <a:latin typeface="Arial" panose="020B0604020202020204" pitchFamily="34" charset="0"/>
                <a:cs typeface="Arial" panose="020B0604020202020204" pitchFamily="34" charset="0"/>
              </a:rPr>
              <a:t>: annual average units needed 2000-2017 to support population growth</a:t>
            </a:r>
          </a:p>
        </p:txBody>
      </p:sp>
      <p:cxnSp>
        <p:nvCxnSpPr>
          <p:cNvPr id="9" name="Straight Arrow Connector 8">
            <a:extLst>
              <a:ext uri="{FF2B5EF4-FFF2-40B4-BE49-F238E27FC236}">
                <a16:creationId xmlns:a16="http://schemas.microsoft.com/office/drawing/2014/main" id="{F84A107A-E9D1-4411-B78C-31B4B9033C0E}"/>
              </a:ext>
            </a:extLst>
          </p:cNvPr>
          <p:cNvCxnSpPr>
            <a:cxnSpLocks/>
          </p:cNvCxnSpPr>
          <p:nvPr/>
        </p:nvCxnSpPr>
        <p:spPr>
          <a:xfrm>
            <a:off x="9128499" y="3430981"/>
            <a:ext cx="31285" cy="126948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5FE2456-EFAF-4B84-A468-9BBF66D01F0F}"/>
              </a:ext>
            </a:extLst>
          </p:cNvPr>
          <p:cNvSpPr/>
          <p:nvPr/>
        </p:nvSpPr>
        <p:spPr>
          <a:xfrm>
            <a:off x="9172554" y="4115695"/>
            <a:ext cx="1378005" cy="584775"/>
          </a:xfrm>
          <a:prstGeom prst="rect">
            <a:avLst/>
          </a:prstGeom>
        </p:spPr>
        <p:txBody>
          <a:bodyPr wrap="square">
            <a:spAutoFit/>
          </a:bodyPr>
          <a:lstStyle/>
          <a:p>
            <a:pPr algn="ctr" defTabSz="457200"/>
            <a:r>
              <a:rPr lang="en-US" b="1" dirty="0">
                <a:solidFill>
                  <a:srgbClr val="63A537"/>
                </a:solidFill>
                <a:latin typeface="Arial" panose="020B0604020202020204" pitchFamily="34" charset="0"/>
                <a:cs typeface="Arial" panose="020B0604020202020204" pitchFamily="34" charset="0"/>
              </a:rPr>
              <a:t>53,851</a:t>
            </a:r>
            <a:r>
              <a:rPr lang="en-US" sz="1400" b="1" dirty="0">
                <a:solidFill>
                  <a:srgbClr val="63A537"/>
                </a:solidFill>
                <a:latin typeface="Arial" panose="020B0604020202020204" pitchFamily="34" charset="0"/>
                <a:cs typeface="Arial" panose="020B0604020202020204" pitchFamily="34" charset="0"/>
              </a:rPr>
              <a:t> </a:t>
            </a:r>
          </a:p>
          <a:p>
            <a:pPr algn="ctr" defTabSz="457200"/>
            <a:r>
              <a:rPr lang="en-US" sz="1400" b="1" dirty="0">
                <a:solidFill>
                  <a:srgbClr val="63A537"/>
                </a:solidFill>
                <a:latin typeface="Arial" panose="020B0604020202020204" pitchFamily="34" charset="0"/>
                <a:cs typeface="Arial" panose="020B0604020202020204" pitchFamily="34" charset="0"/>
              </a:rPr>
              <a:t>unit shortage </a:t>
            </a:r>
            <a:endParaRPr lang="en-US" sz="1400" dirty="0">
              <a:solidFill>
                <a:srgbClr val="63A537"/>
              </a:solidFill>
              <a:latin typeface="Arial" panose="020B0604020202020204" pitchFamily="34" charset="0"/>
              <a:cs typeface="Arial" panose="020B0604020202020204" pitchFamily="34" charset="0"/>
            </a:endParaRPr>
          </a:p>
        </p:txBody>
      </p:sp>
      <p:graphicFrame>
        <p:nvGraphicFramePr>
          <p:cNvPr id="14" name="Content Placeholder 13">
            <a:extLst>
              <a:ext uri="{FF2B5EF4-FFF2-40B4-BE49-F238E27FC236}">
                <a16:creationId xmlns:a16="http://schemas.microsoft.com/office/drawing/2014/main" id="{44D793A0-73D4-4639-9D04-EDDE0D5EE781}"/>
              </a:ext>
            </a:extLst>
          </p:cNvPr>
          <p:cNvGraphicFramePr>
            <a:graphicFrameLocks noGrp="1"/>
          </p:cNvGraphicFramePr>
          <p:nvPr>
            <p:ph idx="1"/>
            <p:extLst/>
          </p:nvPr>
        </p:nvGraphicFramePr>
        <p:xfrm>
          <a:off x="1669876" y="1175496"/>
          <a:ext cx="8750300" cy="526256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B36EC73-AAB2-4609-889E-08AB4AC0E415}"/>
              </a:ext>
            </a:extLst>
          </p:cNvPr>
          <p:cNvSpPr txBox="1"/>
          <p:nvPr/>
        </p:nvSpPr>
        <p:spPr>
          <a:xfrm>
            <a:off x="1524001" y="6385443"/>
            <a:ext cx="7126357" cy="276999"/>
          </a:xfrm>
          <a:prstGeom prst="rect">
            <a:avLst/>
          </a:prstGeom>
          <a:noFill/>
        </p:spPr>
        <p:txBody>
          <a:bodyPr wrap="square" rtlCol="0">
            <a:spAutoFit/>
          </a:bodyPr>
          <a:lstStyle/>
          <a:p>
            <a:pPr defTabSz="457200"/>
            <a:r>
              <a:rPr lang="en-US" sz="1200" dirty="0">
                <a:solidFill>
                  <a:prstClr val="black">
                    <a:lumMod val="50000"/>
                    <a:lumOff val="50000"/>
                  </a:prstClr>
                </a:solidFill>
                <a:latin typeface="Arial" panose="020B0604020202020204" pitchFamily="34" charset="0"/>
                <a:cs typeface="Arial" panose="020B0604020202020204" pitchFamily="34" charset="0"/>
              </a:rPr>
              <a:t>Source: Real Estate Research Council, SD Regional Chamber</a:t>
            </a:r>
          </a:p>
        </p:txBody>
      </p:sp>
      <p:sp>
        <p:nvSpPr>
          <p:cNvPr id="18" name="Freeform: Shape 17">
            <a:extLst>
              <a:ext uri="{FF2B5EF4-FFF2-40B4-BE49-F238E27FC236}">
                <a16:creationId xmlns:a16="http://schemas.microsoft.com/office/drawing/2014/main" id="{0D6A2AF8-108A-468B-8BC7-3A539E5E8928}"/>
              </a:ext>
            </a:extLst>
          </p:cNvPr>
          <p:cNvSpPr/>
          <p:nvPr/>
        </p:nvSpPr>
        <p:spPr>
          <a:xfrm>
            <a:off x="4731026" y="4182575"/>
            <a:ext cx="5446644" cy="773738"/>
          </a:xfrm>
          <a:custGeom>
            <a:avLst/>
            <a:gdLst>
              <a:gd name="connsiteX0" fmla="*/ 0 w 5446644"/>
              <a:gd name="connsiteY0" fmla="*/ 773738 h 773738"/>
              <a:gd name="connsiteX1" fmla="*/ 1868557 w 5446644"/>
              <a:gd name="connsiteY1" fmla="*/ 31616 h 773738"/>
              <a:gd name="connsiteX2" fmla="*/ 3988904 w 5446644"/>
              <a:gd name="connsiteY2" fmla="*/ 190642 h 773738"/>
              <a:gd name="connsiteX3" fmla="*/ 5446644 w 5446644"/>
              <a:gd name="connsiteY3" fmla="*/ 680973 h 773738"/>
            </a:gdLst>
            <a:ahLst/>
            <a:cxnLst>
              <a:cxn ang="0">
                <a:pos x="connsiteX0" y="connsiteY0"/>
              </a:cxn>
              <a:cxn ang="0">
                <a:pos x="connsiteX1" y="connsiteY1"/>
              </a:cxn>
              <a:cxn ang="0">
                <a:pos x="connsiteX2" y="connsiteY2"/>
              </a:cxn>
              <a:cxn ang="0">
                <a:pos x="connsiteX3" y="connsiteY3"/>
              </a:cxn>
            </a:cxnLst>
            <a:rect l="l" t="t" r="r" b="b"/>
            <a:pathLst>
              <a:path w="5446644" h="773738">
                <a:moveTo>
                  <a:pt x="0" y="773738"/>
                </a:moveTo>
                <a:cubicBezTo>
                  <a:pt x="601870" y="451268"/>
                  <a:pt x="1203740" y="128799"/>
                  <a:pt x="1868557" y="31616"/>
                </a:cubicBezTo>
                <a:cubicBezTo>
                  <a:pt x="2533374" y="-65567"/>
                  <a:pt x="3392556" y="82416"/>
                  <a:pt x="3988904" y="190642"/>
                </a:cubicBezTo>
                <a:cubicBezTo>
                  <a:pt x="4585252" y="298868"/>
                  <a:pt x="5015948" y="489920"/>
                  <a:pt x="5446644" y="68097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B83C92D0-2948-4CB0-9342-367C48A6D1FC}"/>
              </a:ext>
            </a:extLst>
          </p:cNvPr>
          <p:cNvSpPr txBox="1"/>
          <p:nvPr/>
        </p:nvSpPr>
        <p:spPr>
          <a:xfrm>
            <a:off x="5845969" y="2728587"/>
            <a:ext cx="2233297" cy="646331"/>
          </a:xfrm>
          <a:prstGeom prst="rect">
            <a:avLst/>
          </a:prstGeom>
          <a:noFill/>
        </p:spPr>
        <p:txBody>
          <a:bodyPr wrap="square" rtlCol="0">
            <a:spAutoFit/>
          </a:bodyPr>
          <a:lstStyle/>
          <a:p>
            <a:pPr defTabSz="457200"/>
            <a:r>
              <a:rPr lang="en-US" b="1" dirty="0">
                <a:solidFill>
                  <a:prstClr val="black"/>
                </a:solidFill>
                <a:latin typeface="Calibri" panose="020F0502020204030204"/>
              </a:rPr>
              <a:t>Housing units needed</a:t>
            </a:r>
          </a:p>
          <a:p>
            <a:pPr defTabSz="457200"/>
            <a:r>
              <a:rPr lang="en-US" b="1" dirty="0">
                <a:solidFill>
                  <a:prstClr val="black"/>
                </a:solidFill>
                <a:latin typeface="Calibri" panose="020F0502020204030204"/>
              </a:rPr>
              <a:t>2017-2050</a:t>
            </a:r>
          </a:p>
        </p:txBody>
      </p:sp>
      <p:cxnSp>
        <p:nvCxnSpPr>
          <p:cNvPr id="17" name="Straight Arrow Connector 16">
            <a:extLst>
              <a:ext uri="{FF2B5EF4-FFF2-40B4-BE49-F238E27FC236}">
                <a16:creationId xmlns:a16="http://schemas.microsoft.com/office/drawing/2014/main" id="{397CA6DA-529F-4563-ACF3-2332FEE90E1A}"/>
              </a:ext>
            </a:extLst>
          </p:cNvPr>
          <p:cNvCxnSpPr/>
          <p:nvPr/>
        </p:nvCxnSpPr>
        <p:spPr>
          <a:xfrm>
            <a:off x="6321287" y="3430981"/>
            <a:ext cx="159026" cy="751595"/>
          </a:xfrm>
          <a:prstGeom prst="straightConnector1">
            <a:avLst/>
          </a:prstGeom>
          <a:ln w="38100">
            <a:solidFill>
              <a:srgbClr val="0F243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251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1653-A4BC-4973-8894-5E8C4A666851}"/>
              </a:ext>
            </a:extLst>
          </p:cNvPr>
          <p:cNvSpPr>
            <a:spLocks noGrp="1"/>
          </p:cNvSpPr>
          <p:nvPr>
            <p:ph type="title"/>
          </p:nvPr>
        </p:nvSpPr>
        <p:spPr/>
        <p:txBody>
          <a:bodyPr>
            <a:normAutofit fontScale="90000"/>
          </a:bodyPr>
          <a:lstStyle/>
          <a:p>
            <a:r>
              <a:rPr lang="en-US" sz="4000" dirty="0"/>
              <a:t>North County Housing</a:t>
            </a:r>
            <a:br>
              <a:rPr lang="en-US" dirty="0">
                <a:solidFill>
                  <a:schemeClr val="accent1">
                    <a:lumMod val="50000"/>
                  </a:schemeClr>
                </a:solidFill>
                <a:latin typeface="Calibri" panose="020F0502020204030204" pitchFamily="34" charset="0"/>
                <a:cs typeface="Calibri" panose="020F0502020204030204" pitchFamily="34" charset="0"/>
              </a:rPr>
            </a:br>
            <a:endParaRPr lang="en-US" dirty="0"/>
          </a:p>
        </p:txBody>
      </p:sp>
      <p:sp>
        <p:nvSpPr>
          <p:cNvPr id="4" name="Slide Number Placeholder 3">
            <a:extLst>
              <a:ext uri="{FF2B5EF4-FFF2-40B4-BE49-F238E27FC236}">
                <a16:creationId xmlns:a16="http://schemas.microsoft.com/office/drawing/2014/main" id="{43893B38-0B98-428A-85DF-C222AF1EF956}"/>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27</a:t>
            </a:fld>
            <a:endParaRPr lang="en-US" dirty="0">
              <a:solidFill>
                <a:prstClr val="white"/>
              </a:solidFill>
            </a:endParaRPr>
          </a:p>
        </p:txBody>
      </p:sp>
      <p:pic>
        <p:nvPicPr>
          <p:cNvPr id="5" name="Content Placeholder 4">
            <a:extLst>
              <a:ext uri="{FF2B5EF4-FFF2-40B4-BE49-F238E27FC236}">
                <a16:creationId xmlns:a16="http://schemas.microsoft.com/office/drawing/2014/main" id="{66AC78FE-CA91-42CA-82FF-58DF7B98A4F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73993" y="1198180"/>
            <a:ext cx="4113997" cy="5275778"/>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pic>
      <p:sp>
        <p:nvSpPr>
          <p:cNvPr id="6" name="TextBox 5">
            <a:extLst>
              <a:ext uri="{FF2B5EF4-FFF2-40B4-BE49-F238E27FC236}">
                <a16:creationId xmlns:a16="http://schemas.microsoft.com/office/drawing/2014/main" id="{3991AB8D-D311-4A77-B540-6E7FD52E7E46}"/>
              </a:ext>
            </a:extLst>
          </p:cNvPr>
          <p:cNvSpPr txBox="1"/>
          <p:nvPr/>
        </p:nvSpPr>
        <p:spPr>
          <a:xfrm>
            <a:off x="1667072" y="1198180"/>
            <a:ext cx="5909781" cy="2554545"/>
          </a:xfrm>
          <a:prstGeom prst="rect">
            <a:avLst/>
          </a:prstGeom>
          <a:solidFill>
            <a:schemeClr val="bg1">
              <a:alpha val="48000"/>
            </a:schemeClr>
          </a:solidFill>
        </p:spPr>
        <p:txBody>
          <a:bodyPr wrap="square" rtlCol="0">
            <a:spAutoFit/>
          </a:bodyPr>
          <a:lstStyle/>
          <a:p>
            <a:pPr defTabSz="457200"/>
            <a:endParaRPr lang="en-US" sz="2000" b="1" dirty="0">
              <a:solidFill>
                <a:srgbClr val="99CB38">
                  <a:lumMod val="50000"/>
                </a:srgbClr>
              </a:solidFill>
              <a:latin typeface="Calibri" panose="020F0502020204030204" pitchFamily="34" charset="0"/>
              <a:cs typeface="Calibri" panose="020F0502020204030204" pitchFamily="34" charset="0"/>
            </a:endParaRPr>
          </a:p>
          <a:p>
            <a:pPr defTabSz="457200"/>
            <a:r>
              <a:rPr lang="en-US" sz="2000" b="1" dirty="0">
                <a:solidFill>
                  <a:prstClr val="black"/>
                </a:solidFill>
                <a:latin typeface="Calibri" panose="020F0502020204030204" pitchFamily="34" charset="0"/>
                <a:cs typeface="Calibri" panose="020F0502020204030204" pitchFamily="34" charset="0"/>
              </a:rPr>
              <a:t>					San Diego		North County</a:t>
            </a:r>
          </a:p>
          <a:p>
            <a:pPr defTabSz="457200"/>
            <a:r>
              <a:rPr lang="en-US" sz="2000" b="1" dirty="0">
                <a:solidFill>
                  <a:prstClr val="black"/>
                </a:solidFill>
                <a:latin typeface="Calibri" panose="020F0502020204030204" pitchFamily="34" charset="0"/>
                <a:cs typeface="Calibri" panose="020F0502020204030204" pitchFamily="34" charset="0"/>
              </a:rPr>
              <a:t>Housing Units:</a:t>
            </a:r>
            <a:r>
              <a:rPr lang="en-US" sz="2000" dirty="0">
                <a:solidFill>
                  <a:prstClr val="black"/>
                </a:solidFill>
                <a:latin typeface="Calibri" panose="020F0502020204030204" pitchFamily="34" charset="0"/>
                <a:cs typeface="Calibri" panose="020F0502020204030204" pitchFamily="34" charset="0"/>
              </a:rPr>
              <a:t>		1,211,899		426,427</a:t>
            </a:r>
          </a:p>
          <a:p>
            <a:pPr defTabSz="457200"/>
            <a:r>
              <a:rPr lang="en-US" sz="2000" b="1" dirty="0">
                <a:solidFill>
                  <a:prstClr val="black"/>
                </a:solidFill>
                <a:latin typeface="Calibri" panose="020F0502020204030204" pitchFamily="34" charset="0"/>
                <a:cs typeface="Calibri" panose="020F0502020204030204" pitchFamily="34" charset="0"/>
              </a:rPr>
              <a:t>Housing Units 2050:</a:t>
            </a:r>
            <a:r>
              <a:rPr lang="en-US" sz="2000" dirty="0">
                <a:solidFill>
                  <a:prstClr val="black"/>
                </a:solidFill>
                <a:latin typeface="Calibri" panose="020F0502020204030204" pitchFamily="34" charset="0"/>
                <a:cs typeface="Calibri" panose="020F0502020204030204" pitchFamily="34" charset="0"/>
              </a:rPr>
              <a:t>	1,645,314		537,251</a:t>
            </a:r>
          </a:p>
          <a:p>
            <a:pPr defTabSz="457200"/>
            <a:r>
              <a:rPr lang="en-US" sz="2000" b="1" dirty="0">
                <a:solidFill>
                  <a:prstClr val="black"/>
                </a:solidFill>
                <a:latin typeface="Calibri" panose="020F0502020204030204" pitchFamily="34" charset="0"/>
                <a:cs typeface="Calibri" panose="020F0502020204030204" pitchFamily="34" charset="0"/>
              </a:rPr>
              <a:t>Housing Growth:</a:t>
            </a:r>
            <a:r>
              <a:rPr lang="en-US" sz="2000" dirty="0">
                <a:solidFill>
                  <a:prstClr val="black"/>
                </a:solidFill>
                <a:latin typeface="Calibri" panose="020F0502020204030204" pitchFamily="34" charset="0"/>
                <a:cs typeface="Calibri" panose="020F0502020204030204" pitchFamily="34" charset="0"/>
              </a:rPr>
              <a:t>		35.8%			26.0%</a:t>
            </a:r>
            <a:endParaRPr lang="en-US" sz="2000" b="1" dirty="0">
              <a:solidFill>
                <a:prstClr val="black"/>
              </a:solidFill>
              <a:latin typeface="Calibri" panose="020F0502020204030204" pitchFamily="34" charset="0"/>
              <a:cs typeface="Calibri" panose="020F0502020204030204" pitchFamily="34" charset="0"/>
            </a:endParaRPr>
          </a:p>
          <a:p>
            <a:pPr defTabSz="457200"/>
            <a:r>
              <a:rPr lang="en-US" sz="2000" b="1" dirty="0">
                <a:solidFill>
                  <a:prstClr val="black"/>
                </a:solidFill>
                <a:latin typeface="Calibri" panose="020F0502020204030204" pitchFamily="34" charset="0"/>
                <a:cs typeface="Calibri" panose="020F0502020204030204" pitchFamily="34" charset="0"/>
              </a:rPr>
              <a:t>Population Growth:</a:t>
            </a:r>
            <a:r>
              <a:rPr lang="en-US" sz="2000" dirty="0">
                <a:solidFill>
                  <a:prstClr val="black"/>
                </a:solidFill>
                <a:latin typeface="Calibri" panose="020F0502020204030204" pitchFamily="34" charset="0"/>
                <a:cs typeface="Calibri" panose="020F0502020204030204" pitchFamily="34" charset="0"/>
              </a:rPr>
              <a:t>	18.9%			9.1%</a:t>
            </a:r>
            <a:endParaRPr lang="en-US" sz="2000" b="1" dirty="0">
              <a:solidFill>
                <a:prstClr val="black"/>
              </a:solidFill>
              <a:latin typeface="Calibri" panose="020F0502020204030204" pitchFamily="34" charset="0"/>
              <a:cs typeface="Calibri" panose="020F0502020204030204" pitchFamily="34" charset="0"/>
            </a:endParaRPr>
          </a:p>
          <a:p>
            <a:pPr defTabSz="457200"/>
            <a:endParaRPr lang="en-US" sz="4000" b="1" dirty="0">
              <a:solidFill>
                <a:srgbClr val="99CB38">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5034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34E03-E8D3-4972-A53F-4B776DBB471E}"/>
              </a:ext>
            </a:extLst>
          </p:cNvPr>
          <p:cNvSpPr>
            <a:spLocks noGrp="1"/>
          </p:cNvSpPr>
          <p:nvPr>
            <p:ph type="title"/>
          </p:nvPr>
        </p:nvSpPr>
        <p:spPr/>
        <p:txBody>
          <a:bodyPr/>
          <a:lstStyle/>
          <a:p>
            <a:r>
              <a:rPr lang="en-US" dirty="0"/>
              <a:t>Jobs Forecast </a:t>
            </a:r>
          </a:p>
        </p:txBody>
      </p:sp>
      <p:sp>
        <p:nvSpPr>
          <p:cNvPr id="3" name="Slide Number Placeholder 2">
            <a:extLst>
              <a:ext uri="{FF2B5EF4-FFF2-40B4-BE49-F238E27FC236}">
                <a16:creationId xmlns:a16="http://schemas.microsoft.com/office/drawing/2014/main" id="{0FFC2F5C-EF51-4C77-B4BC-541AC6F94EC8}"/>
              </a:ext>
            </a:extLst>
          </p:cNvPr>
          <p:cNvSpPr>
            <a:spLocks noGrp="1"/>
          </p:cNvSpPr>
          <p:nvPr>
            <p:ph type="sldNum" sz="quarter" idx="12"/>
          </p:nvPr>
        </p:nvSpPr>
        <p:spPr/>
        <p:txBody>
          <a:bodyPr/>
          <a:lstStyle/>
          <a:p>
            <a:pPr defTabSz="457200"/>
            <a:fld id="{5E755DDB-E5AD-41A6-9750-3D6DC711EDF2}" type="slidenum">
              <a:rPr lang="en-US">
                <a:solidFill>
                  <a:prstClr val="white"/>
                </a:solidFill>
                <a:latin typeface="Calibri" panose="020F0502020204030204"/>
              </a:rPr>
              <a:pPr defTabSz="457200"/>
              <a:t>28</a:t>
            </a:fld>
            <a:endParaRPr lang="en-US">
              <a:solidFill>
                <a:prstClr val="white"/>
              </a:solidFill>
              <a:latin typeface="Calibri" panose="020F0502020204030204"/>
            </a:endParaRPr>
          </a:p>
        </p:txBody>
      </p:sp>
      <p:graphicFrame>
        <p:nvGraphicFramePr>
          <p:cNvPr id="4" name="Chart 3">
            <a:extLst>
              <a:ext uri="{FF2B5EF4-FFF2-40B4-BE49-F238E27FC236}">
                <a16:creationId xmlns:a16="http://schemas.microsoft.com/office/drawing/2014/main" id="{38FB14FF-1397-4C3F-9603-6C13BC511B8D}"/>
              </a:ext>
            </a:extLst>
          </p:cNvPr>
          <p:cNvGraphicFramePr>
            <a:graphicFrameLocks noGrp="1"/>
          </p:cNvGraphicFramePr>
          <p:nvPr>
            <p:extLst/>
          </p:nvPr>
        </p:nvGraphicFramePr>
        <p:xfrm>
          <a:off x="1765825" y="1458506"/>
          <a:ext cx="8665814" cy="511021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206BEC6-B00B-4AE8-B155-D76C21073775}"/>
              </a:ext>
            </a:extLst>
          </p:cNvPr>
          <p:cNvSpPr txBox="1"/>
          <p:nvPr/>
        </p:nvSpPr>
        <p:spPr>
          <a:xfrm>
            <a:off x="6383168" y="2848998"/>
            <a:ext cx="952185" cy="369332"/>
          </a:xfrm>
          <a:prstGeom prst="rect">
            <a:avLst/>
          </a:prstGeom>
          <a:noFill/>
        </p:spPr>
        <p:txBody>
          <a:bodyPr wrap="square" rtlCol="0">
            <a:spAutoFit/>
          </a:bodyPr>
          <a:lstStyle/>
          <a:p>
            <a:pPr defTabSz="457200"/>
            <a:r>
              <a:rPr lang="en-US" dirty="0">
                <a:solidFill>
                  <a:prstClr val="black"/>
                </a:solidFill>
                <a:latin typeface="Arial" panose="020B0604020202020204" pitchFamily="34" charset="0"/>
                <a:cs typeface="Arial" panose="020B0604020202020204" pitchFamily="34" charset="0"/>
              </a:rPr>
              <a:t>1.4 mil</a:t>
            </a:r>
          </a:p>
        </p:txBody>
      </p:sp>
      <p:sp>
        <p:nvSpPr>
          <p:cNvPr id="8" name="TextBox 7">
            <a:extLst>
              <a:ext uri="{FF2B5EF4-FFF2-40B4-BE49-F238E27FC236}">
                <a16:creationId xmlns:a16="http://schemas.microsoft.com/office/drawing/2014/main" id="{0F1EDCA8-60D7-4D4B-B409-EE9375FACD78}"/>
              </a:ext>
            </a:extLst>
          </p:cNvPr>
          <p:cNvSpPr txBox="1"/>
          <p:nvPr/>
        </p:nvSpPr>
        <p:spPr>
          <a:xfrm>
            <a:off x="9539362" y="1143677"/>
            <a:ext cx="889987" cy="369332"/>
          </a:xfrm>
          <a:prstGeom prst="rect">
            <a:avLst/>
          </a:prstGeom>
          <a:noFill/>
        </p:spPr>
        <p:txBody>
          <a:bodyPr wrap="none" rtlCol="0">
            <a:spAutoFit/>
          </a:bodyPr>
          <a:lstStyle/>
          <a:p>
            <a:pPr defTabSz="457200"/>
            <a:r>
              <a:rPr lang="en-US" b="1" u="sng" dirty="0">
                <a:solidFill>
                  <a:prstClr val="black"/>
                </a:solidFill>
                <a:latin typeface="Arial" panose="020B0604020202020204" pitchFamily="34" charset="0"/>
                <a:cs typeface="Arial" panose="020B0604020202020204" pitchFamily="34" charset="0"/>
              </a:rPr>
              <a:t>Range</a:t>
            </a:r>
          </a:p>
        </p:txBody>
      </p:sp>
    </p:spTree>
    <p:extLst>
      <p:ext uri="{BB962C8B-B14F-4D97-AF65-F5344CB8AC3E}">
        <p14:creationId xmlns:p14="http://schemas.microsoft.com/office/powerpoint/2010/main" val="4079255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42C2-9221-4202-B043-393ADFEB2620}"/>
              </a:ext>
            </a:extLst>
          </p:cNvPr>
          <p:cNvSpPr>
            <a:spLocks noGrp="1"/>
          </p:cNvSpPr>
          <p:nvPr>
            <p:ph type="title"/>
          </p:nvPr>
        </p:nvSpPr>
        <p:spPr/>
        <p:txBody>
          <a:bodyPr/>
          <a:lstStyle/>
          <a:p>
            <a:r>
              <a:rPr lang="en-US" dirty="0"/>
              <a:t>Commuters into San Diego County</a:t>
            </a:r>
          </a:p>
        </p:txBody>
      </p:sp>
      <p:sp>
        <p:nvSpPr>
          <p:cNvPr id="3" name="Content Placeholder 2">
            <a:extLst>
              <a:ext uri="{FF2B5EF4-FFF2-40B4-BE49-F238E27FC236}">
                <a16:creationId xmlns:a16="http://schemas.microsoft.com/office/drawing/2014/main" id="{C69511DD-0E14-4F88-862E-B391394B9B0B}"/>
              </a:ext>
            </a:extLst>
          </p:cNvPr>
          <p:cNvSpPr>
            <a:spLocks noGrp="1"/>
          </p:cNvSpPr>
          <p:nvPr>
            <p:ph idx="1"/>
          </p:nvPr>
        </p:nvSpPr>
        <p:spPr/>
        <p:txBody>
          <a:bodyPr/>
          <a:lstStyle/>
          <a:p>
            <a:pPr>
              <a:spcAft>
                <a:spcPts val="1200"/>
              </a:spcAft>
            </a:pPr>
            <a:r>
              <a:rPr lang="en-US" dirty="0"/>
              <a:t>1990: ~17,000 from LA, OC, SB, and Riverside</a:t>
            </a:r>
          </a:p>
          <a:p>
            <a:pPr>
              <a:spcAft>
                <a:spcPts val="1200"/>
              </a:spcAft>
            </a:pPr>
            <a:r>
              <a:rPr lang="en-US" dirty="0"/>
              <a:t>2000: ~32,000 most of the growth from Riverside</a:t>
            </a:r>
          </a:p>
          <a:p>
            <a:r>
              <a:rPr lang="en-US" dirty="0"/>
              <a:t>2010: ~62,000 (4.3% of all jobs in SD)</a:t>
            </a:r>
          </a:p>
          <a:p>
            <a:pPr lvl="1">
              <a:spcAft>
                <a:spcPts val="1200"/>
              </a:spcAft>
            </a:pPr>
            <a:r>
              <a:rPr lang="en-US" dirty="0"/>
              <a:t>66% from Riverside County</a:t>
            </a:r>
          </a:p>
          <a:p>
            <a:r>
              <a:rPr lang="en-US" dirty="0"/>
              <a:t>By 2050: ~127,000 (7% of all jobs in SD)</a:t>
            </a:r>
          </a:p>
          <a:p>
            <a:pPr lvl="1"/>
            <a:r>
              <a:rPr lang="en-US" dirty="0"/>
              <a:t>Over 80% from Riverside County</a:t>
            </a:r>
          </a:p>
        </p:txBody>
      </p:sp>
      <p:sp>
        <p:nvSpPr>
          <p:cNvPr id="4" name="Slide Number Placeholder 3">
            <a:extLst>
              <a:ext uri="{FF2B5EF4-FFF2-40B4-BE49-F238E27FC236}">
                <a16:creationId xmlns:a16="http://schemas.microsoft.com/office/drawing/2014/main" id="{538FDA7A-ABCC-464F-89CB-F055BDFAE27E}"/>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29</a:t>
            </a:fld>
            <a:endParaRPr lang="en-US" dirty="0">
              <a:solidFill>
                <a:prstClr val="white"/>
              </a:solidFill>
            </a:endParaRPr>
          </a:p>
        </p:txBody>
      </p:sp>
    </p:spTree>
    <p:extLst>
      <p:ext uri="{BB962C8B-B14F-4D97-AF65-F5344CB8AC3E}">
        <p14:creationId xmlns:p14="http://schemas.microsoft.com/office/powerpoint/2010/main" val="2641894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2DA8-DAA3-4E9F-B90F-04EDF8047A1A}"/>
              </a:ext>
            </a:extLst>
          </p:cNvPr>
          <p:cNvSpPr>
            <a:spLocks noGrp="1"/>
          </p:cNvSpPr>
          <p:nvPr>
            <p:ph type="ctrTitle"/>
          </p:nvPr>
        </p:nvSpPr>
        <p:spPr>
          <a:xfrm>
            <a:off x="1724222" y="2308194"/>
            <a:ext cx="6194272" cy="2156600"/>
          </a:xfrm>
        </p:spPr>
        <p:txBody>
          <a:bodyPr/>
          <a:lstStyle/>
          <a:p>
            <a:r>
              <a:rPr lang="en-US" dirty="0">
                <a:latin typeface="Arial" panose="020B0604020202020204" pitchFamily="34" charset="0"/>
                <a:cs typeface="Arial" panose="020B0604020202020204" pitchFamily="34" charset="0"/>
              </a:rPr>
              <a:t>Preliminary Regional Growth Forecast</a:t>
            </a:r>
          </a:p>
        </p:txBody>
      </p:sp>
      <p:sp>
        <p:nvSpPr>
          <p:cNvPr id="3" name="Subtitle 2">
            <a:extLst>
              <a:ext uri="{FF2B5EF4-FFF2-40B4-BE49-F238E27FC236}">
                <a16:creationId xmlns:a16="http://schemas.microsoft.com/office/drawing/2014/main" id="{E45D157D-2A73-4CA0-B4A4-8BA552CB951C}"/>
              </a:ext>
            </a:extLst>
          </p:cNvPr>
          <p:cNvSpPr>
            <a:spLocks noGrp="1"/>
          </p:cNvSpPr>
          <p:nvPr>
            <p:ph type="subTitle" idx="1"/>
          </p:nvPr>
        </p:nvSpPr>
        <p:spPr>
          <a:xfrm>
            <a:off x="1719489" y="4464795"/>
            <a:ext cx="6928642" cy="871481"/>
          </a:xfrm>
        </p:spPr>
        <p:txBody>
          <a:bodyPr/>
          <a:lstStyle/>
          <a:p>
            <a:r>
              <a:rPr lang="en-US" dirty="0"/>
              <a:t>North County Housing Summit - July 19, 2018</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45525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42C2-9221-4202-B043-393ADFEB2620}"/>
              </a:ext>
            </a:extLst>
          </p:cNvPr>
          <p:cNvSpPr>
            <a:spLocks noGrp="1"/>
          </p:cNvSpPr>
          <p:nvPr>
            <p:ph type="title"/>
          </p:nvPr>
        </p:nvSpPr>
        <p:spPr/>
        <p:txBody>
          <a:bodyPr/>
          <a:lstStyle/>
          <a:p>
            <a:r>
              <a:rPr lang="en-US" dirty="0"/>
              <a:t>Commuters into San Diego County</a:t>
            </a:r>
          </a:p>
        </p:txBody>
      </p:sp>
      <p:sp>
        <p:nvSpPr>
          <p:cNvPr id="3" name="Content Placeholder 2">
            <a:extLst>
              <a:ext uri="{FF2B5EF4-FFF2-40B4-BE49-F238E27FC236}">
                <a16:creationId xmlns:a16="http://schemas.microsoft.com/office/drawing/2014/main" id="{C69511DD-0E14-4F88-862E-B391394B9B0B}"/>
              </a:ext>
            </a:extLst>
          </p:cNvPr>
          <p:cNvSpPr>
            <a:spLocks noGrp="1"/>
          </p:cNvSpPr>
          <p:nvPr>
            <p:ph idx="1"/>
          </p:nvPr>
        </p:nvSpPr>
        <p:spPr>
          <a:xfrm>
            <a:off x="1667072" y="1292773"/>
            <a:ext cx="8585293" cy="5057577"/>
          </a:xfrm>
        </p:spPr>
        <p:txBody>
          <a:bodyPr>
            <a:normAutofit/>
          </a:bodyPr>
          <a:lstStyle/>
          <a:p>
            <a:pPr>
              <a:spcAft>
                <a:spcPts val="1200"/>
              </a:spcAft>
            </a:pPr>
            <a:r>
              <a:rPr lang="en-US" dirty="0"/>
              <a:t>1990: ~17,000 from LA, OC, SB, and Riverside</a:t>
            </a:r>
          </a:p>
          <a:p>
            <a:pPr>
              <a:spcAft>
                <a:spcPts val="1200"/>
              </a:spcAft>
            </a:pPr>
            <a:r>
              <a:rPr lang="en-US" dirty="0"/>
              <a:t>2000: ~32,000 most of the growth from Riverside</a:t>
            </a:r>
          </a:p>
          <a:p>
            <a:r>
              <a:rPr lang="en-US" dirty="0"/>
              <a:t>2010: ~62,000 (4.3% of all jobs in SD)</a:t>
            </a:r>
          </a:p>
          <a:p>
            <a:pPr lvl="1">
              <a:spcAft>
                <a:spcPts val="1200"/>
              </a:spcAft>
            </a:pPr>
            <a:r>
              <a:rPr lang="en-US" dirty="0"/>
              <a:t>66% from Riverside County</a:t>
            </a:r>
          </a:p>
          <a:p>
            <a:r>
              <a:rPr lang="en-US" dirty="0"/>
              <a:t>By 2050: ~127,000 (7% of all jobs in SD)</a:t>
            </a:r>
          </a:p>
          <a:p>
            <a:pPr lvl="1">
              <a:spcAft>
                <a:spcPts val="1200"/>
              </a:spcAft>
            </a:pPr>
            <a:r>
              <a:rPr lang="en-US" dirty="0"/>
              <a:t>Over 80% from Riverside County</a:t>
            </a:r>
          </a:p>
          <a:p>
            <a:r>
              <a:rPr lang="en-US" dirty="0"/>
              <a:t>About 25% of employed North County residents work outside SD County, and about 25% of North County jobs are filled by non-SD County residents.</a:t>
            </a:r>
          </a:p>
        </p:txBody>
      </p:sp>
      <p:sp>
        <p:nvSpPr>
          <p:cNvPr id="4" name="Slide Number Placeholder 3">
            <a:extLst>
              <a:ext uri="{FF2B5EF4-FFF2-40B4-BE49-F238E27FC236}">
                <a16:creationId xmlns:a16="http://schemas.microsoft.com/office/drawing/2014/main" id="{538FDA7A-ABCC-464F-89CB-F055BDFAE27E}"/>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30</a:t>
            </a:fld>
            <a:endParaRPr lang="en-US" dirty="0">
              <a:solidFill>
                <a:prstClr val="white"/>
              </a:solidFill>
            </a:endParaRPr>
          </a:p>
        </p:txBody>
      </p:sp>
    </p:spTree>
    <p:extLst>
      <p:ext uri="{BB962C8B-B14F-4D97-AF65-F5344CB8AC3E}">
        <p14:creationId xmlns:p14="http://schemas.microsoft.com/office/powerpoint/2010/main" val="4150057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AFA4-CE37-4216-A3BB-69BC68BFB200}"/>
              </a:ext>
            </a:extLst>
          </p:cNvPr>
          <p:cNvSpPr>
            <a:spLocks noGrp="1"/>
          </p:cNvSpPr>
          <p:nvPr>
            <p:ph type="title"/>
          </p:nvPr>
        </p:nvSpPr>
        <p:spPr>
          <a:xfrm>
            <a:off x="1667071" y="503859"/>
            <a:ext cx="8788278" cy="694320"/>
          </a:xfrm>
        </p:spPr>
        <p:txBody>
          <a:bodyPr>
            <a:noAutofit/>
          </a:bodyPr>
          <a:lstStyle/>
          <a:p>
            <a:r>
              <a:rPr lang="en-US" dirty="0"/>
              <a:t>Regional Growth Forecast</a:t>
            </a:r>
          </a:p>
        </p:txBody>
      </p:sp>
      <p:graphicFrame>
        <p:nvGraphicFramePr>
          <p:cNvPr id="9" name="Content Placeholder 8">
            <a:extLst>
              <a:ext uri="{FF2B5EF4-FFF2-40B4-BE49-F238E27FC236}">
                <a16:creationId xmlns:a16="http://schemas.microsoft.com/office/drawing/2014/main" id="{DCEDB690-5DC3-481B-A4B2-F0C2D03E2F6F}"/>
              </a:ext>
            </a:extLst>
          </p:cNvPr>
          <p:cNvGraphicFramePr>
            <a:graphicFrameLocks noGrp="1"/>
          </p:cNvGraphicFramePr>
          <p:nvPr>
            <p:ph idx="1"/>
            <p:extLst/>
          </p:nvPr>
        </p:nvGraphicFramePr>
        <p:xfrm>
          <a:off x="1855376" y="1332722"/>
          <a:ext cx="8175696" cy="52757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F1C9D17-961F-4808-9953-2764329BB3DA}"/>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31</a:t>
            </a:fld>
            <a:endParaRPr lang="en-US" dirty="0">
              <a:solidFill>
                <a:prstClr val="white"/>
              </a:solidFill>
            </a:endParaRPr>
          </a:p>
        </p:txBody>
      </p:sp>
      <p:sp>
        <p:nvSpPr>
          <p:cNvPr id="3" name="TextBox 2">
            <a:extLst>
              <a:ext uri="{FF2B5EF4-FFF2-40B4-BE49-F238E27FC236}">
                <a16:creationId xmlns:a16="http://schemas.microsoft.com/office/drawing/2014/main" id="{2CEED6F3-E033-4C78-8F66-7484E5254FDC}"/>
              </a:ext>
            </a:extLst>
          </p:cNvPr>
          <p:cNvSpPr txBox="1"/>
          <p:nvPr/>
        </p:nvSpPr>
        <p:spPr>
          <a:xfrm>
            <a:off x="2798586" y="1747681"/>
            <a:ext cx="3262624" cy="400110"/>
          </a:xfrm>
          <a:prstGeom prst="rect">
            <a:avLst/>
          </a:prstGeom>
          <a:noFill/>
        </p:spPr>
        <p:txBody>
          <a:bodyPr wrap="none" rtlCol="0">
            <a:spAutoFit/>
          </a:bodyPr>
          <a:lstStyle/>
          <a:p>
            <a:pPr defTabSz="457200"/>
            <a:r>
              <a:rPr lang="en-US" sz="2000" b="1" dirty="0">
                <a:solidFill>
                  <a:srgbClr val="99CB38">
                    <a:lumMod val="75000"/>
                  </a:srgbClr>
                </a:solidFill>
                <a:latin typeface="Calibri" panose="020F0502020204030204"/>
              </a:rPr>
              <a:t>Growth</a:t>
            </a:r>
            <a:r>
              <a:rPr lang="en-US" sz="1600" b="1" dirty="0">
                <a:solidFill>
                  <a:srgbClr val="99CB38">
                    <a:lumMod val="75000"/>
                  </a:srgbClr>
                </a:solidFill>
                <a:latin typeface="Calibri" panose="020F0502020204030204"/>
              </a:rPr>
              <a:t> (2017-2050)  =</a:t>
            </a:r>
            <a:r>
              <a:rPr lang="en-US" sz="2000" b="1" dirty="0">
                <a:solidFill>
                  <a:srgbClr val="99CB38">
                    <a:lumMod val="75000"/>
                  </a:srgbClr>
                </a:solidFill>
                <a:latin typeface="Calibri" panose="020F0502020204030204"/>
              </a:rPr>
              <a:t> 700,000</a:t>
            </a:r>
          </a:p>
        </p:txBody>
      </p:sp>
      <p:sp>
        <p:nvSpPr>
          <p:cNvPr id="7" name="TextBox 6">
            <a:extLst>
              <a:ext uri="{FF2B5EF4-FFF2-40B4-BE49-F238E27FC236}">
                <a16:creationId xmlns:a16="http://schemas.microsoft.com/office/drawing/2014/main" id="{E89540E2-F616-42B1-BA84-54E52B957962}"/>
              </a:ext>
            </a:extLst>
          </p:cNvPr>
          <p:cNvSpPr txBox="1"/>
          <p:nvPr/>
        </p:nvSpPr>
        <p:spPr>
          <a:xfrm>
            <a:off x="3054076" y="3970611"/>
            <a:ext cx="3139321" cy="400110"/>
          </a:xfrm>
          <a:prstGeom prst="rect">
            <a:avLst/>
          </a:prstGeom>
          <a:noFill/>
        </p:spPr>
        <p:txBody>
          <a:bodyPr wrap="none" rtlCol="0">
            <a:spAutoFit/>
          </a:bodyPr>
          <a:lstStyle/>
          <a:p>
            <a:pPr defTabSz="457200"/>
            <a:r>
              <a:rPr lang="en-US" sz="2000" b="1" dirty="0">
                <a:solidFill>
                  <a:srgbClr val="16365C"/>
                </a:solidFill>
                <a:latin typeface="Calibri" panose="020F0502020204030204"/>
              </a:rPr>
              <a:t>Growth</a:t>
            </a:r>
            <a:r>
              <a:rPr lang="en-US" sz="1600" b="1" dirty="0">
                <a:solidFill>
                  <a:srgbClr val="16365C"/>
                </a:solidFill>
                <a:latin typeface="Calibri" panose="020F0502020204030204"/>
              </a:rPr>
              <a:t> (2017-2050) </a:t>
            </a:r>
            <a:r>
              <a:rPr lang="en-US" sz="2000" b="1" dirty="0">
                <a:solidFill>
                  <a:srgbClr val="16365C"/>
                </a:solidFill>
                <a:latin typeface="Calibri" panose="020F0502020204030204"/>
              </a:rPr>
              <a:t>= 360,000</a:t>
            </a:r>
          </a:p>
        </p:txBody>
      </p:sp>
      <p:sp>
        <p:nvSpPr>
          <p:cNvPr id="8" name="TextBox 7">
            <a:extLst>
              <a:ext uri="{FF2B5EF4-FFF2-40B4-BE49-F238E27FC236}">
                <a16:creationId xmlns:a16="http://schemas.microsoft.com/office/drawing/2014/main" id="{81D654DC-AD5A-418D-8DDE-54754B902A97}"/>
              </a:ext>
            </a:extLst>
          </p:cNvPr>
          <p:cNvSpPr txBox="1"/>
          <p:nvPr/>
        </p:nvSpPr>
        <p:spPr>
          <a:xfrm>
            <a:off x="3054076" y="4920223"/>
            <a:ext cx="3139321" cy="400110"/>
          </a:xfrm>
          <a:prstGeom prst="rect">
            <a:avLst/>
          </a:prstGeom>
          <a:noFill/>
        </p:spPr>
        <p:txBody>
          <a:bodyPr wrap="none" rtlCol="0">
            <a:spAutoFit/>
          </a:bodyPr>
          <a:lstStyle/>
          <a:p>
            <a:pPr defTabSz="457200"/>
            <a:r>
              <a:rPr lang="en-US" sz="2000" b="1" dirty="0">
                <a:solidFill>
                  <a:srgbClr val="00B0F0"/>
                </a:solidFill>
                <a:latin typeface="Calibri" panose="020F0502020204030204"/>
              </a:rPr>
              <a:t>Growth</a:t>
            </a:r>
            <a:r>
              <a:rPr lang="en-US" sz="1600" b="1" dirty="0">
                <a:solidFill>
                  <a:srgbClr val="00B0F0"/>
                </a:solidFill>
                <a:latin typeface="Calibri" panose="020F0502020204030204"/>
              </a:rPr>
              <a:t> (2017-2050) </a:t>
            </a:r>
            <a:r>
              <a:rPr lang="en-US" sz="2000" b="1" dirty="0">
                <a:solidFill>
                  <a:srgbClr val="00B0F0"/>
                </a:solidFill>
                <a:latin typeface="Calibri" panose="020F0502020204030204"/>
              </a:rPr>
              <a:t>= 452,000</a:t>
            </a:r>
          </a:p>
        </p:txBody>
      </p:sp>
    </p:spTree>
    <p:extLst>
      <p:ext uri="{BB962C8B-B14F-4D97-AF65-F5344CB8AC3E}">
        <p14:creationId xmlns:p14="http://schemas.microsoft.com/office/powerpoint/2010/main" val="4040347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96142A0-D35D-4B2D-ACAE-D6DC6916FCCE}"/>
              </a:ext>
            </a:extLst>
          </p:cNvPr>
          <p:cNvSpPr txBox="1"/>
          <p:nvPr/>
        </p:nvSpPr>
        <p:spPr>
          <a:xfrm>
            <a:off x="3248829" y="1198179"/>
            <a:ext cx="1828800" cy="4678204"/>
          </a:xfrm>
          <a:prstGeom prst="rect">
            <a:avLst/>
          </a:prstGeom>
          <a:solidFill>
            <a:schemeClr val="bg1">
              <a:lumMod val="85000"/>
              <a:alpha val="50000"/>
            </a:schemeClr>
          </a:solidFill>
        </p:spPr>
        <p:txBody>
          <a:bodyPr wrap="square" rtlCol="0">
            <a:spAutoFit/>
          </a:bodyPr>
          <a:lstStyle/>
          <a:p>
            <a:pPr algn="ctr" defTabSz="457200"/>
            <a:r>
              <a:rPr lang="en-US" sz="1600" b="1" dirty="0">
                <a:solidFill>
                  <a:prstClr val="black"/>
                </a:solidFill>
                <a:latin typeface="Arial" panose="020B0604020202020204" pitchFamily="34" charset="0"/>
                <a:cs typeface="Arial" panose="020B0604020202020204" pitchFamily="34" charset="0"/>
              </a:rPr>
              <a:t>RHNA 6</a:t>
            </a:r>
            <a:r>
              <a:rPr lang="en-US" sz="1600" b="1" baseline="30000" dirty="0">
                <a:solidFill>
                  <a:prstClr val="black"/>
                </a:solidFill>
                <a:latin typeface="Arial" panose="020B0604020202020204" pitchFamily="34" charset="0"/>
                <a:cs typeface="Arial" panose="020B0604020202020204" pitchFamily="34" charset="0"/>
              </a:rPr>
              <a:t>th</a:t>
            </a:r>
            <a:r>
              <a:rPr lang="en-US" sz="1600" b="1" dirty="0">
                <a:solidFill>
                  <a:prstClr val="black"/>
                </a:solidFill>
                <a:latin typeface="Arial" panose="020B0604020202020204" pitchFamily="34" charset="0"/>
                <a:cs typeface="Arial" panose="020B0604020202020204" pitchFamily="34" charset="0"/>
              </a:rPr>
              <a:t> Cycle</a:t>
            </a:r>
          </a:p>
          <a:p>
            <a:pPr algn="ctr" defTabSz="457200"/>
            <a:endParaRPr lang="en-US" sz="1600" b="1" dirty="0">
              <a:solidFill>
                <a:prstClr val="black"/>
              </a:solidFill>
              <a:latin typeface="Arial" panose="020B0604020202020204" pitchFamily="34" charset="0"/>
              <a:cs typeface="Arial" panose="020B0604020202020204" pitchFamily="34" charset="0"/>
            </a:endParaRPr>
          </a:p>
          <a:p>
            <a:pPr algn="ctr" defTabSz="457200"/>
            <a:endParaRPr lang="en-US" sz="1600" b="1" dirty="0">
              <a:solidFill>
                <a:prstClr val="black"/>
              </a:solidFill>
              <a:latin typeface="Arial" panose="020B0604020202020204" pitchFamily="34" charset="0"/>
              <a:cs typeface="Arial" panose="020B0604020202020204" pitchFamily="34" charset="0"/>
            </a:endParaRPr>
          </a:p>
          <a:p>
            <a:pPr defTabSz="457200"/>
            <a:endParaRPr lang="en-US" sz="1600" b="1" dirty="0">
              <a:solidFill>
                <a:prstClr val="black"/>
              </a:solidFill>
              <a:latin typeface="Arial" panose="020B0604020202020204" pitchFamily="34" charset="0"/>
              <a:cs typeface="Arial" panose="020B0604020202020204" pitchFamily="34" charset="0"/>
            </a:endParaRP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p:txBody>
      </p:sp>
      <p:graphicFrame>
        <p:nvGraphicFramePr>
          <p:cNvPr id="5" name="Content Placeholder 4">
            <a:extLst>
              <a:ext uri="{FF2B5EF4-FFF2-40B4-BE49-F238E27FC236}">
                <a16:creationId xmlns:a16="http://schemas.microsoft.com/office/drawing/2014/main" id="{802333F3-CA27-4149-A17D-9AB6E028C5A9}"/>
              </a:ext>
            </a:extLst>
          </p:cNvPr>
          <p:cNvGraphicFramePr>
            <a:graphicFrameLocks noGrp="1"/>
          </p:cNvGraphicFramePr>
          <p:nvPr>
            <p:ph idx="1"/>
            <p:extLst/>
          </p:nvPr>
        </p:nvGraphicFramePr>
        <p:xfrm>
          <a:off x="1711026" y="1625223"/>
          <a:ext cx="8358188" cy="494548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17ACD455-8D1F-4F29-BE14-74E607B5D9BF}"/>
              </a:ext>
            </a:extLst>
          </p:cNvPr>
          <p:cNvSpPr>
            <a:spLocks noGrp="1"/>
          </p:cNvSpPr>
          <p:nvPr>
            <p:ph type="title"/>
          </p:nvPr>
        </p:nvSpPr>
        <p:spPr>
          <a:xfrm>
            <a:off x="1667072" y="503859"/>
            <a:ext cx="8753105" cy="694320"/>
          </a:xfrm>
        </p:spPr>
        <p:txBody>
          <a:bodyPr>
            <a:noAutofit/>
          </a:bodyPr>
          <a:lstStyle/>
          <a:p>
            <a:r>
              <a:rPr lang="en-US" sz="2800" dirty="0"/>
              <a:t>Preliminary Capacity and Projected Housing Need</a:t>
            </a:r>
          </a:p>
        </p:txBody>
      </p:sp>
      <p:sp>
        <p:nvSpPr>
          <p:cNvPr id="12" name="TextBox 11">
            <a:extLst>
              <a:ext uri="{FF2B5EF4-FFF2-40B4-BE49-F238E27FC236}">
                <a16:creationId xmlns:a16="http://schemas.microsoft.com/office/drawing/2014/main" id="{639BBB7E-5FE9-4C90-8CF1-8AEDD30EB9B0}"/>
              </a:ext>
            </a:extLst>
          </p:cNvPr>
          <p:cNvSpPr txBox="1"/>
          <p:nvPr/>
        </p:nvSpPr>
        <p:spPr>
          <a:xfrm>
            <a:off x="2585496" y="3340242"/>
            <a:ext cx="2917522" cy="923330"/>
          </a:xfrm>
          <a:prstGeom prst="rect">
            <a:avLst/>
          </a:prstGeom>
          <a:noFill/>
        </p:spPr>
        <p:txBody>
          <a:bodyPr wrap="square" rtlCol="0">
            <a:spAutoFit/>
          </a:bodyPr>
          <a:lstStyle/>
          <a:p>
            <a:pPr defTabSz="457200">
              <a:defRPr/>
            </a:pPr>
            <a:r>
              <a:rPr lang="en-US" b="1" dirty="0">
                <a:solidFill>
                  <a:srgbClr val="4EB3CF">
                    <a:lumMod val="50000"/>
                  </a:srgbClr>
                </a:solidFill>
                <a:latin typeface="Arial" panose="020B0604020202020204" pitchFamily="34" charset="0"/>
                <a:cs typeface="Arial" panose="020B0604020202020204" pitchFamily="34" charset="0"/>
              </a:rPr>
              <a:t>2016 Jurisdiction</a:t>
            </a:r>
          </a:p>
          <a:p>
            <a:pPr defTabSz="457200">
              <a:defRPr/>
            </a:pPr>
            <a:r>
              <a:rPr lang="en-US" b="1" dirty="0">
                <a:solidFill>
                  <a:srgbClr val="4EB3CF">
                    <a:lumMod val="50000"/>
                  </a:srgbClr>
                </a:solidFill>
                <a:latin typeface="Arial" panose="020B0604020202020204" pitchFamily="34" charset="0"/>
                <a:cs typeface="Arial" panose="020B0604020202020204" pitchFamily="34" charset="0"/>
              </a:rPr>
              <a:t>Initial Projected Capacity (371,000)</a:t>
            </a:r>
          </a:p>
        </p:txBody>
      </p:sp>
      <p:sp>
        <p:nvSpPr>
          <p:cNvPr id="13" name="TextBox 12">
            <a:extLst>
              <a:ext uri="{FF2B5EF4-FFF2-40B4-BE49-F238E27FC236}">
                <a16:creationId xmlns:a16="http://schemas.microsoft.com/office/drawing/2014/main" id="{8AEB94D4-E555-4171-9BBD-A95FF4927FEE}"/>
              </a:ext>
            </a:extLst>
          </p:cNvPr>
          <p:cNvSpPr txBox="1"/>
          <p:nvPr/>
        </p:nvSpPr>
        <p:spPr>
          <a:xfrm>
            <a:off x="5503018" y="1948120"/>
            <a:ext cx="4758216" cy="646331"/>
          </a:xfrm>
          <a:prstGeom prst="rect">
            <a:avLst/>
          </a:prstGeom>
          <a:noFill/>
        </p:spPr>
        <p:txBody>
          <a:bodyPr wrap="square" rtlCol="0">
            <a:spAutoFit/>
          </a:bodyPr>
          <a:lstStyle/>
          <a:p>
            <a:pPr defTabSz="457200"/>
            <a:r>
              <a:rPr lang="en-US" b="1" dirty="0">
                <a:solidFill>
                  <a:srgbClr val="63A537"/>
                </a:solidFill>
                <a:latin typeface="Arial" panose="020B0604020202020204" pitchFamily="34" charset="0"/>
                <a:cs typeface="Arial" panose="020B0604020202020204" pitchFamily="34" charset="0"/>
              </a:rPr>
              <a:t>General Plan Maximum Capacity (800,000)</a:t>
            </a:r>
          </a:p>
          <a:p>
            <a:pPr defTabSz="457200"/>
            <a:endParaRPr lang="en-US" dirty="0">
              <a:solidFill>
                <a:srgbClr val="63A537"/>
              </a:solidFill>
              <a:latin typeface="Calibri" panose="020F0502020204030204"/>
            </a:endParaRPr>
          </a:p>
        </p:txBody>
      </p:sp>
      <p:sp>
        <p:nvSpPr>
          <p:cNvPr id="14" name="TextBox 13">
            <a:extLst>
              <a:ext uri="{FF2B5EF4-FFF2-40B4-BE49-F238E27FC236}">
                <a16:creationId xmlns:a16="http://schemas.microsoft.com/office/drawing/2014/main" id="{2B4F6AA0-DA9F-4BAE-8831-4476F482EC2E}"/>
              </a:ext>
            </a:extLst>
          </p:cNvPr>
          <p:cNvSpPr txBox="1"/>
          <p:nvPr/>
        </p:nvSpPr>
        <p:spPr>
          <a:xfrm>
            <a:off x="6102814" y="3163215"/>
            <a:ext cx="4053526" cy="369332"/>
          </a:xfrm>
          <a:prstGeom prst="rect">
            <a:avLst/>
          </a:prstGeom>
          <a:noFill/>
        </p:spPr>
        <p:txBody>
          <a:bodyPr wrap="square" rtlCol="0">
            <a:spAutoFit/>
          </a:bodyPr>
          <a:lstStyle/>
          <a:p>
            <a:pPr defTabSz="457200">
              <a:defRPr/>
            </a:pPr>
            <a:r>
              <a:rPr lang="en-US" b="1" dirty="0">
                <a:solidFill>
                  <a:srgbClr val="51C3F9">
                    <a:lumMod val="75000"/>
                  </a:srgbClr>
                </a:solidFill>
                <a:latin typeface="Arial" panose="020B0604020202020204" pitchFamily="34" charset="0"/>
                <a:cs typeface="Arial" panose="020B0604020202020204" pitchFamily="34" charset="0"/>
              </a:rPr>
              <a:t>Draft Regional Forecast (509,000)</a:t>
            </a:r>
          </a:p>
        </p:txBody>
      </p:sp>
      <p:sp>
        <p:nvSpPr>
          <p:cNvPr id="11" name="Slide Number Placeholder 3">
            <a:extLst>
              <a:ext uri="{FF2B5EF4-FFF2-40B4-BE49-F238E27FC236}">
                <a16:creationId xmlns:a16="http://schemas.microsoft.com/office/drawing/2014/main" id="{D0AA5A44-4BF0-47E4-8297-DDBD878F009D}"/>
              </a:ext>
            </a:extLst>
          </p:cNvPr>
          <p:cNvSpPr>
            <a:spLocks noGrp="1"/>
          </p:cNvSpPr>
          <p:nvPr>
            <p:ph type="sldNum" sz="quarter" idx="12"/>
          </p:nvPr>
        </p:nvSpPr>
        <p:spPr>
          <a:xfrm>
            <a:off x="10185198" y="6473958"/>
            <a:ext cx="482802" cy="365125"/>
          </a:xfrm>
        </p:spPr>
        <p:txBody>
          <a:bodyPr/>
          <a:lstStyle/>
          <a:p>
            <a:pPr defTabSz="457200"/>
            <a:fld id="{5E755DDB-E5AD-41A6-9750-3D6DC711EDF2}" type="slidenum">
              <a:rPr lang="en-US" sz="1100" b="1">
                <a:solidFill>
                  <a:prstClr val="white"/>
                </a:solidFill>
              </a:rPr>
              <a:pPr defTabSz="457200"/>
              <a:t>32</a:t>
            </a:fld>
            <a:endParaRPr lang="en-US" sz="1100" b="1" dirty="0">
              <a:solidFill>
                <a:prstClr val="white"/>
              </a:solidFill>
            </a:endParaRPr>
          </a:p>
        </p:txBody>
      </p:sp>
      <p:grpSp>
        <p:nvGrpSpPr>
          <p:cNvPr id="4" name="Group 3"/>
          <p:cNvGrpSpPr/>
          <p:nvPr/>
        </p:nvGrpSpPr>
        <p:grpSpPr>
          <a:xfrm>
            <a:off x="8672717" y="3882789"/>
            <a:ext cx="1338300" cy="412225"/>
            <a:chOff x="5810145" y="3687418"/>
            <a:chExt cx="2029177" cy="688962"/>
          </a:xfrm>
        </p:grpSpPr>
        <p:sp>
          <p:nvSpPr>
            <p:cNvPr id="2" name="Isosceles Triangle 1">
              <a:extLst>
                <a:ext uri="{FF2B5EF4-FFF2-40B4-BE49-F238E27FC236}">
                  <a16:creationId xmlns:a16="http://schemas.microsoft.com/office/drawing/2014/main" id="{DDE05E2F-4EBD-4F84-B9EB-75454EAC753F}"/>
                </a:ext>
              </a:extLst>
            </p:cNvPr>
            <p:cNvSpPr/>
            <p:nvPr/>
          </p:nvSpPr>
          <p:spPr>
            <a:xfrm>
              <a:off x="5810145" y="3687418"/>
              <a:ext cx="1604447" cy="566215"/>
            </a:xfrm>
            <a:prstGeom prst="triangle">
              <a:avLst>
                <a:gd name="adj" fmla="val 9986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black"/>
                </a:solidFill>
                <a:latin typeface="Calibri" panose="020F0502020204030204"/>
              </a:endParaRPr>
            </a:p>
          </p:txBody>
        </p:sp>
        <p:sp>
          <p:nvSpPr>
            <p:cNvPr id="3" name="TextBox 2"/>
            <p:cNvSpPr txBox="1"/>
            <p:nvPr/>
          </p:nvSpPr>
          <p:spPr>
            <a:xfrm>
              <a:off x="6436421" y="3810546"/>
              <a:ext cx="1402901" cy="565834"/>
            </a:xfrm>
            <a:prstGeom prst="rect">
              <a:avLst/>
            </a:prstGeom>
            <a:noFill/>
          </p:spPr>
          <p:txBody>
            <a:bodyPr wrap="none" rtlCol="0">
              <a:spAutoFit/>
            </a:bodyPr>
            <a:lstStyle/>
            <a:p>
              <a:pPr defTabSz="457200"/>
              <a:r>
                <a:rPr lang="en-US" sz="1600" dirty="0">
                  <a:solidFill>
                    <a:prstClr val="black"/>
                  </a:solidFill>
                  <a:latin typeface="Arial" panose="020B0604020202020204" pitchFamily="34" charset="0"/>
                  <a:cs typeface="Arial" panose="020B0604020202020204" pitchFamily="34" charset="0"/>
                </a:rPr>
                <a:t>138,000</a:t>
              </a:r>
            </a:p>
          </p:txBody>
        </p:sp>
      </p:grpSp>
    </p:spTree>
    <p:extLst>
      <p:ext uri="{BB962C8B-B14F-4D97-AF65-F5344CB8AC3E}">
        <p14:creationId xmlns:p14="http://schemas.microsoft.com/office/powerpoint/2010/main" val="23280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5" grpId="0" uiExpand="1">
        <p:bldSub>
          <a:bldChart bld="series" animBg="0"/>
        </p:bldSub>
      </p:bldGraphic>
      <p:bldP spid="12" grpId="0" uiExpand="1"/>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4378-04B4-4684-9E92-6FE9D5B42144}"/>
              </a:ext>
            </a:extLst>
          </p:cNvPr>
          <p:cNvSpPr>
            <a:spLocks noGrp="1"/>
          </p:cNvSpPr>
          <p:nvPr>
            <p:ph type="title"/>
          </p:nvPr>
        </p:nvSpPr>
        <p:spPr>
          <a:xfrm>
            <a:off x="1667072" y="503859"/>
            <a:ext cx="8644879" cy="694320"/>
          </a:xfrm>
        </p:spPr>
        <p:txBody>
          <a:bodyPr>
            <a:noAutofit/>
          </a:bodyPr>
          <a:lstStyle/>
          <a:p>
            <a:r>
              <a:rPr lang="en-US" sz="3200" dirty="0"/>
              <a:t>Smart Growth Concept Map Implementation</a:t>
            </a:r>
          </a:p>
        </p:txBody>
      </p:sp>
      <p:sp>
        <p:nvSpPr>
          <p:cNvPr id="11" name="TextBox 10">
            <a:extLst>
              <a:ext uri="{FF2B5EF4-FFF2-40B4-BE49-F238E27FC236}">
                <a16:creationId xmlns:a16="http://schemas.microsoft.com/office/drawing/2014/main" id="{53A33067-8AF7-4E24-8FC6-51986D58D45C}"/>
              </a:ext>
            </a:extLst>
          </p:cNvPr>
          <p:cNvSpPr txBox="1"/>
          <p:nvPr/>
        </p:nvSpPr>
        <p:spPr>
          <a:xfrm>
            <a:off x="5254429" y="1301208"/>
            <a:ext cx="5195086" cy="5293757"/>
          </a:xfrm>
          <a:prstGeom prst="rect">
            <a:avLst/>
          </a:prstGeom>
          <a:noFill/>
        </p:spPr>
        <p:txBody>
          <a:bodyPr wrap="square" rtlCol="0">
            <a:spAutoFit/>
          </a:bodyPr>
          <a:lstStyle/>
          <a:p>
            <a:pPr defTabSz="457200"/>
            <a:endParaRPr lang="en-US" sz="2000" b="1" dirty="0">
              <a:solidFill>
                <a:prstClr val="black"/>
              </a:solidFill>
              <a:latin typeface="Arial" panose="020B0604020202020204" pitchFamily="34" charset="0"/>
              <a:cs typeface="Arial" panose="020B0604020202020204" pitchFamily="34" charset="0"/>
            </a:endParaRPr>
          </a:p>
          <a:p>
            <a:pPr defTabSz="457200"/>
            <a:r>
              <a:rPr lang="en-US" sz="2000" b="1" dirty="0">
                <a:solidFill>
                  <a:prstClr val="black"/>
                </a:solidFill>
                <a:latin typeface="Arial" panose="020B0604020202020204" pitchFamily="34" charset="0"/>
                <a:cs typeface="Arial" panose="020B0604020202020204" pitchFamily="34" charset="0"/>
              </a:rPr>
              <a:t>Assuming Smart Growth Opportunity Area minimum residential place type densities (minus existing housing and local identified capacity) could provide additional housing units:</a:t>
            </a:r>
          </a:p>
          <a:p>
            <a:pPr defTabSz="457200"/>
            <a:r>
              <a:rPr lang="en-US" sz="2000" b="1" dirty="0">
                <a:solidFill>
                  <a:prstClr val="black"/>
                </a:solidFill>
                <a:latin typeface="Arial" panose="020B0604020202020204" pitchFamily="34" charset="0"/>
                <a:cs typeface="Arial" panose="020B0604020202020204" pitchFamily="34" charset="0"/>
              </a:rPr>
              <a:t> </a:t>
            </a:r>
          </a:p>
          <a:p>
            <a:pPr defTabSz="457200">
              <a:lnSpc>
                <a:spcPct val="150000"/>
              </a:lnSpc>
            </a:pPr>
            <a:r>
              <a:rPr lang="en-US" sz="2000" b="1" dirty="0">
                <a:solidFill>
                  <a:prstClr val="black"/>
                </a:solidFill>
                <a:latin typeface="Arial" panose="020B0604020202020204" pitchFamily="34" charset="0"/>
                <a:cs typeface="Arial" panose="020B0604020202020204" pitchFamily="34" charset="0"/>
              </a:rPr>
              <a:t>Metropolitan Center </a:t>
            </a:r>
            <a:r>
              <a:rPr lang="en-US" sz="2000" dirty="0">
                <a:solidFill>
                  <a:prstClr val="black"/>
                </a:solidFill>
                <a:latin typeface="Arial" panose="020B0604020202020204" pitchFamily="34" charset="0"/>
                <a:cs typeface="Arial" panose="020B0604020202020204" pitchFamily="34" charset="0"/>
              </a:rPr>
              <a:t>(75 du/acre) </a:t>
            </a:r>
            <a:r>
              <a:rPr lang="en-US" sz="2000" b="1" dirty="0">
                <a:solidFill>
                  <a:prstClr val="black"/>
                </a:solidFill>
                <a:latin typeface="Arial" panose="020B0604020202020204" pitchFamily="34" charset="0"/>
                <a:cs typeface="Arial" panose="020B0604020202020204" pitchFamily="34" charset="0"/>
              </a:rPr>
              <a:t>57,000</a:t>
            </a:r>
          </a:p>
          <a:p>
            <a:pPr defTabSz="457200">
              <a:lnSpc>
                <a:spcPct val="150000"/>
              </a:lnSpc>
            </a:pPr>
            <a:r>
              <a:rPr lang="en-US" sz="2000" b="1" dirty="0">
                <a:solidFill>
                  <a:prstClr val="black"/>
                </a:solidFill>
                <a:latin typeface="Arial" panose="020B0604020202020204" pitchFamily="34" charset="0"/>
                <a:cs typeface="Arial" panose="020B0604020202020204" pitchFamily="34" charset="0"/>
              </a:rPr>
              <a:t>Urban Center </a:t>
            </a:r>
            <a:r>
              <a:rPr lang="en-US" sz="2000" dirty="0">
                <a:solidFill>
                  <a:prstClr val="black"/>
                </a:solidFill>
                <a:latin typeface="Arial" panose="020B0604020202020204" pitchFamily="34" charset="0"/>
                <a:cs typeface="Arial" panose="020B0604020202020204" pitchFamily="34" charset="0"/>
              </a:rPr>
              <a:t>(40 du/acre) </a:t>
            </a:r>
            <a:r>
              <a:rPr lang="en-US" sz="2000" b="1" dirty="0">
                <a:solidFill>
                  <a:prstClr val="black"/>
                </a:solidFill>
                <a:latin typeface="Arial" panose="020B0604020202020204" pitchFamily="34" charset="0"/>
                <a:cs typeface="Arial" panose="020B0604020202020204" pitchFamily="34" charset="0"/>
              </a:rPr>
              <a:t>95,000</a:t>
            </a:r>
            <a:endParaRPr lang="en-US" sz="2000" dirty="0">
              <a:solidFill>
                <a:prstClr val="black"/>
              </a:solidFill>
              <a:latin typeface="Arial" panose="020B0604020202020204" pitchFamily="34" charset="0"/>
              <a:cs typeface="Arial" panose="020B0604020202020204" pitchFamily="34" charset="0"/>
            </a:endParaRPr>
          </a:p>
          <a:p>
            <a:pPr defTabSz="457200">
              <a:lnSpc>
                <a:spcPct val="150000"/>
              </a:lnSpc>
            </a:pPr>
            <a:r>
              <a:rPr lang="en-US" sz="2000" b="1" dirty="0">
                <a:solidFill>
                  <a:prstClr val="black"/>
                </a:solidFill>
                <a:latin typeface="Arial" panose="020B0604020202020204" pitchFamily="34" charset="0"/>
                <a:cs typeface="Arial" panose="020B0604020202020204" pitchFamily="34" charset="0"/>
              </a:rPr>
              <a:t>Town Center </a:t>
            </a:r>
            <a:r>
              <a:rPr lang="en-US" sz="2000" dirty="0">
                <a:solidFill>
                  <a:prstClr val="black"/>
                </a:solidFill>
                <a:latin typeface="Arial" panose="020B0604020202020204" pitchFamily="34" charset="0"/>
                <a:cs typeface="Arial" panose="020B0604020202020204" pitchFamily="34" charset="0"/>
              </a:rPr>
              <a:t>(20 du/acre) </a:t>
            </a:r>
            <a:r>
              <a:rPr lang="en-US" sz="2000" b="1" dirty="0">
                <a:solidFill>
                  <a:prstClr val="black"/>
                </a:solidFill>
                <a:latin typeface="Arial" panose="020B0604020202020204" pitchFamily="34" charset="0"/>
                <a:cs typeface="Arial" panose="020B0604020202020204" pitchFamily="34" charset="0"/>
              </a:rPr>
              <a:t>97,000 </a:t>
            </a:r>
          </a:p>
          <a:p>
            <a:pPr defTabSz="457200">
              <a:lnSpc>
                <a:spcPct val="150000"/>
              </a:lnSpc>
            </a:pPr>
            <a:r>
              <a:rPr lang="en-US" sz="2000" b="1" dirty="0">
                <a:solidFill>
                  <a:prstClr val="black"/>
                </a:solidFill>
                <a:latin typeface="Arial" panose="020B0604020202020204" pitchFamily="34" charset="0"/>
                <a:cs typeface="Arial" panose="020B0604020202020204" pitchFamily="34" charset="0"/>
              </a:rPr>
              <a:t>M-Use Transit Center </a:t>
            </a:r>
            <a:r>
              <a:rPr lang="en-US" sz="2000" dirty="0">
                <a:solidFill>
                  <a:prstClr val="black"/>
                </a:solidFill>
                <a:latin typeface="Arial" panose="020B0604020202020204" pitchFamily="34" charset="0"/>
                <a:cs typeface="Arial" panose="020B0604020202020204" pitchFamily="34" charset="0"/>
              </a:rPr>
              <a:t>(25 du/acre) </a:t>
            </a:r>
            <a:r>
              <a:rPr lang="en-US" sz="2000" b="1" dirty="0">
                <a:solidFill>
                  <a:prstClr val="black"/>
                </a:solidFill>
                <a:latin typeface="Arial" panose="020B0604020202020204" pitchFamily="34" charset="0"/>
                <a:cs typeface="Arial" panose="020B0604020202020204" pitchFamily="34" charset="0"/>
              </a:rPr>
              <a:t>117,000 </a:t>
            </a:r>
          </a:p>
          <a:p>
            <a:pPr defTabSz="457200">
              <a:lnSpc>
                <a:spcPct val="150000"/>
              </a:lnSpc>
            </a:pPr>
            <a:r>
              <a:rPr lang="en-US" sz="2000" b="1" dirty="0">
                <a:solidFill>
                  <a:prstClr val="black"/>
                </a:solidFill>
                <a:latin typeface="Arial" panose="020B0604020202020204" pitchFamily="34" charset="0"/>
                <a:cs typeface="Arial" panose="020B0604020202020204" pitchFamily="34" charset="0"/>
              </a:rPr>
              <a:t>Community Center </a:t>
            </a:r>
            <a:r>
              <a:rPr lang="en-US" sz="2000" dirty="0">
                <a:solidFill>
                  <a:prstClr val="black"/>
                </a:solidFill>
                <a:latin typeface="Arial" panose="020B0604020202020204" pitchFamily="34" charset="0"/>
                <a:cs typeface="Arial" panose="020B0604020202020204" pitchFamily="34" charset="0"/>
              </a:rPr>
              <a:t>(20 du/acre) </a:t>
            </a:r>
            <a:r>
              <a:rPr lang="en-US" sz="2000" b="1" dirty="0">
                <a:solidFill>
                  <a:prstClr val="black"/>
                </a:solidFill>
                <a:latin typeface="Arial" panose="020B0604020202020204" pitchFamily="34" charset="0"/>
                <a:cs typeface="Arial" panose="020B0604020202020204" pitchFamily="34" charset="0"/>
              </a:rPr>
              <a:t>102,000 </a:t>
            </a:r>
          </a:p>
          <a:p>
            <a:pPr defTabSz="457200">
              <a:lnSpc>
                <a:spcPct val="150000"/>
              </a:lnSpc>
            </a:pPr>
            <a:r>
              <a:rPr lang="en-US" sz="2000" b="1" dirty="0">
                <a:solidFill>
                  <a:prstClr val="black"/>
                </a:solidFill>
                <a:latin typeface="Arial" panose="020B0604020202020204" pitchFamily="34" charset="0"/>
                <a:cs typeface="Arial" panose="020B0604020202020204" pitchFamily="34" charset="0"/>
              </a:rPr>
              <a:t>Rural Village </a:t>
            </a:r>
            <a:r>
              <a:rPr lang="en-US" sz="2000" dirty="0">
                <a:solidFill>
                  <a:prstClr val="black"/>
                </a:solidFill>
                <a:latin typeface="Arial" panose="020B0604020202020204" pitchFamily="34" charset="0"/>
                <a:cs typeface="Arial" panose="020B0604020202020204" pitchFamily="34" charset="0"/>
              </a:rPr>
              <a:t>(10.9 du/acre) </a:t>
            </a:r>
            <a:r>
              <a:rPr lang="en-US" sz="2000" b="1" dirty="0">
                <a:solidFill>
                  <a:prstClr val="black"/>
                </a:solidFill>
                <a:latin typeface="Arial" panose="020B0604020202020204" pitchFamily="34" charset="0"/>
                <a:cs typeface="Arial" panose="020B0604020202020204" pitchFamily="34" charset="0"/>
              </a:rPr>
              <a:t> 23,000 </a:t>
            </a:r>
          </a:p>
          <a:p>
            <a:pPr defTabSz="457200"/>
            <a:endParaRPr lang="en-US" dirty="0">
              <a:solidFill>
                <a:prstClr val="black"/>
              </a:solidFill>
              <a:latin typeface="Calibri" panose="020F0502020204030204"/>
            </a:endParaRPr>
          </a:p>
        </p:txBody>
      </p:sp>
      <p:graphicFrame>
        <p:nvGraphicFramePr>
          <p:cNvPr id="3" name="Object 2">
            <a:extLst>
              <a:ext uri="{FF2B5EF4-FFF2-40B4-BE49-F238E27FC236}">
                <a16:creationId xmlns:a16="http://schemas.microsoft.com/office/drawing/2014/main" id="{BA0405E8-8F75-43F3-B3E3-04F6154286C5}"/>
              </a:ext>
            </a:extLst>
          </p:cNvPr>
          <p:cNvGraphicFramePr>
            <a:graphicFrameLocks noChangeAspect="1"/>
          </p:cNvGraphicFramePr>
          <p:nvPr>
            <p:extLst/>
          </p:nvPr>
        </p:nvGraphicFramePr>
        <p:xfrm>
          <a:off x="1581963" y="1365945"/>
          <a:ext cx="3672467" cy="5011771"/>
        </p:xfrm>
        <a:graphic>
          <a:graphicData uri="http://schemas.openxmlformats.org/presentationml/2006/ole">
            <mc:AlternateContent xmlns:mc="http://schemas.openxmlformats.org/markup-compatibility/2006">
              <mc:Choice xmlns:v="urn:schemas-microsoft-com:vml" Requires="v">
                <p:oleObj spid="_x0000_s4100" name="Acrobat Document" r:id="rId4" imgW="5029082" imgH="7772400" progId="AcroExch.Document.DC">
                  <p:embed/>
                </p:oleObj>
              </mc:Choice>
              <mc:Fallback>
                <p:oleObj name="Acrobat Document" r:id="rId4" imgW="5029082" imgH="7772400" progId="AcroExch.Document.DC">
                  <p:embed/>
                  <p:pic>
                    <p:nvPicPr>
                      <p:cNvPr id="3" name="Object 2">
                        <a:extLst>
                          <a:ext uri="{FF2B5EF4-FFF2-40B4-BE49-F238E27FC236}">
                            <a16:creationId xmlns:a16="http://schemas.microsoft.com/office/drawing/2014/main" id="{BA0405E8-8F75-43F3-B3E3-04F6154286C5}"/>
                          </a:ext>
                        </a:extLst>
                      </p:cNvPr>
                      <p:cNvPicPr/>
                      <p:nvPr/>
                    </p:nvPicPr>
                    <p:blipFill>
                      <a:blip r:embed="rId5"/>
                      <a:stretch>
                        <a:fillRect/>
                      </a:stretch>
                    </p:blipFill>
                    <p:spPr>
                      <a:xfrm>
                        <a:off x="1581963" y="1365945"/>
                        <a:ext cx="3672467" cy="5011771"/>
                      </a:xfrm>
                      <a:prstGeom prst="rect">
                        <a:avLst/>
                      </a:prstGeom>
                    </p:spPr>
                  </p:pic>
                </p:oleObj>
              </mc:Fallback>
            </mc:AlternateContent>
          </a:graphicData>
        </a:graphic>
      </p:graphicFrame>
      <p:sp>
        <p:nvSpPr>
          <p:cNvPr id="6" name="Slide Number Placeholder 3">
            <a:extLst>
              <a:ext uri="{FF2B5EF4-FFF2-40B4-BE49-F238E27FC236}">
                <a16:creationId xmlns:a16="http://schemas.microsoft.com/office/drawing/2014/main" id="{F70C50E1-FACF-4E9A-B151-33A754507265}"/>
              </a:ext>
            </a:extLst>
          </p:cNvPr>
          <p:cNvSpPr>
            <a:spLocks noGrp="1"/>
          </p:cNvSpPr>
          <p:nvPr>
            <p:ph type="sldNum" sz="quarter" idx="12"/>
          </p:nvPr>
        </p:nvSpPr>
        <p:spPr>
          <a:xfrm>
            <a:off x="10185198" y="6473958"/>
            <a:ext cx="482802" cy="365125"/>
          </a:xfrm>
        </p:spPr>
        <p:txBody>
          <a:bodyPr/>
          <a:lstStyle/>
          <a:p>
            <a:pPr defTabSz="457200"/>
            <a:fld id="{5E755DDB-E5AD-41A6-9750-3D6DC711EDF2}" type="slidenum">
              <a:rPr lang="en-US" sz="1100" b="1">
                <a:solidFill>
                  <a:prstClr val="white"/>
                </a:solidFill>
              </a:rPr>
              <a:pPr defTabSz="457200"/>
              <a:t>33</a:t>
            </a:fld>
            <a:endParaRPr lang="en-US" sz="1100" b="1" dirty="0">
              <a:solidFill>
                <a:prstClr val="white"/>
              </a:solidFill>
            </a:endParaRPr>
          </a:p>
        </p:txBody>
      </p:sp>
    </p:spTree>
    <p:extLst>
      <p:ext uri="{BB962C8B-B14F-4D97-AF65-F5344CB8AC3E}">
        <p14:creationId xmlns:p14="http://schemas.microsoft.com/office/powerpoint/2010/main" val="2656732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4378-04B4-4684-9E92-6FE9D5B42144}"/>
              </a:ext>
            </a:extLst>
          </p:cNvPr>
          <p:cNvSpPr>
            <a:spLocks noGrp="1"/>
          </p:cNvSpPr>
          <p:nvPr>
            <p:ph type="title"/>
          </p:nvPr>
        </p:nvSpPr>
        <p:spPr>
          <a:xfrm>
            <a:off x="1667071" y="503859"/>
            <a:ext cx="8819626" cy="694320"/>
          </a:xfrm>
        </p:spPr>
        <p:txBody>
          <a:bodyPr>
            <a:noAutofit/>
          </a:bodyPr>
          <a:lstStyle/>
          <a:p>
            <a:r>
              <a:rPr lang="en-US" sz="3200" dirty="0"/>
              <a:t>Accessory Dwelling Units in Urbanized Area</a:t>
            </a:r>
          </a:p>
        </p:txBody>
      </p:sp>
      <p:pic>
        <p:nvPicPr>
          <p:cNvPr id="7" name="Picture 6" descr="M:\RP\2050 REGIONAL PLAN\LU &amp; Transportation Scenarios\5. Maps from Cambridge for TC and RPC Report\For Sept Board 2013 Report\SANDAG_scenA_2013-09_03_DPV.jpg">
            <a:extLst>
              <a:ext uri="{FF2B5EF4-FFF2-40B4-BE49-F238E27FC236}">
                <a16:creationId xmlns:a16="http://schemas.microsoft.com/office/drawing/2014/main" id="{E575EC45-4361-46B7-B018-1C7D13B3996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3706" y="2064498"/>
            <a:ext cx="2886513" cy="3939792"/>
          </a:xfrm>
          <a:prstGeom prst="rect">
            <a:avLst/>
          </a:prstGeom>
          <a:noFill/>
          <a:ln>
            <a:solidFill>
              <a:schemeClr val="bg1">
                <a:lumMod val="65000"/>
              </a:schemeClr>
            </a:solidFill>
          </a:ln>
        </p:spPr>
      </p:pic>
      <p:sp>
        <p:nvSpPr>
          <p:cNvPr id="11" name="TextBox 10">
            <a:extLst>
              <a:ext uri="{FF2B5EF4-FFF2-40B4-BE49-F238E27FC236}">
                <a16:creationId xmlns:a16="http://schemas.microsoft.com/office/drawing/2014/main" id="{53A33067-8AF7-4E24-8FC6-51986D58D45C}"/>
              </a:ext>
            </a:extLst>
          </p:cNvPr>
          <p:cNvSpPr txBox="1"/>
          <p:nvPr/>
        </p:nvSpPr>
        <p:spPr>
          <a:xfrm>
            <a:off x="5461880" y="2064498"/>
            <a:ext cx="4790485" cy="4493538"/>
          </a:xfrm>
          <a:prstGeom prst="rect">
            <a:avLst/>
          </a:prstGeom>
          <a:noFill/>
        </p:spPr>
        <p:txBody>
          <a:bodyPr wrap="square" rtlCol="0">
            <a:spAutoFit/>
          </a:bodyPr>
          <a:lstStyle/>
          <a:p>
            <a:pPr defTabSz="457200"/>
            <a:r>
              <a:rPr lang="en-US" sz="2000" b="1" dirty="0">
                <a:solidFill>
                  <a:prstClr val="black"/>
                </a:solidFill>
                <a:latin typeface="Arial" panose="020B0604020202020204" pitchFamily="34" charset="0"/>
                <a:cs typeface="Arial" panose="020B0604020202020204" pitchFamily="34" charset="0"/>
              </a:rPr>
              <a:t>Assuming accessory dwelling units    on single-family parcels of 5,000 square-feet or larger in urbanized area could provide:  </a:t>
            </a:r>
          </a:p>
          <a:p>
            <a:pPr defTabSz="457200"/>
            <a:endParaRPr lang="en-US" sz="2000" b="1" dirty="0">
              <a:solidFill>
                <a:prstClr val="black"/>
              </a:solidFill>
              <a:latin typeface="Arial" panose="020B0604020202020204" pitchFamily="34" charset="0"/>
              <a:cs typeface="Arial" panose="020B0604020202020204" pitchFamily="34" charset="0"/>
            </a:endParaRPr>
          </a:p>
          <a:p>
            <a:pPr defTabSz="457200">
              <a:lnSpc>
                <a:spcPct val="150000"/>
              </a:lnSpc>
            </a:pPr>
            <a:r>
              <a:rPr lang="en-US" sz="2000" b="1" dirty="0">
                <a:solidFill>
                  <a:prstClr val="black"/>
                </a:solidFill>
                <a:latin typeface="Arial" panose="020B0604020202020204" pitchFamily="34" charset="0"/>
                <a:cs typeface="Arial" panose="020B0604020202020204" pitchFamily="34" charset="0"/>
              </a:rPr>
              <a:t>100%   	388,000 units </a:t>
            </a:r>
          </a:p>
          <a:p>
            <a:pPr defTabSz="457200">
              <a:lnSpc>
                <a:spcPct val="150000"/>
              </a:lnSpc>
            </a:pPr>
            <a:r>
              <a:rPr lang="en-US" sz="2000" b="1" dirty="0">
                <a:solidFill>
                  <a:prstClr val="black"/>
                </a:solidFill>
                <a:latin typeface="Arial" panose="020B0604020202020204" pitchFamily="34" charset="0"/>
                <a:cs typeface="Arial" panose="020B0604020202020204" pitchFamily="34" charset="0"/>
              </a:rPr>
              <a:t>50%	194,000 units</a:t>
            </a:r>
          </a:p>
          <a:p>
            <a:pPr defTabSz="457200">
              <a:lnSpc>
                <a:spcPct val="150000"/>
              </a:lnSpc>
            </a:pPr>
            <a:r>
              <a:rPr lang="en-US" sz="2000" b="1" dirty="0">
                <a:solidFill>
                  <a:prstClr val="black"/>
                </a:solidFill>
                <a:latin typeface="Arial" panose="020B0604020202020204" pitchFamily="34" charset="0"/>
                <a:cs typeface="Arial" panose="020B0604020202020204" pitchFamily="34" charset="0"/>
              </a:rPr>
              <a:t>20%	  77,000 units</a:t>
            </a:r>
          </a:p>
          <a:p>
            <a:pPr defTabSz="457200">
              <a:lnSpc>
                <a:spcPct val="150000"/>
              </a:lnSpc>
            </a:pPr>
            <a:r>
              <a:rPr lang="en-US" sz="2000" b="1" dirty="0">
                <a:solidFill>
                  <a:prstClr val="black"/>
                </a:solidFill>
                <a:latin typeface="Arial" panose="020B0604020202020204" pitchFamily="34" charset="0"/>
                <a:cs typeface="Arial" panose="020B0604020202020204" pitchFamily="34" charset="0"/>
              </a:rPr>
              <a:t>10%	  38,000 units</a:t>
            </a:r>
          </a:p>
          <a:p>
            <a:pPr defTabSz="457200">
              <a:lnSpc>
                <a:spcPct val="150000"/>
              </a:lnSpc>
            </a:pPr>
            <a:r>
              <a:rPr lang="en-US" sz="2000" b="1" dirty="0">
                <a:solidFill>
                  <a:prstClr val="black"/>
                </a:solidFill>
                <a:latin typeface="Arial" panose="020B0604020202020204" pitchFamily="34" charset="0"/>
                <a:cs typeface="Arial" panose="020B0604020202020204" pitchFamily="34" charset="0"/>
              </a:rPr>
              <a:t>5% 		  20,000 units 	</a:t>
            </a:r>
          </a:p>
          <a:p>
            <a:pPr defTabSz="457200"/>
            <a:endParaRPr lang="en-US" dirty="0">
              <a:solidFill>
                <a:prstClr val="black"/>
              </a:solidFill>
              <a:latin typeface="Calibri" panose="020F0502020204030204"/>
            </a:endParaRPr>
          </a:p>
          <a:p>
            <a:pPr defTabSz="457200"/>
            <a:endParaRPr lang="en-US" dirty="0">
              <a:solidFill>
                <a:prstClr val="black"/>
              </a:solidFill>
              <a:latin typeface="Calibri" panose="020F0502020204030204"/>
            </a:endParaRPr>
          </a:p>
        </p:txBody>
      </p:sp>
      <p:sp>
        <p:nvSpPr>
          <p:cNvPr id="6" name="Slide Number Placeholder 3">
            <a:extLst>
              <a:ext uri="{FF2B5EF4-FFF2-40B4-BE49-F238E27FC236}">
                <a16:creationId xmlns:a16="http://schemas.microsoft.com/office/drawing/2014/main" id="{031F9F7C-9C5C-4A20-A4DD-190D2DA92C58}"/>
              </a:ext>
            </a:extLst>
          </p:cNvPr>
          <p:cNvSpPr>
            <a:spLocks noGrp="1"/>
          </p:cNvSpPr>
          <p:nvPr>
            <p:ph type="sldNum" sz="quarter" idx="12"/>
          </p:nvPr>
        </p:nvSpPr>
        <p:spPr>
          <a:xfrm>
            <a:off x="10185198" y="6473958"/>
            <a:ext cx="482802" cy="365125"/>
          </a:xfrm>
        </p:spPr>
        <p:txBody>
          <a:bodyPr/>
          <a:lstStyle/>
          <a:p>
            <a:pPr defTabSz="457200"/>
            <a:fld id="{5E755DDB-E5AD-41A6-9750-3D6DC711EDF2}" type="slidenum">
              <a:rPr lang="en-US" sz="1100" b="1">
                <a:solidFill>
                  <a:prstClr val="white"/>
                </a:solidFill>
              </a:rPr>
              <a:pPr defTabSz="457200"/>
              <a:t>34</a:t>
            </a:fld>
            <a:endParaRPr lang="en-US" sz="1100" b="1" dirty="0">
              <a:solidFill>
                <a:prstClr val="white"/>
              </a:solidFill>
            </a:endParaRPr>
          </a:p>
        </p:txBody>
      </p:sp>
    </p:spTree>
    <p:extLst>
      <p:ext uri="{BB962C8B-B14F-4D97-AF65-F5344CB8AC3E}">
        <p14:creationId xmlns:p14="http://schemas.microsoft.com/office/powerpoint/2010/main" val="1066237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4390-FA7B-4346-BF78-E4A7997D182F}"/>
              </a:ext>
            </a:extLst>
          </p:cNvPr>
          <p:cNvSpPr>
            <a:spLocks noGrp="1"/>
          </p:cNvSpPr>
          <p:nvPr>
            <p:ph type="title"/>
          </p:nvPr>
        </p:nvSpPr>
        <p:spPr/>
        <p:txBody>
          <a:bodyPr/>
          <a:lstStyle/>
          <a:p>
            <a:r>
              <a:rPr lang="en-US" dirty="0"/>
              <a:t>Regional Housing Needs Assessment (RHNA)</a:t>
            </a:r>
          </a:p>
        </p:txBody>
      </p:sp>
      <p:sp>
        <p:nvSpPr>
          <p:cNvPr id="3" name="Text Placeholder 2">
            <a:extLst>
              <a:ext uri="{FF2B5EF4-FFF2-40B4-BE49-F238E27FC236}">
                <a16:creationId xmlns:a16="http://schemas.microsoft.com/office/drawing/2014/main" id="{CF36241D-EC80-47D2-9EA4-CBA9D8060F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7D871A-87B5-48AC-9874-C9E07F7610A4}"/>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35</a:t>
            </a:fld>
            <a:endParaRPr lang="en-US" dirty="0">
              <a:solidFill>
                <a:prstClr val="white"/>
              </a:solidFill>
            </a:endParaRPr>
          </a:p>
        </p:txBody>
      </p:sp>
    </p:spTree>
    <p:extLst>
      <p:ext uri="{BB962C8B-B14F-4D97-AF65-F5344CB8AC3E}">
        <p14:creationId xmlns:p14="http://schemas.microsoft.com/office/powerpoint/2010/main" val="3760124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9BD9-D73E-4702-8DF8-69E771A36F37}"/>
              </a:ext>
            </a:extLst>
          </p:cNvPr>
          <p:cNvSpPr>
            <a:spLocks noGrp="1"/>
          </p:cNvSpPr>
          <p:nvPr>
            <p:ph type="title"/>
          </p:nvPr>
        </p:nvSpPr>
        <p:spPr/>
        <p:txBody>
          <a:bodyPr/>
          <a:lstStyle/>
          <a:p>
            <a:r>
              <a:rPr lang="en-US" dirty="0"/>
              <a:t>Draft RHNA Determination</a:t>
            </a:r>
          </a:p>
        </p:txBody>
      </p:sp>
      <p:graphicFrame>
        <p:nvGraphicFramePr>
          <p:cNvPr id="7" name="Content Placeholder 6">
            <a:extLst>
              <a:ext uri="{FF2B5EF4-FFF2-40B4-BE49-F238E27FC236}">
                <a16:creationId xmlns:a16="http://schemas.microsoft.com/office/drawing/2014/main" id="{6DF7360B-DCC9-493C-BE5F-0766983B8751}"/>
              </a:ext>
            </a:extLst>
          </p:cNvPr>
          <p:cNvGraphicFramePr>
            <a:graphicFrameLocks noGrp="1"/>
          </p:cNvGraphicFramePr>
          <p:nvPr>
            <p:ph idx="1"/>
            <p:extLst/>
          </p:nvPr>
        </p:nvGraphicFramePr>
        <p:xfrm>
          <a:off x="1844626" y="1949165"/>
          <a:ext cx="8031522" cy="2225040"/>
        </p:xfrm>
        <a:graphic>
          <a:graphicData uri="http://schemas.openxmlformats.org/drawingml/2006/table">
            <a:tbl>
              <a:tblPr firstRow="1" bandRow="1">
                <a:tableStyleId>{9D7B26C5-4107-4FEC-AEDC-1716B250A1EF}</a:tableStyleId>
              </a:tblPr>
              <a:tblGrid>
                <a:gridCol w="2677174">
                  <a:extLst>
                    <a:ext uri="{9D8B030D-6E8A-4147-A177-3AD203B41FA5}">
                      <a16:colId xmlns:a16="http://schemas.microsoft.com/office/drawing/2014/main" val="1014908216"/>
                    </a:ext>
                  </a:extLst>
                </a:gridCol>
                <a:gridCol w="2677174">
                  <a:extLst>
                    <a:ext uri="{9D8B030D-6E8A-4147-A177-3AD203B41FA5}">
                      <a16:colId xmlns:a16="http://schemas.microsoft.com/office/drawing/2014/main" val="3851524311"/>
                    </a:ext>
                  </a:extLst>
                </a:gridCol>
                <a:gridCol w="2677174">
                  <a:extLst>
                    <a:ext uri="{9D8B030D-6E8A-4147-A177-3AD203B41FA5}">
                      <a16:colId xmlns:a16="http://schemas.microsoft.com/office/drawing/2014/main" val="442716245"/>
                    </a:ext>
                  </a:extLst>
                </a:gridCol>
              </a:tblGrid>
              <a:tr h="370840">
                <a:tc>
                  <a:txBody>
                    <a:bodyPr/>
                    <a:lstStyle/>
                    <a:p>
                      <a:r>
                        <a:rPr lang="en-US" dirty="0"/>
                        <a:t>Income Category</a:t>
                      </a:r>
                      <a:endParaRPr lang="en-US" dirty="0">
                        <a:latin typeface="Arial" panose="020B0604020202020204" pitchFamily="34" charset="0"/>
                        <a:cs typeface="Arial" panose="020B0604020202020204" pitchFamily="34" charset="0"/>
                      </a:endParaRPr>
                    </a:p>
                  </a:txBody>
                  <a:tcPr/>
                </a:tc>
                <a:tc>
                  <a:txBody>
                    <a:bodyPr/>
                    <a:lstStyle/>
                    <a:p>
                      <a:pPr algn="r"/>
                      <a:r>
                        <a:rPr lang="en-US" dirty="0"/>
                        <a:t>Housing Unit Need</a:t>
                      </a:r>
                      <a:endParaRPr lang="en-US" dirty="0">
                        <a:latin typeface="Arial" panose="020B0604020202020204" pitchFamily="34" charset="0"/>
                        <a:cs typeface="Arial" panose="020B0604020202020204" pitchFamily="34" charset="0"/>
                      </a:endParaRPr>
                    </a:p>
                  </a:txBody>
                  <a:tcPr/>
                </a:tc>
                <a:tc>
                  <a:txBody>
                    <a:bodyPr/>
                    <a:lstStyle/>
                    <a:p>
                      <a:pPr algn="r"/>
                      <a:r>
                        <a:rPr lang="en-US" dirty="0"/>
                        <a:t>Percent</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30812759"/>
                  </a:ext>
                </a:extLst>
              </a:tr>
              <a:tr h="370840">
                <a:tc>
                  <a:txBody>
                    <a:bodyPr/>
                    <a:lstStyle/>
                    <a:p>
                      <a:r>
                        <a:rPr lang="en-US" dirty="0"/>
                        <a:t>Very Low</a:t>
                      </a:r>
                      <a:endParaRPr lang="en-US" dirty="0">
                        <a:latin typeface="Arial" panose="020B0604020202020204" pitchFamily="34" charset="0"/>
                        <a:cs typeface="Arial" panose="020B0604020202020204" pitchFamily="34" charset="0"/>
                      </a:endParaRPr>
                    </a:p>
                  </a:txBody>
                  <a:tcPr>
                    <a:noFill/>
                  </a:tcPr>
                </a:tc>
                <a:tc>
                  <a:txBody>
                    <a:bodyPr/>
                    <a:lstStyle/>
                    <a:p>
                      <a:pPr algn="r"/>
                      <a:r>
                        <a:rPr lang="en-US" dirty="0"/>
                        <a:t>42,332</a:t>
                      </a:r>
                      <a:endParaRPr lang="en-US" dirty="0">
                        <a:latin typeface="Arial" panose="020B0604020202020204" pitchFamily="34" charset="0"/>
                        <a:cs typeface="Arial" panose="020B0604020202020204" pitchFamily="34" charset="0"/>
                      </a:endParaRPr>
                    </a:p>
                  </a:txBody>
                  <a:tcPr>
                    <a:noFill/>
                  </a:tcPr>
                </a:tc>
                <a:tc>
                  <a:txBody>
                    <a:bodyPr/>
                    <a:lstStyle/>
                    <a:p>
                      <a:pPr algn="r"/>
                      <a:r>
                        <a:rPr lang="en-US" dirty="0"/>
                        <a:t>24.7%</a:t>
                      </a:r>
                      <a:endParaRPr lang="en-US"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92425220"/>
                  </a:ext>
                </a:extLst>
              </a:tr>
              <a:tr h="370840">
                <a:tc>
                  <a:txBody>
                    <a:bodyPr/>
                    <a:lstStyle/>
                    <a:p>
                      <a:r>
                        <a:rPr lang="en-US" dirty="0"/>
                        <a:t>Low</a:t>
                      </a:r>
                      <a:endParaRPr lang="en-US" dirty="0">
                        <a:latin typeface="Arial" panose="020B0604020202020204" pitchFamily="34" charset="0"/>
                        <a:cs typeface="Arial" panose="020B0604020202020204" pitchFamily="34" charset="0"/>
                      </a:endParaRPr>
                    </a:p>
                  </a:txBody>
                  <a:tcPr>
                    <a:noFill/>
                  </a:tcPr>
                </a:tc>
                <a:tc>
                  <a:txBody>
                    <a:bodyPr/>
                    <a:lstStyle/>
                    <a:p>
                      <a:pPr algn="r"/>
                      <a:r>
                        <a:rPr lang="en-US" dirty="0"/>
                        <a:t>26,627</a:t>
                      </a:r>
                      <a:endParaRPr lang="en-US" dirty="0">
                        <a:latin typeface="Arial" panose="020B0604020202020204" pitchFamily="34" charset="0"/>
                        <a:cs typeface="Arial" panose="020B0604020202020204" pitchFamily="34" charset="0"/>
                      </a:endParaRPr>
                    </a:p>
                  </a:txBody>
                  <a:tcPr>
                    <a:noFill/>
                  </a:tcPr>
                </a:tc>
                <a:tc>
                  <a:txBody>
                    <a:bodyPr/>
                    <a:lstStyle/>
                    <a:p>
                      <a:pPr algn="r"/>
                      <a:r>
                        <a:rPr lang="en-US" dirty="0"/>
                        <a:t>15.5%</a:t>
                      </a:r>
                      <a:endParaRPr lang="en-US"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572889083"/>
                  </a:ext>
                </a:extLst>
              </a:tr>
              <a:tr h="370840">
                <a:tc>
                  <a:txBody>
                    <a:bodyPr/>
                    <a:lstStyle/>
                    <a:p>
                      <a:r>
                        <a:rPr lang="en-US" dirty="0"/>
                        <a:t>Moderate</a:t>
                      </a:r>
                      <a:endParaRPr lang="en-US" dirty="0">
                        <a:latin typeface="Arial" panose="020B0604020202020204" pitchFamily="34" charset="0"/>
                        <a:cs typeface="Arial" panose="020B0604020202020204" pitchFamily="34" charset="0"/>
                      </a:endParaRPr>
                    </a:p>
                  </a:txBody>
                  <a:tcPr>
                    <a:noFill/>
                  </a:tcPr>
                </a:tc>
                <a:tc>
                  <a:txBody>
                    <a:bodyPr/>
                    <a:lstStyle/>
                    <a:p>
                      <a:pPr algn="r"/>
                      <a:r>
                        <a:rPr lang="en-US" dirty="0"/>
                        <a:t>29,734</a:t>
                      </a:r>
                      <a:endParaRPr lang="en-US" dirty="0">
                        <a:latin typeface="Arial" panose="020B0604020202020204" pitchFamily="34" charset="0"/>
                        <a:cs typeface="Arial" panose="020B0604020202020204" pitchFamily="34" charset="0"/>
                      </a:endParaRPr>
                    </a:p>
                  </a:txBody>
                  <a:tcPr>
                    <a:noFill/>
                  </a:tcPr>
                </a:tc>
                <a:tc>
                  <a:txBody>
                    <a:bodyPr/>
                    <a:lstStyle/>
                    <a:p>
                      <a:pPr algn="r"/>
                      <a:r>
                        <a:rPr lang="en-US" dirty="0"/>
                        <a:t>17.3%</a:t>
                      </a:r>
                      <a:endParaRPr lang="en-US"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323953048"/>
                  </a:ext>
                </a:extLst>
              </a:tr>
              <a:tr h="370840">
                <a:tc>
                  <a:txBody>
                    <a:bodyPr/>
                    <a:lstStyle/>
                    <a:p>
                      <a:r>
                        <a:rPr lang="en-US" dirty="0"/>
                        <a:t>Above Moderate</a:t>
                      </a:r>
                      <a:endParaRPr lang="en-US" dirty="0">
                        <a:latin typeface="Arial" panose="020B0604020202020204" pitchFamily="34" charset="0"/>
                        <a:cs typeface="Arial" panose="020B0604020202020204" pitchFamily="34" charset="0"/>
                      </a:endParaRPr>
                    </a:p>
                  </a:txBody>
                  <a:tcPr>
                    <a:noFill/>
                  </a:tcPr>
                </a:tc>
                <a:tc>
                  <a:txBody>
                    <a:bodyPr/>
                    <a:lstStyle/>
                    <a:p>
                      <a:pPr algn="r"/>
                      <a:r>
                        <a:rPr lang="en-US" dirty="0"/>
                        <a:t>72,992</a:t>
                      </a:r>
                      <a:endParaRPr lang="en-US" dirty="0">
                        <a:latin typeface="Arial" panose="020B0604020202020204" pitchFamily="34" charset="0"/>
                        <a:cs typeface="Arial" panose="020B0604020202020204" pitchFamily="34" charset="0"/>
                      </a:endParaRPr>
                    </a:p>
                  </a:txBody>
                  <a:tcPr>
                    <a:noFill/>
                  </a:tcPr>
                </a:tc>
                <a:tc>
                  <a:txBody>
                    <a:bodyPr/>
                    <a:lstStyle/>
                    <a:p>
                      <a:pPr algn="r"/>
                      <a:r>
                        <a:rPr lang="en-US" dirty="0"/>
                        <a:t>42.5%</a:t>
                      </a:r>
                      <a:endParaRPr lang="en-US"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695356133"/>
                  </a:ext>
                </a:extLst>
              </a:tr>
              <a:tr h="370840">
                <a:tc>
                  <a:txBody>
                    <a:bodyPr/>
                    <a:lstStyle/>
                    <a:p>
                      <a:r>
                        <a:rPr lang="en-US" dirty="0"/>
                        <a:t>Total Housing Units</a:t>
                      </a:r>
                      <a:endParaRPr lang="en-US" b="1" dirty="0">
                        <a:latin typeface="Arial" panose="020B0604020202020204" pitchFamily="34" charset="0"/>
                        <a:cs typeface="Arial" panose="020B0604020202020204" pitchFamily="34" charset="0"/>
                      </a:endParaRPr>
                    </a:p>
                  </a:txBody>
                  <a:tcPr>
                    <a:noFill/>
                  </a:tcPr>
                </a:tc>
                <a:tc>
                  <a:txBody>
                    <a:bodyPr/>
                    <a:lstStyle/>
                    <a:p>
                      <a:pPr algn="r"/>
                      <a:r>
                        <a:rPr lang="en-US" dirty="0"/>
                        <a:t>171,685</a:t>
                      </a:r>
                      <a:endParaRPr lang="en-US" b="1" dirty="0">
                        <a:latin typeface="Arial" panose="020B0604020202020204" pitchFamily="34" charset="0"/>
                        <a:cs typeface="Arial" panose="020B0604020202020204" pitchFamily="34" charset="0"/>
                      </a:endParaRPr>
                    </a:p>
                  </a:txBody>
                  <a:tcPr>
                    <a:noFill/>
                  </a:tcPr>
                </a:tc>
                <a:tc>
                  <a:txBody>
                    <a:bodyPr/>
                    <a:lstStyle/>
                    <a:p>
                      <a:pPr algn="r"/>
                      <a:r>
                        <a:rPr lang="en-US" dirty="0"/>
                        <a:t>100.0%</a:t>
                      </a:r>
                      <a:endParaRPr lang="en-US" b="1"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54448079"/>
                  </a:ext>
                </a:extLst>
              </a:tr>
            </a:tbl>
          </a:graphicData>
        </a:graphic>
      </p:graphicFrame>
      <p:sp>
        <p:nvSpPr>
          <p:cNvPr id="4" name="Slide Number Placeholder 3">
            <a:extLst>
              <a:ext uri="{FF2B5EF4-FFF2-40B4-BE49-F238E27FC236}">
                <a16:creationId xmlns:a16="http://schemas.microsoft.com/office/drawing/2014/main" id="{C3F9D40C-8ADB-4D25-882E-B8FACBFC6D69}"/>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36</a:t>
            </a:fld>
            <a:endParaRPr lang="en-US" dirty="0">
              <a:solidFill>
                <a:prstClr val="white"/>
              </a:solidFill>
            </a:endParaRPr>
          </a:p>
        </p:txBody>
      </p:sp>
    </p:spTree>
    <p:extLst>
      <p:ext uri="{BB962C8B-B14F-4D97-AF65-F5344CB8AC3E}">
        <p14:creationId xmlns:p14="http://schemas.microsoft.com/office/powerpoint/2010/main" val="4272525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B791-D51A-4763-9894-D8DD1C7FAAF5}"/>
              </a:ext>
            </a:extLst>
          </p:cNvPr>
          <p:cNvSpPr>
            <a:spLocks noGrp="1"/>
          </p:cNvSpPr>
          <p:nvPr>
            <p:ph type="title"/>
          </p:nvPr>
        </p:nvSpPr>
        <p:spPr/>
        <p:txBody>
          <a:bodyPr>
            <a:normAutofit fontScale="90000"/>
          </a:bodyPr>
          <a:lstStyle/>
          <a:p>
            <a:r>
              <a:rPr lang="en-US" dirty="0"/>
              <a:t>2017 Regional Housing Progress Report</a:t>
            </a:r>
          </a:p>
        </p:txBody>
      </p:sp>
      <p:sp>
        <p:nvSpPr>
          <p:cNvPr id="3" name="Slide Number Placeholder 2">
            <a:extLst>
              <a:ext uri="{FF2B5EF4-FFF2-40B4-BE49-F238E27FC236}">
                <a16:creationId xmlns:a16="http://schemas.microsoft.com/office/drawing/2014/main" id="{B9A1E7D1-19A5-49CD-B6F3-F3F2239141BD}"/>
              </a:ext>
            </a:extLst>
          </p:cNvPr>
          <p:cNvSpPr>
            <a:spLocks noGrp="1"/>
          </p:cNvSpPr>
          <p:nvPr>
            <p:ph type="sldNum" sz="quarter" idx="12"/>
          </p:nvPr>
        </p:nvSpPr>
        <p:spPr/>
        <p:txBody>
          <a:bodyPr/>
          <a:lstStyle/>
          <a:p>
            <a:pPr defTabSz="457200"/>
            <a:fld id="{5E755DDB-E5AD-41A6-9750-3D6DC711EDF2}" type="slidenum">
              <a:rPr lang="en-US">
                <a:solidFill>
                  <a:prstClr val="white"/>
                </a:solidFill>
                <a:latin typeface="Calibri" panose="020F0502020204030204"/>
              </a:rPr>
              <a:pPr defTabSz="457200"/>
              <a:t>37</a:t>
            </a:fld>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64A9281C-D6C1-4C16-963C-0CB2B8DB73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867"/>
          <a:stretch/>
        </p:blipFill>
        <p:spPr>
          <a:xfrm>
            <a:off x="2454966" y="6124887"/>
            <a:ext cx="7724740" cy="302387"/>
          </a:xfrm>
          <a:prstGeom prst="rect">
            <a:avLst/>
          </a:prstGeom>
        </p:spPr>
      </p:pic>
      <p:graphicFrame>
        <p:nvGraphicFramePr>
          <p:cNvPr id="5" name="Chart 4">
            <a:extLst>
              <a:ext uri="{FF2B5EF4-FFF2-40B4-BE49-F238E27FC236}">
                <a16:creationId xmlns:a16="http://schemas.microsoft.com/office/drawing/2014/main" id="{6E031082-21FE-4901-9E36-7D24EABD651D}"/>
              </a:ext>
            </a:extLst>
          </p:cNvPr>
          <p:cNvGraphicFramePr/>
          <p:nvPr>
            <p:extLst/>
          </p:nvPr>
        </p:nvGraphicFramePr>
        <p:xfrm>
          <a:off x="1865158" y="1344570"/>
          <a:ext cx="8455335" cy="47428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1117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65E2E-637A-4BF9-B65B-0FA484DE98D4}"/>
              </a:ext>
            </a:extLst>
          </p:cNvPr>
          <p:cNvSpPr>
            <a:spLocks noGrp="1"/>
          </p:cNvSpPr>
          <p:nvPr>
            <p:ph type="title"/>
          </p:nvPr>
        </p:nvSpPr>
        <p:spPr/>
        <p:txBody>
          <a:bodyPr/>
          <a:lstStyle/>
          <a:p>
            <a:r>
              <a:rPr lang="en-US" dirty="0"/>
              <a:t>RHNA Progress</a:t>
            </a:r>
          </a:p>
        </p:txBody>
      </p:sp>
      <p:sp>
        <p:nvSpPr>
          <p:cNvPr id="4" name="Slide Number Placeholder 3">
            <a:extLst>
              <a:ext uri="{FF2B5EF4-FFF2-40B4-BE49-F238E27FC236}">
                <a16:creationId xmlns:a16="http://schemas.microsoft.com/office/drawing/2014/main" id="{0B317662-3D9F-4CF3-971D-6EB91C71625E}"/>
              </a:ext>
            </a:extLst>
          </p:cNvPr>
          <p:cNvSpPr>
            <a:spLocks noGrp="1"/>
          </p:cNvSpPr>
          <p:nvPr>
            <p:ph type="sldNum" sz="quarter" idx="12"/>
          </p:nvPr>
        </p:nvSpPr>
        <p:spPr/>
        <p:txBody>
          <a:bodyPr/>
          <a:lstStyle/>
          <a:p>
            <a:pPr defTabSz="457200"/>
            <a:fld id="{5E755DDB-E5AD-41A6-9750-3D6DC711EDF2}" type="slidenum">
              <a:rPr lang="en-US">
                <a:solidFill>
                  <a:prstClr val="white"/>
                </a:solidFill>
                <a:latin typeface="Calibri" panose="020F0502020204030204"/>
              </a:rPr>
              <a:pPr defTabSz="457200"/>
              <a:t>38</a:t>
            </a:fld>
            <a:endParaRPr lang="en-US" dirty="0">
              <a:solidFill>
                <a:prstClr val="white"/>
              </a:solidFill>
              <a:latin typeface="Calibri" panose="020F0502020204030204"/>
            </a:endParaRPr>
          </a:p>
        </p:txBody>
      </p:sp>
      <p:graphicFrame>
        <p:nvGraphicFramePr>
          <p:cNvPr id="5" name="Content Placeholder 5">
            <a:extLst>
              <a:ext uri="{FF2B5EF4-FFF2-40B4-BE49-F238E27FC236}">
                <a16:creationId xmlns:a16="http://schemas.microsoft.com/office/drawing/2014/main" id="{4CBC5171-3C82-4EFA-9682-F93024FA2962}"/>
              </a:ext>
            </a:extLst>
          </p:cNvPr>
          <p:cNvGraphicFramePr>
            <a:graphicFrameLocks/>
          </p:cNvGraphicFramePr>
          <p:nvPr>
            <p:extLst/>
          </p:nvPr>
        </p:nvGraphicFramePr>
        <p:xfrm>
          <a:off x="1960929" y="2345120"/>
          <a:ext cx="8285043" cy="3070941"/>
        </p:xfrm>
        <a:graphic>
          <a:graphicData uri="http://schemas.openxmlformats.org/drawingml/2006/table">
            <a:tbl>
              <a:tblPr firstRow="1" bandRow="1">
                <a:tableStyleId>{9D7B26C5-4107-4FEC-AEDC-1716B250A1EF}</a:tableStyleId>
              </a:tblPr>
              <a:tblGrid>
                <a:gridCol w="1960927">
                  <a:extLst>
                    <a:ext uri="{9D8B030D-6E8A-4147-A177-3AD203B41FA5}">
                      <a16:colId xmlns:a16="http://schemas.microsoft.com/office/drawing/2014/main" val="669722931"/>
                    </a:ext>
                  </a:extLst>
                </a:gridCol>
                <a:gridCol w="1155052">
                  <a:extLst>
                    <a:ext uri="{9D8B030D-6E8A-4147-A177-3AD203B41FA5}">
                      <a16:colId xmlns:a16="http://schemas.microsoft.com/office/drawing/2014/main" val="3998186010"/>
                    </a:ext>
                  </a:extLst>
                </a:gridCol>
                <a:gridCol w="1163247">
                  <a:extLst>
                    <a:ext uri="{9D8B030D-6E8A-4147-A177-3AD203B41FA5}">
                      <a16:colId xmlns:a16="http://schemas.microsoft.com/office/drawing/2014/main" val="1548142565"/>
                    </a:ext>
                  </a:extLst>
                </a:gridCol>
                <a:gridCol w="1236969">
                  <a:extLst>
                    <a:ext uri="{9D8B030D-6E8A-4147-A177-3AD203B41FA5}">
                      <a16:colId xmlns:a16="http://schemas.microsoft.com/office/drawing/2014/main" val="3146193345"/>
                    </a:ext>
                  </a:extLst>
                </a:gridCol>
                <a:gridCol w="1212395">
                  <a:extLst>
                    <a:ext uri="{9D8B030D-6E8A-4147-A177-3AD203B41FA5}">
                      <a16:colId xmlns:a16="http://schemas.microsoft.com/office/drawing/2014/main" val="2163150450"/>
                    </a:ext>
                  </a:extLst>
                </a:gridCol>
                <a:gridCol w="1556453">
                  <a:extLst>
                    <a:ext uri="{9D8B030D-6E8A-4147-A177-3AD203B41FA5}">
                      <a16:colId xmlns:a16="http://schemas.microsoft.com/office/drawing/2014/main" val="2680250556"/>
                    </a:ext>
                  </a:extLst>
                </a:gridCol>
              </a:tblGrid>
              <a:tr h="659444">
                <a:tc>
                  <a:txBody>
                    <a:bodyPr/>
                    <a:lstStyle/>
                    <a:p>
                      <a:pPr algn="l"/>
                      <a:r>
                        <a:rPr lang="en-US" sz="1800" dirty="0"/>
                        <a:t>Income Level</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t>Very-Low</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t>Low</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t>Moderate</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t>Above-Moderate</a:t>
                      </a:r>
                      <a:endParaRPr lang="en-US" sz="1800" dirty="0">
                        <a:latin typeface="Arial" panose="020B0604020202020204" pitchFamily="34" charset="0"/>
                        <a:cs typeface="Arial" panose="020B0604020202020204" pitchFamily="34" charset="0"/>
                      </a:endParaRPr>
                    </a:p>
                  </a:txBody>
                  <a:tcPr anchor="ctr"/>
                </a:tc>
                <a:tc>
                  <a:txBody>
                    <a:bodyPr/>
                    <a:lstStyle/>
                    <a:p>
                      <a:pPr algn="ctr"/>
                      <a:r>
                        <a:rPr lang="en-US" sz="1800" dirty="0"/>
                        <a:t>Total for all categories</a:t>
                      </a:r>
                      <a:endParaRPr lang="en-US"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54487064"/>
                  </a:ext>
                </a:extLst>
              </a:tr>
              <a:tr h="659444">
                <a:tc>
                  <a:txBody>
                    <a:bodyPr/>
                    <a:lstStyle/>
                    <a:p>
                      <a:pPr algn="l"/>
                      <a:r>
                        <a:rPr lang="en-US" sz="1800" dirty="0"/>
                        <a:t>Total Housing Use Permitted</a:t>
                      </a:r>
                      <a:endParaRPr lang="en-US" sz="1800" b="1"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2,868</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3,746</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2,075</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42,025</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50,714</a:t>
                      </a:r>
                      <a:endParaRPr lang="en-US" sz="1800" b="1"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extLst>
                  <a:ext uri="{0D108BD9-81ED-4DB2-BD59-A6C34878D82A}">
                    <a16:rowId xmlns:a16="http://schemas.microsoft.com/office/drawing/2014/main" val="1083359434"/>
                  </a:ext>
                </a:extLst>
              </a:tr>
              <a:tr h="620654">
                <a:tc>
                  <a:txBody>
                    <a:bodyPr/>
                    <a:lstStyle/>
                    <a:p>
                      <a:pPr algn="l"/>
                      <a:r>
                        <a:rPr lang="en-US" sz="1800" dirty="0"/>
                        <a:t>RHNA Goal </a:t>
                      </a:r>
                      <a:br>
                        <a:rPr lang="en-US" sz="1800" dirty="0"/>
                      </a:br>
                      <a:r>
                        <a:rPr lang="en-US" sz="1400" dirty="0"/>
                        <a:t>(5</a:t>
                      </a:r>
                      <a:r>
                        <a:rPr lang="en-US" sz="1400" baseline="30000" dirty="0"/>
                        <a:t>th</a:t>
                      </a:r>
                      <a:r>
                        <a:rPr lang="en-US" sz="1400" dirty="0"/>
                        <a:t> Cycle, 11 years)</a:t>
                      </a:r>
                      <a:endParaRPr lang="en-US" sz="1400" b="1"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36,450</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27,700</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30,610</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67,220</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161,980</a:t>
                      </a:r>
                      <a:endParaRPr lang="en-US" sz="1800" b="1"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extLst>
                  <a:ext uri="{0D108BD9-81ED-4DB2-BD59-A6C34878D82A}">
                    <a16:rowId xmlns:a16="http://schemas.microsoft.com/office/drawing/2014/main" val="2208619288"/>
                  </a:ext>
                </a:extLst>
              </a:tr>
              <a:tr h="659444">
                <a:tc>
                  <a:txBody>
                    <a:bodyPr/>
                    <a:lstStyle/>
                    <a:p>
                      <a:pPr algn="l"/>
                      <a:r>
                        <a:rPr lang="en-US" sz="1800" dirty="0"/>
                        <a:t>Percent of Goal Produced</a:t>
                      </a:r>
                      <a:endParaRPr lang="en-US" sz="1800" b="1"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7.9%</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13.5%</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6.8%</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62.5%</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31.3%</a:t>
                      </a:r>
                      <a:endParaRPr lang="en-US" sz="1800" b="1"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extLst>
                  <a:ext uri="{0D108BD9-81ED-4DB2-BD59-A6C34878D82A}">
                    <a16:rowId xmlns:a16="http://schemas.microsoft.com/office/drawing/2014/main" val="2872419220"/>
                  </a:ext>
                </a:extLst>
              </a:tr>
              <a:tr h="471955">
                <a:tc>
                  <a:txBody>
                    <a:bodyPr/>
                    <a:lstStyle/>
                    <a:p>
                      <a:pPr algn="l"/>
                      <a:r>
                        <a:rPr lang="en-US" sz="1800" dirty="0"/>
                        <a:t>Units Left to Permit</a:t>
                      </a:r>
                      <a:endParaRPr lang="en-US" sz="1800" b="1"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33,852</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23,954</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28,535</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25,195</a:t>
                      </a:r>
                      <a:endParaRPr lang="en-US" sz="1800"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tc>
                  <a:txBody>
                    <a:bodyPr/>
                    <a:lstStyle/>
                    <a:p>
                      <a:pPr algn="ctr"/>
                      <a:r>
                        <a:rPr lang="en-US" sz="1800" dirty="0"/>
                        <a:t>111,266</a:t>
                      </a:r>
                      <a:endParaRPr lang="en-US" sz="1800" b="1" dirty="0">
                        <a:solidFill>
                          <a:schemeClr val="tx1">
                            <a:lumMod val="75000"/>
                            <a:lumOff val="25000"/>
                          </a:schemeClr>
                        </a:solidFill>
                        <a:latin typeface="Arial" panose="020B0604020202020204" pitchFamily="34" charset="0"/>
                        <a:cs typeface="Arial" panose="020B0604020202020204" pitchFamily="34" charset="0"/>
                      </a:endParaRPr>
                    </a:p>
                  </a:txBody>
                  <a:tcPr marL="45720" marR="45720" anchor="ctr">
                    <a:noFill/>
                  </a:tcPr>
                </a:tc>
                <a:extLst>
                  <a:ext uri="{0D108BD9-81ED-4DB2-BD59-A6C34878D82A}">
                    <a16:rowId xmlns:a16="http://schemas.microsoft.com/office/drawing/2014/main" val="1924643211"/>
                  </a:ext>
                </a:extLst>
              </a:tr>
            </a:tbl>
          </a:graphicData>
        </a:graphic>
      </p:graphicFrame>
      <p:sp>
        <p:nvSpPr>
          <p:cNvPr id="6" name="TextBox 5">
            <a:extLst>
              <a:ext uri="{FF2B5EF4-FFF2-40B4-BE49-F238E27FC236}">
                <a16:creationId xmlns:a16="http://schemas.microsoft.com/office/drawing/2014/main" id="{78C8669B-ACEC-434A-83C1-737A5A7BA05C}"/>
              </a:ext>
            </a:extLst>
          </p:cNvPr>
          <p:cNvSpPr txBox="1"/>
          <p:nvPr/>
        </p:nvSpPr>
        <p:spPr>
          <a:xfrm>
            <a:off x="1960929" y="1593851"/>
            <a:ext cx="8285042" cy="652551"/>
          </a:xfrm>
          <a:prstGeom prst="rect">
            <a:avLst/>
          </a:prstGeom>
          <a:noFill/>
        </p:spPr>
        <p:txBody>
          <a:bodyPr wrap="square" rtlCol="0">
            <a:spAutoFit/>
          </a:bodyPr>
          <a:lstStyle/>
          <a:p>
            <a:pPr defTabSz="457200"/>
            <a:r>
              <a:rPr lang="en-US" b="1" dirty="0">
                <a:solidFill>
                  <a:prstClr val="black">
                    <a:lumMod val="65000"/>
                    <a:lumOff val="35000"/>
                  </a:prstClr>
                </a:solidFill>
                <a:latin typeface="Arial" panose="020B0604020202020204" pitchFamily="34" charset="0"/>
                <a:cs typeface="Arial" panose="020B0604020202020204" pitchFamily="34" charset="0"/>
              </a:rPr>
              <a:t>Share of New Housing Units in the San Diego Region by Income Category</a:t>
            </a:r>
          </a:p>
          <a:p>
            <a:pPr defTabSz="457200">
              <a:lnSpc>
                <a:spcPct val="150000"/>
              </a:lnSpc>
            </a:pPr>
            <a:r>
              <a:rPr lang="en-US" sz="1400" dirty="0">
                <a:solidFill>
                  <a:prstClr val="black">
                    <a:lumMod val="65000"/>
                    <a:lumOff val="35000"/>
                  </a:prstClr>
                </a:solidFill>
                <a:latin typeface="Arial" panose="020B0604020202020204" pitchFamily="34" charset="0"/>
                <a:cs typeface="Arial" panose="020B0604020202020204" pitchFamily="34" charset="0"/>
              </a:rPr>
              <a:t>January 1, 2010 – December 31, 2016 (7 years)</a:t>
            </a:r>
          </a:p>
        </p:txBody>
      </p:sp>
    </p:spTree>
    <p:extLst>
      <p:ext uri="{BB962C8B-B14F-4D97-AF65-F5344CB8AC3E}">
        <p14:creationId xmlns:p14="http://schemas.microsoft.com/office/powerpoint/2010/main" val="1699911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AFA4-CE37-4216-A3BB-69BC68BFB200}"/>
              </a:ext>
            </a:extLst>
          </p:cNvPr>
          <p:cNvSpPr>
            <a:spLocks noGrp="1"/>
          </p:cNvSpPr>
          <p:nvPr>
            <p:ph type="title"/>
          </p:nvPr>
        </p:nvSpPr>
        <p:spPr>
          <a:xfrm>
            <a:off x="1667072" y="503859"/>
            <a:ext cx="8364001" cy="918542"/>
          </a:xfrm>
        </p:spPr>
        <p:txBody>
          <a:bodyPr>
            <a:noAutofit/>
          </a:bodyPr>
          <a:lstStyle/>
          <a:p>
            <a:r>
              <a:rPr lang="en-US" sz="2800" dirty="0"/>
              <a:t>How is the Regional Growth Forecast Used?</a:t>
            </a:r>
          </a:p>
        </p:txBody>
      </p:sp>
      <p:sp>
        <p:nvSpPr>
          <p:cNvPr id="3" name="Content Placeholder 2">
            <a:extLst>
              <a:ext uri="{FF2B5EF4-FFF2-40B4-BE49-F238E27FC236}">
                <a16:creationId xmlns:a16="http://schemas.microsoft.com/office/drawing/2014/main" id="{F27BAD42-BBC7-4062-9AC7-61250B505DD1}"/>
              </a:ext>
            </a:extLst>
          </p:cNvPr>
          <p:cNvSpPr>
            <a:spLocks noGrp="1"/>
          </p:cNvSpPr>
          <p:nvPr>
            <p:ph idx="1"/>
          </p:nvPr>
        </p:nvSpPr>
        <p:spPr>
          <a:xfrm>
            <a:off x="1667072" y="1584961"/>
            <a:ext cx="8357695" cy="4765389"/>
          </a:xfrm>
        </p:spPr>
        <p:txBody>
          <a:bodyPr/>
          <a:lstStyle/>
          <a:p>
            <a:r>
              <a:rPr lang="en-US" dirty="0"/>
              <a:t>2050 Regional Plan Transportation Network </a:t>
            </a:r>
          </a:p>
          <a:p>
            <a:r>
              <a:rPr lang="en-US" dirty="0"/>
              <a:t>Regional Sustainably Communities Strategy land use pattern </a:t>
            </a:r>
          </a:p>
          <a:p>
            <a:r>
              <a:rPr lang="en-US" dirty="0"/>
              <a:t>San Diego County Water Authority facility planning</a:t>
            </a:r>
          </a:p>
          <a:p>
            <a:r>
              <a:rPr lang="en-US" dirty="0"/>
              <a:t>Local planning efforts </a:t>
            </a:r>
          </a:p>
          <a:p>
            <a:r>
              <a:rPr lang="en-US" dirty="0"/>
              <a:t>San Diego County Health and Human Services research efforts</a:t>
            </a:r>
          </a:p>
          <a:p>
            <a:pPr marL="0" indent="0">
              <a:buNone/>
            </a:pPr>
            <a:r>
              <a:rPr lang="en-US" dirty="0"/>
              <a:t>  </a:t>
            </a:r>
          </a:p>
          <a:p>
            <a:pPr marL="0" indent="0">
              <a:buNone/>
            </a:pPr>
            <a:endParaRPr lang="en-US" dirty="0"/>
          </a:p>
          <a:p>
            <a:pPr marL="0" indent="0">
              <a:buNone/>
            </a:pP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F1C9D17-961F-4808-9953-2764329BB3DA}"/>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4</a:t>
            </a:fld>
            <a:endParaRPr lang="en-US" dirty="0">
              <a:solidFill>
                <a:prstClr val="white"/>
              </a:solidFill>
            </a:endParaRPr>
          </a:p>
        </p:txBody>
      </p:sp>
    </p:spTree>
    <p:extLst>
      <p:ext uri="{BB962C8B-B14F-4D97-AF65-F5344CB8AC3E}">
        <p14:creationId xmlns:p14="http://schemas.microsoft.com/office/powerpoint/2010/main" val="132070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region’s evolution</a:t>
            </a:r>
          </a:p>
        </p:txBody>
      </p:sp>
      <p:sp>
        <p:nvSpPr>
          <p:cNvPr id="6" name="Slide Number Placeholder 5"/>
          <p:cNvSpPr>
            <a:spLocks noGrp="1"/>
          </p:cNvSpPr>
          <p:nvPr>
            <p:ph type="sldNum" sz="quarter" idx="12"/>
          </p:nvPr>
        </p:nvSpPr>
        <p:spPr/>
        <p:txBody>
          <a:bodyPr/>
          <a:lstStyle/>
          <a:p>
            <a:pPr defTabSz="457200"/>
            <a:fld id="{ECFBA69D-EAC6-453C-A185-2221FC6F1687}" type="slidenum">
              <a:rPr lang="en-US">
                <a:solidFill>
                  <a:prstClr val="white"/>
                </a:solidFill>
              </a:rPr>
              <a:pPr defTabSz="457200"/>
              <a:t>5</a:t>
            </a:fld>
            <a:endParaRPr lang="en-US" dirty="0">
              <a:solidFill>
                <a:prstClr val="white"/>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 t="774" r="495"/>
          <a:stretch/>
        </p:blipFill>
        <p:spPr>
          <a:xfrm>
            <a:off x="1715924" y="2106893"/>
            <a:ext cx="4324339" cy="3339952"/>
          </a:xfrm>
          <a:prstGeom prst="rect">
            <a:avLst/>
          </a:prstGeom>
          <a:ln w="6350">
            <a:noFill/>
          </a:ln>
          <a:effectLst>
            <a:outerShdw blurRad="38100" dist="12700" dir="16200000" rotWithShape="0">
              <a:prstClr val="black">
                <a:alpha val="40000"/>
              </a:prstClr>
            </a:outerShdw>
          </a:effectLst>
        </p:spPr>
      </p:pic>
      <p:sp>
        <p:nvSpPr>
          <p:cNvPr id="5" name="TextBox 4"/>
          <p:cNvSpPr txBox="1"/>
          <p:nvPr/>
        </p:nvSpPr>
        <p:spPr>
          <a:xfrm>
            <a:off x="1715923" y="1452481"/>
            <a:ext cx="7176458" cy="400110"/>
          </a:xfrm>
          <a:prstGeom prst="rect">
            <a:avLst/>
          </a:prstGeom>
          <a:noFill/>
        </p:spPr>
        <p:txBody>
          <a:bodyPr wrap="square" rtlCol="0">
            <a:spAutoFit/>
          </a:bodyPr>
          <a:lstStyle/>
          <a:p>
            <a:pPr fontAlgn="base">
              <a:spcBef>
                <a:spcPct val="0"/>
              </a:spcBef>
              <a:spcAft>
                <a:spcPct val="0"/>
              </a:spcAft>
              <a:defRPr/>
            </a:pPr>
            <a:r>
              <a:rPr lang="en-US" sz="2000" dirty="0">
                <a:solidFill>
                  <a:prstClr val="black">
                    <a:lumMod val="65000"/>
                    <a:lumOff val="35000"/>
                  </a:prstClr>
                </a:solidFill>
                <a:latin typeface="Arial" panose="020B0604020202020204" pitchFamily="34" charset="0"/>
                <a:cs typeface="Arial" panose="020B0604020202020204" pitchFamily="34" charset="0"/>
              </a:rPr>
              <a:t>Comparing Growth Projected in 1999 and 2018</a:t>
            </a:r>
          </a:p>
        </p:txBody>
      </p:sp>
      <p:pic>
        <p:nvPicPr>
          <p:cNvPr id="7" name="Picture 6"/>
          <p:cNvPicPr/>
          <p:nvPr/>
        </p:nvPicPr>
        <p:blipFill rotWithShape="1">
          <a:blip r:embed="rId4" cstate="print">
            <a:extLst>
              <a:ext uri="{28A0092B-C50C-407E-A947-70E740481C1C}">
                <a14:useLocalDpi xmlns:a14="http://schemas.microsoft.com/office/drawing/2010/main" val="0"/>
              </a:ext>
            </a:extLst>
          </a:blip>
          <a:srcRect t="774"/>
          <a:stretch/>
        </p:blipFill>
        <p:spPr>
          <a:xfrm>
            <a:off x="6129230" y="2106893"/>
            <a:ext cx="4346234" cy="3339952"/>
          </a:xfrm>
          <a:prstGeom prst="rect">
            <a:avLst/>
          </a:prstGeom>
          <a:ln w="6350">
            <a:noFill/>
          </a:ln>
          <a:effectLst>
            <a:outerShdw blurRad="38100" dist="12700" dir="16200000" rotWithShape="0">
              <a:prstClr val="black">
                <a:alpha val="40000"/>
              </a:prstClr>
            </a:outerShdw>
          </a:effectLst>
        </p:spPr>
      </p:pic>
      <p:sp>
        <p:nvSpPr>
          <p:cNvPr id="4" name="TextBox 3">
            <a:extLst>
              <a:ext uri="{FF2B5EF4-FFF2-40B4-BE49-F238E27FC236}">
                <a16:creationId xmlns:a16="http://schemas.microsoft.com/office/drawing/2014/main" id="{ED8CC4DE-D095-4AE2-9118-351DCE5A6145}"/>
              </a:ext>
            </a:extLst>
          </p:cNvPr>
          <p:cNvSpPr txBox="1"/>
          <p:nvPr/>
        </p:nvSpPr>
        <p:spPr>
          <a:xfrm>
            <a:off x="1715923" y="5568287"/>
            <a:ext cx="2592220" cy="369332"/>
          </a:xfrm>
          <a:prstGeom prst="rect">
            <a:avLst/>
          </a:prstGeom>
          <a:noFill/>
        </p:spPr>
        <p:txBody>
          <a:bodyPr wrap="square" rtlCol="0">
            <a:spAutoFit/>
          </a:bodyPr>
          <a:lstStyle/>
          <a:p>
            <a:pPr defTabSz="457200"/>
            <a:r>
              <a:rPr lang="en-US" dirty="0">
                <a:solidFill>
                  <a:prstClr val="black"/>
                </a:solidFill>
                <a:latin typeface="Arial" panose="020B0604020202020204" pitchFamily="34" charset="0"/>
                <a:cs typeface="Arial" panose="020B0604020202020204" pitchFamily="34" charset="0"/>
              </a:rPr>
              <a:t>2020: 3.9 million pop</a:t>
            </a:r>
          </a:p>
        </p:txBody>
      </p:sp>
      <p:sp>
        <p:nvSpPr>
          <p:cNvPr id="8" name="TextBox 7">
            <a:extLst>
              <a:ext uri="{FF2B5EF4-FFF2-40B4-BE49-F238E27FC236}">
                <a16:creationId xmlns:a16="http://schemas.microsoft.com/office/drawing/2014/main" id="{D170A3E8-C014-4867-A2D3-5B1238D65FFD}"/>
              </a:ext>
            </a:extLst>
          </p:cNvPr>
          <p:cNvSpPr txBox="1"/>
          <p:nvPr/>
        </p:nvSpPr>
        <p:spPr>
          <a:xfrm>
            <a:off x="6129230" y="5568287"/>
            <a:ext cx="2592220" cy="369332"/>
          </a:xfrm>
          <a:prstGeom prst="rect">
            <a:avLst/>
          </a:prstGeom>
          <a:noFill/>
        </p:spPr>
        <p:txBody>
          <a:bodyPr wrap="square" rtlCol="0">
            <a:spAutoFit/>
          </a:bodyPr>
          <a:lstStyle/>
          <a:p>
            <a:pPr defTabSz="457200"/>
            <a:r>
              <a:rPr lang="en-US" dirty="0">
                <a:solidFill>
                  <a:prstClr val="black"/>
                </a:solidFill>
                <a:latin typeface="Arial" panose="020B0604020202020204" pitchFamily="34" charset="0"/>
                <a:cs typeface="Arial" panose="020B0604020202020204" pitchFamily="34" charset="0"/>
              </a:rPr>
              <a:t>2050: 4.0 million pop</a:t>
            </a:r>
          </a:p>
        </p:txBody>
      </p:sp>
    </p:spTree>
    <p:extLst>
      <p:ext uri="{BB962C8B-B14F-4D97-AF65-F5344CB8AC3E}">
        <p14:creationId xmlns:p14="http://schemas.microsoft.com/office/powerpoint/2010/main" val="226203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24B9-8669-42E0-9247-A120A01016BF}"/>
              </a:ext>
            </a:extLst>
          </p:cNvPr>
          <p:cNvSpPr>
            <a:spLocks noGrp="1"/>
          </p:cNvSpPr>
          <p:nvPr>
            <p:ph type="title"/>
          </p:nvPr>
        </p:nvSpPr>
        <p:spPr/>
        <p:txBody>
          <a:bodyPr>
            <a:normAutofit/>
          </a:bodyPr>
          <a:lstStyle/>
          <a:p>
            <a:r>
              <a:rPr lang="en-US" dirty="0"/>
              <a:t>Regional Demographic Growth Forecast</a:t>
            </a:r>
          </a:p>
        </p:txBody>
      </p:sp>
      <p:sp>
        <p:nvSpPr>
          <p:cNvPr id="3" name="Text Placeholder 2">
            <a:extLst>
              <a:ext uri="{FF2B5EF4-FFF2-40B4-BE49-F238E27FC236}">
                <a16:creationId xmlns:a16="http://schemas.microsoft.com/office/drawing/2014/main" id="{D7F7066B-A38C-4CDD-ACBD-8DC9FD94B9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1AEDE3-DB47-4D8E-80A6-79D7C21BEB72}"/>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6</a:t>
            </a:fld>
            <a:endParaRPr lang="en-US" dirty="0">
              <a:solidFill>
                <a:prstClr val="white"/>
              </a:solidFill>
            </a:endParaRPr>
          </a:p>
        </p:txBody>
      </p:sp>
    </p:spTree>
    <p:extLst>
      <p:ext uri="{BB962C8B-B14F-4D97-AF65-F5344CB8AC3E}">
        <p14:creationId xmlns:p14="http://schemas.microsoft.com/office/powerpoint/2010/main" val="457548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AFA4-CE37-4216-A3BB-69BC68BFB200}"/>
              </a:ext>
            </a:extLst>
          </p:cNvPr>
          <p:cNvSpPr>
            <a:spLocks noGrp="1"/>
          </p:cNvSpPr>
          <p:nvPr>
            <p:ph type="title"/>
          </p:nvPr>
        </p:nvSpPr>
        <p:spPr>
          <a:xfrm>
            <a:off x="1667071" y="503859"/>
            <a:ext cx="8788278" cy="694320"/>
          </a:xfrm>
        </p:spPr>
        <p:txBody>
          <a:bodyPr>
            <a:noAutofit/>
          </a:bodyPr>
          <a:lstStyle/>
          <a:p>
            <a:r>
              <a:rPr lang="en-US" dirty="0"/>
              <a:t>Regional Growth Forecast</a:t>
            </a:r>
          </a:p>
        </p:txBody>
      </p:sp>
      <p:graphicFrame>
        <p:nvGraphicFramePr>
          <p:cNvPr id="9" name="Content Placeholder 8">
            <a:extLst>
              <a:ext uri="{FF2B5EF4-FFF2-40B4-BE49-F238E27FC236}">
                <a16:creationId xmlns:a16="http://schemas.microsoft.com/office/drawing/2014/main" id="{DCEDB690-5DC3-481B-A4B2-F0C2D03E2F6F}"/>
              </a:ext>
            </a:extLst>
          </p:cNvPr>
          <p:cNvGraphicFramePr>
            <a:graphicFrameLocks noGrp="1"/>
          </p:cNvGraphicFramePr>
          <p:nvPr>
            <p:ph idx="1"/>
            <p:extLst/>
          </p:nvPr>
        </p:nvGraphicFramePr>
        <p:xfrm>
          <a:off x="1855376" y="1332722"/>
          <a:ext cx="8175696" cy="527577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F1C9D17-961F-4808-9953-2764329BB3DA}"/>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7</a:t>
            </a:fld>
            <a:endParaRPr lang="en-US" dirty="0">
              <a:solidFill>
                <a:prstClr val="white"/>
              </a:solidFill>
            </a:endParaRPr>
          </a:p>
        </p:txBody>
      </p:sp>
      <p:sp>
        <p:nvSpPr>
          <p:cNvPr id="3" name="TextBox 2">
            <a:extLst>
              <a:ext uri="{FF2B5EF4-FFF2-40B4-BE49-F238E27FC236}">
                <a16:creationId xmlns:a16="http://schemas.microsoft.com/office/drawing/2014/main" id="{2CEED6F3-E033-4C78-8F66-7484E5254FDC}"/>
              </a:ext>
            </a:extLst>
          </p:cNvPr>
          <p:cNvSpPr txBox="1"/>
          <p:nvPr/>
        </p:nvSpPr>
        <p:spPr>
          <a:xfrm>
            <a:off x="2798586" y="1747681"/>
            <a:ext cx="3262624" cy="400110"/>
          </a:xfrm>
          <a:prstGeom prst="rect">
            <a:avLst/>
          </a:prstGeom>
          <a:noFill/>
        </p:spPr>
        <p:txBody>
          <a:bodyPr wrap="none" rtlCol="0">
            <a:spAutoFit/>
          </a:bodyPr>
          <a:lstStyle/>
          <a:p>
            <a:pPr defTabSz="457200"/>
            <a:r>
              <a:rPr lang="en-US" sz="2000" b="1" dirty="0">
                <a:solidFill>
                  <a:srgbClr val="99CB38">
                    <a:lumMod val="75000"/>
                  </a:srgbClr>
                </a:solidFill>
                <a:latin typeface="Calibri" panose="020F0502020204030204"/>
              </a:rPr>
              <a:t>Growth</a:t>
            </a:r>
            <a:r>
              <a:rPr lang="en-US" sz="1600" b="1" dirty="0">
                <a:solidFill>
                  <a:srgbClr val="99CB38">
                    <a:lumMod val="75000"/>
                  </a:srgbClr>
                </a:solidFill>
                <a:latin typeface="Calibri" panose="020F0502020204030204"/>
              </a:rPr>
              <a:t> (2017-2050)  </a:t>
            </a:r>
            <a:r>
              <a:rPr lang="en-US" sz="2000" b="1" dirty="0">
                <a:solidFill>
                  <a:srgbClr val="99CB38">
                    <a:lumMod val="75000"/>
                  </a:srgbClr>
                </a:solidFill>
                <a:latin typeface="Calibri" panose="020F0502020204030204"/>
              </a:rPr>
              <a:t>= 700,000</a:t>
            </a:r>
          </a:p>
        </p:txBody>
      </p:sp>
      <p:sp>
        <p:nvSpPr>
          <p:cNvPr id="7" name="TextBox 6">
            <a:extLst>
              <a:ext uri="{FF2B5EF4-FFF2-40B4-BE49-F238E27FC236}">
                <a16:creationId xmlns:a16="http://schemas.microsoft.com/office/drawing/2014/main" id="{E89540E2-F616-42B1-BA84-54E52B957962}"/>
              </a:ext>
            </a:extLst>
          </p:cNvPr>
          <p:cNvSpPr txBox="1"/>
          <p:nvPr/>
        </p:nvSpPr>
        <p:spPr>
          <a:xfrm>
            <a:off x="3054076" y="3970611"/>
            <a:ext cx="3139321" cy="400110"/>
          </a:xfrm>
          <a:prstGeom prst="rect">
            <a:avLst/>
          </a:prstGeom>
          <a:noFill/>
        </p:spPr>
        <p:txBody>
          <a:bodyPr wrap="none" rtlCol="0">
            <a:spAutoFit/>
          </a:bodyPr>
          <a:lstStyle/>
          <a:p>
            <a:pPr defTabSz="457200"/>
            <a:r>
              <a:rPr lang="en-US" sz="2000" b="1" dirty="0">
                <a:solidFill>
                  <a:srgbClr val="16365C"/>
                </a:solidFill>
                <a:latin typeface="Calibri" panose="020F0502020204030204"/>
              </a:rPr>
              <a:t>Growth</a:t>
            </a:r>
            <a:r>
              <a:rPr lang="en-US" sz="1600" b="1" dirty="0">
                <a:solidFill>
                  <a:srgbClr val="16365C"/>
                </a:solidFill>
                <a:latin typeface="Calibri" panose="020F0502020204030204"/>
              </a:rPr>
              <a:t> (2017-2050) </a:t>
            </a:r>
            <a:r>
              <a:rPr lang="en-US" sz="2000" b="1" dirty="0">
                <a:solidFill>
                  <a:srgbClr val="16365C"/>
                </a:solidFill>
                <a:latin typeface="Calibri" panose="020F0502020204030204"/>
              </a:rPr>
              <a:t>= 360,000</a:t>
            </a:r>
          </a:p>
        </p:txBody>
      </p:sp>
      <p:sp>
        <p:nvSpPr>
          <p:cNvPr id="8" name="TextBox 7">
            <a:extLst>
              <a:ext uri="{FF2B5EF4-FFF2-40B4-BE49-F238E27FC236}">
                <a16:creationId xmlns:a16="http://schemas.microsoft.com/office/drawing/2014/main" id="{81D654DC-AD5A-418D-8DDE-54754B902A97}"/>
              </a:ext>
            </a:extLst>
          </p:cNvPr>
          <p:cNvSpPr txBox="1"/>
          <p:nvPr/>
        </p:nvSpPr>
        <p:spPr>
          <a:xfrm>
            <a:off x="3054076" y="4920223"/>
            <a:ext cx="3139321" cy="400110"/>
          </a:xfrm>
          <a:prstGeom prst="rect">
            <a:avLst/>
          </a:prstGeom>
          <a:noFill/>
        </p:spPr>
        <p:txBody>
          <a:bodyPr wrap="none" rtlCol="0">
            <a:spAutoFit/>
          </a:bodyPr>
          <a:lstStyle/>
          <a:p>
            <a:pPr defTabSz="457200"/>
            <a:r>
              <a:rPr lang="en-US" sz="2000" b="1" dirty="0">
                <a:solidFill>
                  <a:srgbClr val="00B0F0"/>
                </a:solidFill>
                <a:latin typeface="Calibri" panose="020F0502020204030204"/>
              </a:rPr>
              <a:t>Growth</a:t>
            </a:r>
            <a:r>
              <a:rPr lang="en-US" sz="1600" b="1" dirty="0">
                <a:solidFill>
                  <a:srgbClr val="00B0F0"/>
                </a:solidFill>
                <a:latin typeface="Calibri" panose="020F0502020204030204"/>
              </a:rPr>
              <a:t> (2017-2050) </a:t>
            </a:r>
            <a:r>
              <a:rPr lang="en-US" sz="2000" b="1" dirty="0">
                <a:solidFill>
                  <a:srgbClr val="00B0F0"/>
                </a:solidFill>
                <a:latin typeface="Calibri" panose="020F0502020204030204"/>
              </a:rPr>
              <a:t>= 433,000</a:t>
            </a:r>
          </a:p>
        </p:txBody>
      </p:sp>
    </p:spTree>
    <p:extLst>
      <p:ext uri="{BB962C8B-B14F-4D97-AF65-F5344CB8AC3E}">
        <p14:creationId xmlns:p14="http://schemas.microsoft.com/office/powerpoint/2010/main" val="141515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AFA4-CE37-4216-A3BB-69BC68BFB200}"/>
              </a:ext>
            </a:extLst>
          </p:cNvPr>
          <p:cNvSpPr>
            <a:spLocks noGrp="1"/>
          </p:cNvSpPr>
          <p:nvPr>
            <p:ph type="title"/>
          </p:nvPr>
        </p:nvSpPr>
        <p:spPr>
          <a:xfrm>
            <a:off x="1637123" y="503859"/>
            <a:ext cx="8950867" cy="694320"/>
          </a:xfrm>
        </p:spPr>
        <p:txBody>
          <a:bodyPr>
            <a:normAutofit fontScale="90000"/>
          </a:bodyPr>
          <a:lstStyle/>
          <a:p>
            <a:r>
              <a:rPr lang="en-US" dirty="0"/>
              <a:t>Department of Finance Population Projections</a:t>
            </a:r>
          </a:p>
        </p:txBody>
      </p:sp>
      <p:graphicFrame>
        <p:nvGraphicFramePr>
          <p:cNvPr id="9" name="Content Placeholder 8">
            <a:extLst>
              <a:ext uri="{FF2B5EF4-FFF2-40B4-BE49-F238E27FC236}">
                <a16:creationId xmlns:a16="http://schemas.microsoft.com/office/drawing/2014/main" id="{DCEDB690-5DC3-481B-A4B2-F0C2D03E2F6F}"/>
              </a:ext>
            </a:extLst>
          </p:cNvPr>
          <p:cNvGraphicFramePr>
            <a:graphicFrameLocks noGrp="1"/>
          </p:cNvGraphicFramePr>
          <p:nvPr>
            <p:ph idx="1"/>
            <p:extLst/>
          </p:nvPr>
        </p:nvGraphicFramePr>
        <p:xfrm>
          <a:off x="1825926" y="1432874"/>
          <a:ext cx="8324489" cy="504108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F1C9D17-961F-4808-9953-2764329BB3DA}"/>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8</a:t>
            </a:fld>
            <a:endParaRPr lang="en-US" dirty="0">
              <a:solidFill>
                <a:prstClr val="white"/>
              </a:solidFill>
            </a:endParaRPr>
          </a:p>
        </p:txBody>
      </p:sp>
      <p:sp>
        <p:nvSpPr>
          <p:cNvPr id="3" name="TextBox 2">
            <a:extLst>
              <a:ext uri="{FF2B5EF4-FFF2-40B4-BE49-F238E27FC236}">
                <a16:creationId xmlns:a16="http://schemas.microsoft.com/office/drawing/2014/main" id="{07F23566-BDA1-4FCE-9921-CB22F5FFC149}"/>
              </a:ext>
            </a:extLst>
          </p:cNvPr>
          <p:cNvSpPr txBox="1"/>
          <p:nvPr/>
        </p:nvSpPr>
        <p:spPr>
          <a:xfrm>
            <a:off x="1825925" y="6473957"/>
            <a:ext cx="6387633" cy="261610"/>
          </a:xfrm>
          <a:prstGeom prst="rect">
            <a:avLst/>
          </a:prstGeom>
          <a:noFill/>
        </p:spPr>
        <p:txBody>
          <a:bodyPr wrap="square" rtlCol="0">
            <a:spAutoFit/>
          </a:bodyPr>
          <a:lstStyle/>
          <a:p>
            <a:pPr defTabSz="457200"/>
            <a:r>
              <a:rPr lang="en-US" sz="1100" dirty="0">
                <a:solidFill>
                  <a:prstClr val="black">
                    <a:lumMod val="50000"/>
                    <a:lumOff val="50000"/>
                  </a:prstClr>
                </a:solidFill>
                <a:latin typeface="Calibri" panose="020F0502020204030204"/>
              </a:rPr>
              <a:t>Source: CA Department of Finance, 2017 Series Projections</a:t>
            </a:r>
            <a:endParaRPr lang="en-US" sz="1100" dirty="0">
              <a:solidFill>
                <a:prstClr val="black"/>
              </a:solidFill>
              <a:latin typeface="Calibri" panose="020F0502020204030204"/>
            </a:endParaRPr>
          </a:p>
        </p:txBody>
      </p:sp>
    </p:spTree>
    <p:extLst>
      <p:ext uri="{BB962C8B-B14F-4D97-AF65-F5344CB8AC3E}">
        <p14:creationId xmlns:p14="http://schemas.microsoft.com/office/powerpoint/2010/main" val="12048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B1ACDB-7168-4EAE-B2A0-6DCAD9115C94}"/>
              </a:ext>
            </a:extLst>
          </p:cNvPr>
          <p:cNvPicPr>
            <a:picLocks noChangeAspect="1"/>
          </p:cNvPicPr>
          <p:nvPr/>
        </p:nvPicPr>
        <p:blipFill rotWithShape="1">
          <a:blip r:embed="rId3">
            <a:extLst>
              <a:ext uri="{28A0092B-C50C-407E-A947-70E740481C1C}">
                <a14:useLocalDpi xmlns:a14="http://schemas.microsoft.com/office/drawing/2010/main" val="0"/>
              </a:ext>
            </a:extLst>
          </a:blip>
          <a:srcRect t="7857" b="733"/>
          <a:stretch/>
        </p:blipFill>
        <p:spPr>
          <a:xfrm>
            <a:off x="1524001" y="1244339"/>
            <a:ext cx="9143999" cy="5286128"/>
          </a:xfrm>
          <a:prstGeom prst="rect">
            <a:avLst/>
          </a:prstGeom>
        </p:spPr>
      </p:pic>
      <p:sp>
        <p:nvSpPr>
          <p:cNvPr id="5" name="Arrow: Up-Down 4">
            <a:extLst>
              <a:ext uri="{FF2B5EF4-FFF2-40B4-BE49-F238E27FC236}">
                <a16:creationId xmlns:a16="http://schemas.microsoft.com/office/drawing/2014/main" id="{B952A9F2-0A33-4D28-B9CD-174E05690243}"/>
              </a:ext>
            </a:extLst>
          </p:cNvPr>
          <p:cNvSpPr/>
          <p:nvPr/>
        </p:nvSpPr>
        <p:spPr>
          <a:xfrm>
            <a:off x="7598129" y="2115638"/>
            <a:ext cx="143122" cy="494968"/>
          </a:xfrm>
          <a:prstGeom prst="up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C07228C7-7350-46AB-B606-B76D3E6E9507}"/>
              </a:ext>
            </a:extLst>
          </p:cNvPr>
          <p:cNvSpPr txBox="1"/>
          <p:nvPr/>
        </p:nvSpPr>
        <p:spPr>
          <a:xfrm>
            <a:off x="6341786" y="1746306"/>
            <a:ext cx="930303" cy="369332"/>
          </a:xfrm>
          <a:prstGeom prst="rect">
            <a:avLst/>
          </a:prstGeom>
          <a:noFill/>
          <a:ln>
            <a:solidFill>
              <a:schemeClr val="tx1"/>
            </a:solidFill>
          </a:ln>
        </p:spPr>
        <p:txBody>
          <a:bodyPr wrap="square" rtlCol="0">
            <a:spAutoFit/>
          </a:bodyPr>
          <a:lstStyle/>
          <a:p>
            <a:pPr algn="ctr" defTabSz="457200"/>
            <a:r>
              <a:rPr lang="en-US" b="1" dirty="0">
                <a:solidFill>
                  <a:prstClr val="black"/>
                </a:solidFill>
                <a:latin typeface="Calibri" panose="020F0502020204030204"/>
              </a:rPr>
              <a:t>+/- 8%</a:t>
            </a:r>
          </a:p>
        </p:txBody>
      </p:sp>
      <p:sp>
        <p:nvSpPr>
          <p:cNvPr id="2" name="Title 1">
            <a:extLst>
              <a:ext uri="{FF2B5EF4-FFF2-40B4-BE49-F238E27FC236}">
                <a16:creationId xmlns:a16="http://schemas.microsoft.com/office/drawing/2014/main" id="{B8BB4AAB-942D-4DF7-AB70-BE4424AF38F5}"/>
              </a:ext>
            </a:extLst>
          </p:cNvPr>
          <p:cNvSpPr>
            <a:spLocks noGrp="1"/>
          </p:cNvSpPr>
          <p:nvPr>
            <p:ph type="title"/>
          </p:nvPr>
        </p:nvSpPr>
        <p:spPr>
          <a:xfrm>
            <a:off x="1635541" y="502028"/>
            <a:ext cx="8920918" cy="574602"/>
          </a:xfrm>
        </p:spPr>
        <p:txBody>
          <a:bodyPr>
            <a:noAutofit/>
          </a:bodyPr>
          <a:lstStyle/>
          <a:p>
            <a:r>
              <a:rPr lang="en-US" dirty="0"/>
              <a:t>Historical Population Variation  </a:t>
            </a:r>
            <a:r>
              <a:rPr lang="en-US" sz="2400" dirty="0"/>
              <a:t>(1970-2017)</a:t>
            </a:r>
          </a:p>
        </p:txBody>
      </p:sp>
      <p:sp>
        <p:nvSpPr>
          <p:cNvPr id="7" name="Slide Number Placeholder 3">
            <a:extLst>
              <a:ext uri="{FF2B5EF4-FFF2-40B4-BE49-F238E27FC236}">
                <a16:creationId xmlns:a16="http://schemas.microsoft.com/office/drawing/2014/main" id="{421987C4-1C07-41BC-A413-77379CA42032}"/>
              </a:ext>
            </a:extLst>
          </p:cNvPr>
          <p:cNvSpPr>
            <a:spLocks noGrp="1"/>
          </p:cNvSpPr>
          <p:nvPr>
            <p:ph type="sldNum" sz="quarter" idx="12"/>
          </p:nvPr>
        </p:nvSpPr>
        <p:spPr/>
        <p:txBody>
          <a:bodyPr/>
          <a:lstStyle/>
          <a:p>
            <a:pPr defTabSz="457200"/>
            <a:fld id="{5E755DDB-E5AD-41A6-9750-3D6DC711EDF2}" type="slidenum">
              <a:rPr lang="en-US">
                <a:solidFill>
                  <a:prstClr val="white"/>
                </a:solidFill>
              </a:rPr>
              <a:pPr defTabSz="457200"/>
              <a:t>9</a:t>
            </a:fld>
            <a:endParaRPr lang="en-US" dirty="0">
              <a:solidFill>
                <a:prstClr val="white"/>
              </a:solidFill>
            </a:endParaRPr>
          </a:p>
        </p:txBody>
      </p:sp>
    </p:spTree>
    <p:extLst>
      <p:ext uri="{BB962C8B-B14F-4D97-AF65-F5344CB8AC3E}">
        <p14:creationId xmlns:p14="http://schemas.microsoft.com/office/powerpoint/2010/main" val="1665956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londonmoeder">
      <a:dk1>
        <a:sysClr val="windowText" lastClr="000000"/>
      </a:dk1>
      <a:lt1>
        <a:sysClr val="window" lastClr="FFFFFF"/>
      </a:lt1>
      <a:dk2>
        <a:srgbClr val="00698E"/>
      </a:dk2>
      <a:lt2>
        <a:srgbClr val="2E2A25"/>
      </a:lt2>
      <a:accent1>
        <a:srgbClr val="82B4BC"/>
      </a:accent1>
      <a:accent2>
        <a:srgbClr val="F6B221"/>
      </a:accent2>
      <a:accent3>
        <a:srgbClr val="5E457F"/>
      </a:accent3>
      <a:accent4>
        <a:srgbClr val="F64F22"/>
      </a:accent4>
      <a:accent5>
        <a:srgbClr val="3B954A"/>
      </a:accent5>
      <a:accent6>
        <a:srgbClr val="FFFB3F"/>
      </a:accent6>
      <a:hlink>
        <a:srgbClr val="00698E"/>
      </a:hlink>
      <a:folHlink>
        <a:srgbClr val="F6B22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38945</TotalTime>
  <Words>2175</Words>
  <Application>Microsoft Office PowerPoint</Application>
  <PresentationFormat>Widescreen</PresentationFormat>
  <Paragraphs>375</Paragraphs>
  <Slides>38</Slides>
  <Notes>26</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49" baseType="lpstr">
      <vt:lpstr>Arial</vt:lpstr>
      <vt:lpstr>Arial Narrow</vt:lpstr>
      <vt:lpstr>Calibri</vt:lpstr>
      <vt:lpstr>Calibri Light</vt:lpstr>
      <vt:lpstr>Miso</vt:lpstr>
      <vt:lpstr>Museo Sans 300</vt:lpstr>
      <vt:lpstr>Wingdings</vt:lpstr>
      <vt:lpstr>Office Theme</vt:lpstr>
      <vt:lpstr>1_Custom Design</vt:lpstr>
      <vt:lpstr>4_Office Theme</vt:lpstr>
      <vt:lpstr>Acrobat Document</vt:lpstr>
      <vt:lpstr>PowerPoint Presentation</vt:lpstr>
      <vt:lpstr>PowerPoint Presentation</vt:lpstr>
      <vt:lpstr>Preliminary Regional Growth Forecast</vt:lpstr>
      <vt:lpstr>How is the Regional Growth Forecast Used?</vt:lpstr>
      <vt:lpstr>The region’s evolution</vt:lpstr>
      <vt:lpstr>Regional Demographic Growth Forecast</vt:lpstr>
      <vt:lpstr>Regional Growth Forecast</vt:lpstr>
      <vt:lpstr>Department of Finance Population Projections</vt:lpstr>
      <vt:lpstr>Historical Population Variation  (1970-2017)</vt:lpstr>
      <vt:lpstr>Total Population Forecast Range</vt:lpstr>
      <vt:lpstr>PowerPoint Presentation</vt:lpstr>
      <vt:lpstr>PowerPoint Presentation</vt:lpstr>
      <vt:lpstr>Race and Ethnic Composition </vt:lpstr>
      <vt:lpstr>Components of Change to the Population </vt:lpstr>
      <vt:lpstr>Projected Population Growth in California by County—2016 to 2050 </vt:lpstr>
      <vt:lpstr>San Diego and North County </vt:lpstr>
      <vt:lpstr>Assumptions &amp; Preliminary Results</vt:lpstr>
      <vt:lpstr>Projections</vt:lpstr>
      <vt:lpstr>Expert Review Panel—Institutions Represented</vt:lpstr>
      <vt:lpstr>Key Regional Assumptions</vt:lpstr>
      <vt:lpstr>Age Composition of the Population </vt:lpstr>
      <vt:lpstr>Household Size Declines with Median Age</vt:lpstr>
      <vt:lpstr>Healthy Housing Market Vacancy Rate</vt:lpstr>
      <vt:lpstr>Housing Need Forecast</vt:lpstr>
      <vt:lpstr>Residential Permits Issued San Diego County</vt:lpstr>
      <vt:lpstr>Residential Permits Issued San Diego County</vt:lpstr>
      <vt:lpstr>North County Housing </vt:lpstr>
      <vt:lpstr>Jobs Forecast </vt:lpstr>
      <vt:lpstr>Commuters into San Diego County</vt:lpstr>
      <vt:lpstr>Commuters into San Diego County</vt:lpstr>
      <vt:lpstr>Regional Growth Forecast</vt:lpstr>
      <vt:lpstr>Preliminary Capacity and Projected Housing Need</vt:lpstr>
      <vt:lpstr>Smart Growth Concept Map Implementation</vt:lpstr>
      <vt:lpstr>Accessory Dwelling Units in Urbanized Area</vt:lpstr>
      <vt:lpstr>Regional Housing Needs Assessment (RHNA)</vt:lpstr>
      <vt:lpstr>Draft RHNA Determination</vt:lpstr>
      <vt:lpstr>2017 Regional Housing Progress Report</vt:lpstr>
      <vt:lpstr>RHNA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lprescott</dc:creator>
  <cp:lastModifiedBy>Erik Bruvold</cp:lastModifiedBy>
  <cp:revision>197</cp:revision>
  <cp:lastPrinted>2018-04-06T18:48:22Z</cp:lastPrinted>
  <dcterms:created xsi:type="dcterms:W3CDTF">2017-11-27T19:41:38Z</dcterms:created>
  <dcterms:modified xsi:type="dcterms:W3CDTF">2018-07-19T18:57:50Z</dcterms:modified>
</cp:coreProperties>
</file>